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theme/themeOverride2.xml" ContentType="application/vnd.openxmlformats-officedocument.themeOverride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notesSlides/notesSlide22.xml" ContentType="application/vnd.openxmlformats-officedocument.presentationml.notesSlide+xml"/>
  <Override PartName="/ppt/charts/chart15.xml" ContentType="application/vnd.openxmlformats-officedocument.drawingml.chart+xml"/>
  <Override PartName="/ppt/notesSlides/notesSlide23.xml" ContentType="application/vnd.openxmlformats-officedocument.presentationml.notesSlide+xml"/>
  <Override PartName="/ppt/charts/chart16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7.xml" ContentType="application/vnd.openxmlformats-officedocument.drawingml.chart+xml"/>
  <Override PartName="/ppt/notesSlides/notesSlide26.xml" ContentType="application/vnd.openxmlformats-officedocument.presentationml.notesSlide+xml"/>
  <Override PartName="/ppt/charts/chart18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9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20.xml" ContentType="application/vnd.openxmlformats-officedocument.drawingml.chart+xml"/>
  <Override PartName="/ppt/notesSlides/notesSlide31.xml" ContentType="application/vnd.openxmlformats-officedocument.presentationml.notesSlide+xml"/>
  <Override PartName="/ppt/charts/chart21.xml" ContentType="application/vnd.openxmlformats-officedocument.drawingml.chart+xml"/>
  <Override PartName="/ppt/notesSlides/notesSlide32.xml" ContentType="application/vnd.openxmlformats-officedocument.presentationml.notesSlide+xml"/>
  <Override PartName="/ppt/charts/chart22.xml" ContentType="application/vnd.openxmlformats-officedocument.drawingml.chart+xml"/>
  <Override PartName="/ppt/notesSlides/notesSlide33.xml" ContentType="application/vnd.openxmlformats-officedocument.presentationml.notesSlide+xml"/>
  <Override PartName="/ppt/charts/chart23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36.xml" ContentType="application/vnd.openxmlformats-officedocument.presentationml.notesSlide+xml"/>
  <Override PartName="/ppt/charts/chart26.xml" ContentType="application/vnd.openxmlformats-officedocument.drawingml.chart+xml"/>
  <Override PartName="/ppt/notesSlides/notesSlide37.xml" ContentType="application/vnd.openxmlformats-officedocument.presentationml.notesSlide+xml"/>
  <Override PartName="/ppt/charts/chart27.xml" ContentType="application/vnd.openxmlformats-officedocument.drawingml.chart+xml"/>
  <Override PartName="/ppt/theme/themeOverride3.xml" ContentType="application/vnd.openxmlformats-officedocument.themeOverride+xml"/>
  <Override PartName="/ppt/notesSlides/notesSlide38.xml" ContentType="application/vnd.openxmlformats-officedocument.presentationml.notesSlide+xml"/>
  <Override PartName="/ppt/charts/chart28.xml" ContentType="application/vnd.openxmlformats-officedocument.drawingml.chart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29.xml" ContentType="application/vnd.openxmlformats-officedocument.drawingml.chart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30.xml" ContentType="application/vnd.openxmlformats-officedocument.drawingml.chart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31.xml" ContentType="application/vnd.openxmlformats-officedocument.drawingml.chart+xml"/>
  <Override PartName="/ppt/notesSlides/notesSlide45.xml" ContentType="application/vnd.openxmlformats-officedocument.presentationml.notesSlide+xml"/>
  <Override PartName="/ppt/charts/chart32.xml" ContentType="application/vnd.openxmlformats-officedocument.drawingml.chart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33.xml" ContentType="application/vnd.openxmlformats-officedocument.drawingml.chart+xml"/>
  <Override PartName="/ppt/notesSlides/notesSlide48.xml" ContentType="application/vnd.openxmlformats-officedocument.presentationml.notesSlide+xml"/>
  <Override PartName="/ppt/charts/chart34.xml" ContentType="application/vnd.openxmlformats-officedocument.drawingml.chart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35.xml" ContentType="application/vnd.openxmlformats-officedocument.drawingml.chart+xml"/>
  <Override PartName="/ppt/notesSlides/notesSlide51.xml" ContentType="application/vnd.openxmlformats-officedocument.presentationml.notesSlide+xml"/>
  <Override PartName="/ppt/charts/chart36.xml" ContentType="application/vnd.openxmlformats-officedocument.drawingml.chart+xml"/>
  <Override PartName="/ppt/notesSlides/notesSlide52.xml" ContentType="application/vnd.openxmlformats-officedocument.presentationml.notesSlide+xml"/>
  <Override PartName="/ppt/charts/chart37.xml" ContentType="application/vnd.openxmlformats-officedocument.drawingml.chart+xml"/>
  <Override PartName="/ppt/notesSlides/notesSlide53.xml" ContentType="application/vnd.openxmlformats-officedocument.presentationml.notesSlide+xml"/>
  <Override PartName="/ppt/charts/chart38.xml" ContentType="application/vnd.openxmlformats-officedocument.drawingml.chart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charts/chart39.xml" ContentType="application/vnd.openxmlformats-officedocument.drawingml.chart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charts/chart40.xml" ContentType="application/vnd.openxmlformats-officedocument.drawingml.chart+xml"/>
  <Override PartName="/ppt/theme/themeOverride4.xml" ContentType="application/vnd.openxmlformats-officedocument.themeOverride+xml"/>
  <Override PartName="/ppt/charts/chart41.xml" ContentType="application/vnd.openxmlformats-officedocument.drawingml.chart+xml"/>
  <Override PartName="/ppt/theme/themeOverride5.xml" ContentType="application/vnd.openxmlformats-officedocument.themeOverride+xml"/>
  <Override PartName="/ppt/notesSlides/notesSlide58.xml" ContentType="application/vnd.openxmlformats-officedocument.presentationml.notesSlide+xml"/>
  <Override PartName="/ppt/charts/chart42.xml" ContentType="application/vnd.openxmlformats-officedocument.drawingml.chart+xml"/>
  <Override PartName="/ppt/notesSlides/notesSlide59.xml" ContentType="application/vnd.openxmlformats-officedocument.presentationml.notesSlide+xml"/>
  <Override PartName="/ppt/charts/chart43.xml" ContentType="application/vnd.openxmlformats-officedocument.drawingml.chart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charts/chart44.xml" ContentType="application/vnd.openxmlformats-officedocument.drawingml.chart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charts/chart45.xml" ContentType="application/vnd.openxmlformats-officedocument.drawingml.chart+xml"/>
  <Override PartName="/ppt/notesSlides/notesSlide64.xml" ContentType="application/vnd.openxmlformats-officedocument.presentationml.notesSlide+xml"/>
  <Override PartName="/ppt/charts/chart46.xml" ContentType="application/vnd.openxmlformats-officedocument.drawingml.chart+xml"/>
  <Override PartName="/ppt/notesSlides/notesSlide65.xml" ContentType="application/vnd.openxmlformats-officedocument.presentationml.notesSlide+xml"/>
  <Override PartName="/ppt/charts/chart47.xml" ContentType="application/vnd.openxmlformats-officedocument.drawingml.chart+xml"/>
  <Override PartName="/ppt/notesSlides/notesSlide66.xml" ContentType="application/vnd.openxmlformats-officedocument.presentationml.notesSlide+xml"/>
  <Override PartName="/ppt/charts/chart48.xml" ContentType="application/vnd.openxmlformats-officedocument.drawingml.chart+xml"/>
  <Override PartName="/ppt/notesSlides/notesSlide67.xml" ContentType="application/vnd.openxmlformats-officedocument.presentationml.notesSlide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notesSlides/notesSlide68.xml" ContentType="application/vnd.openxmlformats-officedocument.presentationml.notesSlide+xml"/>
  <Override PartName="/ppt/charts/chart51.xml" ContentType="application/vnd.openxmlformats-officedocument.drawingml.chart+xml"/>
  <Override PartName="/ppt/notesSlides/notesSlide69.xml" ContentType="application/vnd.openxmlformats-officedocument.presentationml.notesSlide+xml"/>
  <Override PartName="/ppt/charts/chart52.xml" ContentType="application/vnd.openxmlformats-officedocument.drawingml.chart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notesSlides/notesSlide73.xml" ContentType="application/vnd.openxmlformats-officedocument.presentationml.notesSlide+xml"/>
  <Override PartName="/ppt/charts/chart55.xml" ContentType="application/vnd.openxmlformats-officedocument.drawingml.chart+xml"/>
  <Override PartName="/ppt/notesSlides/notesSlide74.xml" ContentType="application/vnd.openxmlformats-officedocument.presentationml.notesSlide+xml"/>
  <Override PartName="/ppt/charts/chart5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886" r:id="rId2"/>
  </p:sldMasterIdLst>
  <p:notesMasterIdLst>
    <p:notesMasterId r:id="rId77"/>
  </p:notesMasterIdLst>
  <p:handoutMasterIdLst>
    <p:handoutMasterId r:id="rId78"/>
  </p:handoutMasterIdLst>
  <p:sldIdLst>
    <p:sldId id="521" r:id="rId3"/>
    <p:sldId id="1740" r:id="rId4"/>
    <p:sldId id="927" r:id="rId5"/>
    <p:sldId id="804" r:id="rId6"/>
    <p:sldId id="1292" r:id="rId7"/>
    <p:sldId id="1506" r:id="rId8"/>
    <p:sldId id="1507" r:id="rId9"/>
    <p:sldId id="1558" r:id="rId10"/>
    <p:sldId id="1784" r:id="rId11"/>
    <p:sldId id="1786" r:id="rId12"/>
    <p:sldId id="1122" r:id="rId13"/>
    <p:sldId id="1244" r:id="rId14"/>
    <p:sldId id="1594" r:id="rId15"/>
    <p:sldId id="1194" r:id="rId16"/>
    <p:sldId id="1775" r:id="rId17"/>
    <p:sldId id="1402" r:id="rId18"/>
    <p:sldId id="1242" r:id="rId19"/>
    <p:sldId id="1644" r:id="rId20"/>
    <p:sldId id="1367" r:id="rId21"/>
    <p:sldId id="1783" r:id="rId22"/>
    <p:sldId id="1427" r:id="rId23"/>
    <p:sldId id="1646" r:id="rId24"/>
    <p:sldId id="1789" r:id="rId25"/>
    <p:sldId id="1301" r:id="rId26"/>
    <p:sldId id="1779" r:id="rId27"/>
    <p:sldId id="1575" r:id="rId28"/>
    <p:sldId id="1581" r:id="rId29"/>
    <p:sldId id="1611" r:id="rId30"/>
    <p:sldId id="1791" r:id="rId31"/>
    <p:sldId id="1792" r:id="rId32"/>
    <p:sldId id="1793" r:id="rId33"/>
    <p:sldId id="1794" r:id="rId34"/>
    <p:sldId id="1795" r:id="rId35"/>
    <p:sldId id="1780" r:id="rId36"/>
    <p:sldId id="1776" r:id="rId37"/>
    <p:sldId id="1778" r:id="rId38"/>
    <p:sldId id="1787" r:id="rId39"/>
    <p:sldId id="1576" r:id="rId40"/>
    <p:sldId id="1582" r:id="rId41"/>
    <p:sldId id="1612" r:id="rId42"/>
    <p:sldId id="1193" r:id="rId43"/>
    <p:sldId id="1700" r:id="rId44"/>
    <p:sldId id="1701" r:id="rId45"/>
    <p:sldId id="1702" r:id="rId46"/>
    <p:sldId id="1703" r:id="rId47"/>
    <p:sldId id="1704" r:id="rId48"/>
    <p:sldId id="1705" r:id="rId49"/>
    <p:sldId id="1523" r:id="rId50"/>
    <p:sldId id="1614" r:id="rId51"/>
    <p:sldId id="1525" r:id="rId52"/>
    <p:sldId id="1207" r:id="rId53"/>
    <p:sldId id="1409" r:id="rId54"/>
    <p:sldId id="1750" r:id="rId55"/>
    <p:sldId id="1751" r:id="rId56"/>
    <p:sldId id="1752" r:id="rId57"/>
    <p:sldId id="1753" r:id="rId58"/>
    <p:sldId id="1790" r:id="rId59"/>
    <p:sldId id="1760" r:id="rId60"/>
    <p:sldId id="1769" r:id="rId61"/>
    <p:sldId id="1192" r:id="rId62"/>
    <p:sldId id="1781" r:id="rId63"/>
    <p:sldId id="1782" r:id="rId64"/>
    <p:sldId id="1678" r:id="rId65"/>
    <p:sldId id="1680" r:id="rId66"/>
    <p:sldId id="1754" r:id="rId67"/>
    <p:sldId id="1756" r:id="rId68"/>
    <p:sldId id="1618" r:id="rId69"/>
    <p:sldId id="1758" r:id="rId70"/>
    <p:sldId id="1712" r:id="rId71"/>
    <p:sldId id="1713" r:id="rId72"/>
    <p:sldId id="1297" r:id="rId73"/>
    <p:sldId id="1720" r:id="rId74"/>
    <p:sldId id="1722" r:id="rId75"/>
    <p:sldId id="1747" r:id="rId76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406"/>
    <a:srgbClr val="CC0000"/>
    <a:srgbClr val="800000"/>
    <a:srgbClr val="000000"/>
    <a:srgbClr val="540010"/>
    <a:srgbClr val="C34141"/>
    <a:srgbClr val="D16D6D"/>
    <a:srgbClr val="82001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Σκούρο στυλ 1 - Έμφαση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Φωτεινό στυλ 3 - Έμφαση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Στυλ με θέμα 1 - Έμφαση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7" autoAdjust="0"/>
    <p:restoredTop sz="95268" autoAdjust="0"/>
  </p:normalViewPr>
  <p:slideViewPr>
    <p:cSldViewPr>
      <p:cViewPr>
        <p:scale>
          <a:sx n="100" d="100"/>
          <a:sy n="100" d="100"/>
        </p:scale>
        <p:origin x="-2070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2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3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4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5.xm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6.8750000000000033E-2"/>
                  <c:y val="-0.143750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7500000000000004"/>
                  <c:y val="0.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18125000000000024"/>
                  <c:y val="-9.375000000000055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9.1666666666667271E-2"/>
                  <c:y val="-0.143750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Φύλλο1!$A$2:$A$4</c:f>
              <c:strCache>
                <c:ptCount val="3"/>
                <c:pt idx="0">
                  <c:v>Βελτιώθηκε </c:v>
                </c:pt>
                <c:pt idx="1">
                  <c:v>Επιδεινώθηκε</c:v>
                </c:pt>
                <c:pt idx="2">
                  <c:v>Παρέμεινε αμετάβλητη</c:v>
                </c:pt>
              </c:strCache>
            </c:strRef>
          </c:cat>
          <c:val>
            <c:numRef>
              <c:f>Φύλλο1!$B$2:$B$4</c:f>
              <c:numCache>
                <c:formatCode>General</c:formatCode>
                <c:ptCount val="3"/>
                <c:pt idx="0">
                  <c:v>7.6</c:v>
                </c:pt>
                <c:pt idx="1">
                  <c:v>69.2</c:v>
                </c:pt>
                <c:pt idx="2">
                  <c:v>23.2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25000000000001"/>
          <c:y val="0.14687500000000001"/>
          <c:w val="0.53749999999999998"/>
          <c:h val="0.80625000000000002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7.7083333333333698E-2"/>
                  <c:y val="-0.137500000000000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8333333333333388"/>
                  <c:y val="4.999975393700792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20625000000000004"/>
                  <c:y val="1.25000000000000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8.3333333333333367E-3"/>
                  <c:y val="-0.1562500000000004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Φύλλο1!$A$2:$A$5</c:f>
              <c:strCache>
                <c:ptCount val="4"/>
                <c:pt idx="0">
                  <c:v>Αυξήθηκε</c:v>
                </c:pt>
                <c:pt idx="1">
                  <c:v>Μειώθηκε</c:v>
                </c:pt>
                <c:pt idx="2">
                  <c:v>Αμετάβλητος</c:v>
                </c:pt>
                <c:pt idx="3">
                  <c:v>ΔΑ</c:v>
                </c:pt>
              </c:strCache>
            </c:strRef>
          </c:cat>
          <c:val>
            <c:numRef>
              <c:f>Φύλλο1!$B$2:$B$5</c:f>
              <c:numCache>
                <c:formatCode>###0.0</c:formatCode>
                <c:ptCount val="4"/>
                <c:pt idx="0">
                  <c:v>9.6608992005769068</c:v>
                </c:pt>
                <c:pt idx="1">
                  <c:v>66.293820263977921</c:v>
                </c:pt>
                <c:pt idx="2">
                  <c:v>23.411805023484746</c:v>
                </c:pt>
                <c:pt idx="3" formatCode="General">
                  <c:v>0.60000000000000053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746917603921779E-2"/>
          <c:y val="0.12766094565881567"/>
          <c:w val="0.92790815169276031"/>
          <c:h val="0.73060046279580226"/>
        </c:manualLayout>
      </c:layout>
      <c:lineChart>
        <c:grouping val="standar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Μείωση 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2.6128784044571168E-2"/>
                  <c:y val="-3.359415091444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294029058499674E-2"/>
                  <c:y val="-2.239610060963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660980055714002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862686038999786E-2"/>
                  <c:y val="-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027931052928281E-2"/>
                  <c:y val="-3.6393663490652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9193176066856836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3574792114890844E-2"/>
                  <c:y val="-3.3900313159648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8210819478645378E-2"/>
                  <c:y val="-2.7557701922008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1345354976272582E-2"/>
                  <c:y val="-4.1336552883013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6047158222713552E-2"/>
                  <c:y val="-2.7557701922008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2912622725086181E-2"/>
                  <c:y val="-4.1336552883012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7614425971527081E-2"/>
                  <c:y val="-3.5825012498611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2912622725086181E-2"/>
                  <c:y val="-3.8580782690812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3.6047158222713552E-2"/>
                  <c:y val="-2.7557701922008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Φύλλο1!$A$2:$A$15</c:f>
              <c:strCache>
                <c:ptCount val="14"/>
                <c:pt idx="0">
                  <c:v>ΦΕΒΡ. 2010</c:v>
                </c:pt>
                <c:pt idx="1">
                  <c:v>ΙΟΥΛ. 2010</c:v>
                </c:pt>
                <c:pt idx="2">
                  <c:v>ΙΑΝ. 2011</c:v>
                </c:pt>
                <c:pt idx="3">
                  <c:v>ΙΟΥΛ. 2011</c:v>
                </c:pt>
                <c:pt idx="4">
                  <c:v>ΙΑΝ. 2012</c:v>
                </c:pt>
                <c:pt idx="5">
                  <c:v>ΙΟΥΛ. 2012</c:v>
                </c:pt>
                <c:pt idx="6">
                  <c:v>ΙΑΝ. 2013</c:v>
                </c:pt>
                <c:pt idx="7">
                  <c:v>ΙΟΥΛ. 2013</c:v>
                </c:pt>
                <c:pt idx="8">
                  <c:v>ΦΕΒΡ. 2014</c:v>
                </c:pt>
                <c:pt idx="9">
                  <c:v>ΙΟΥΛ. 2014</c:v>
                </c:pt>
                <c:pt idx="10">
                  <c:v>ΦΕΒΡ. 2015</c:v>
                </c:pt>
                <c:pt idx="11">
                  <c:v>ΙΟΥΛ. 2015</c:v>
                </c:pt>
                <c:pt idx="12">
                  <c:v>ΦΕΒΡ. 2016</c:v>
                </c:pt>
                <c:pt idx="13">
                  <c:v>ΙΟΥΛ. 2016</c:v>
                </c:pt>
              </c:strCache>
            </c:strRef>
          </c:cat>
          <c:val>
            <c:numRef>
              <c:f>Φύλλο1!$B$2:$B$15</c:f>
              <c:numCache>
                <c:formatCode>General</c:formatCode>
                <c:ptCount val="14"/>
                <c:pt idx="0">
                  <c:v>70.7</c:v>
                </c:pt>
                <c:pt idx="1">
                  <c:v>77.8</c:v>
                </c:pt>
                <c:pt idx="2">
                  <c:v>80.2</c:v>
                </c:pt>
                <c:pt idx="3">
                  <c:v>80</c:v>
                </c:pt>
                <c:pt idx="4">
                  <c:v>82.5</c:v>
                </c:pt>
                <c:pt idx="5">
                  <c:v>85</c:v>
                </c:pt>
                <c:pt idx="6">
                  <c:v>81.099999999999994</c:v>
                </c:pt>
                <c:pt idx="7">
                  <c:v>75.8</c:v>
                </c:pt>
                <c:pt idx="8">
                  <c:v>66.599999999999994</c:v>
                </c:pt>
                <c:pt idx="9">
                  <c:v>64.3</c:v>
                </c:pt>
                <c:pt idx="10">
                  <c:v>53.2</c:v>
                </c:pt>
                <c:pt idx="11">
                  <c:v>74.8</c:v>
                </c:pt>
                <c:pt idx="12">
                  <c:v>62.9</c:v>
                </c:pt>
                <c:pt idx="13">
                  <c:v>66.3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Σταθεροποίηση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0830624757351172E-2"/>
                  <c:y val="-2.8257493959004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621362180274294E-2"/>
                  <c:y val="-3.6481189590045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660996036910542E-2"/>
                  <c:y val="-2.5501723766803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288072203901782E-2"/>
                  <c:y val="-2.8213879013442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027931052928281E-2"/>
                  <c:y val="-2.7995125762040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394908773910402E-2"/>
                  <c:y val="-4.4792115112209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345354976272582E-2"/>
                  <c:y val="-3.0313472114209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6047158222713552E-2"/>
                  <c:y val="-2.4801931729807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0748961469154306E-2"/>
                  <c:y val="-2.7557701922008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6047158222713552E-2"/>
                  <c:y val="-3.5825012498611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2912622725086181E-2"/>
                  <c:y val="-3.0313472114209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8210819478645378E-2"/>
                  <c:y val="-2.7557701922008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2912622725086181E-2"/>
                  <c:y val="-4.6848093267414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6643551729831672E-2"/>
                  <c:y val="-3.5825012498611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Φύλλο1!$A$2:$A$15</c:f>
              <c:strCache>
                <c:ptCount val="14"/>
                <c:pt idx="0">
                  <c:v>ΦΕΒΡ. 2010</c:v>
                </c:pt>
                <c:pt idx="1">
                  <c:v>ΙΟΥΛ. 2010</c:v>
                </c:pt>
                <c:pt idx="2">
                  <c:v>ΙΑΝ. 2011</c:v>
                </c:pt>
                <c:pt idx="3">
                  <c:v>ΙΟΥΛ. 2011</c:v>
                </c:pt>
                <c:pt idx="4">
                  <c:v>ΙΑΝ. 2012</c:v>
                </c:pt>
                <c:pt idx="5">
                  <c:v>ΙΟΥΛ. 2012</c:v>
                </c:pt>
                <c:pt idx="6">
                  <c:v>ΙΑΝ. 2013</c:v>
                </c:pt>
                <c:pt idx="7">
                  <c:v>ΙΟΥΛ. 2013</c:v>
                </c:pt>
                <c:pt idx="8">
                  <c:v>ΦΕΒΡ. 2014</c:v>
                </c:pt>
                <c:pt idx="9">
                  <c:v>ΙΟΥΛ. 2014</c:v>
                </c:pt>
                <c:pt idx="10">
                  <c:v>ΦΕΒΡ. 2015</c:v>
                </c:pt>
                <c:pt idx="11">
                  <c:v>ΙΟΥΛ. 2015</c:v>
                </c:pt>
                <c:pt idx="12">
                  <c:v>ΦΕΒΡ. 2016</c:v>
                </c:pt>
                <c:pt idx="13">
                  <c:v>ΙΟΥΛ. 2016</c:v>
                </c:pt>
              </c:strCache>
            </c:strRef>
          </c:cat>
          <c:val>
            <c:numRef>
              <c:f>Φύλλο1!$C$2:$C$15</c:f>
              <c:numCache>
                <c:formatCode>General</c:formatCode>
                <c:ptCount val="14"/>
                <c:pt idx="0">
                  <c:v>22.6</c:v>
                </c:pt>
                <c:pt idx="1">
                  <c:v>16</c:v>
                </c:pt>
                <c:pt idx="2">
                  <c:v>13.5</c:v>
                </c:pt>
                <c:pt idx="3">
                  <c:v>14.8</c:v>
                </c:pt>
                <c:pt idx="4">
                  <c:v>10.7</c:v>
                </c:pt>
                <c:pt idx="5">
                  <c:v>10.9</c:v>
                </c:pt>
                <c:pt idx="6">
                  <c:v>12.6</c:v>
                </c:pt>
                <c:pt idx="7">
                  <c:v>17.100000000000001</c:v>
                </c:pt>
                <c:pt idx="8">
                  <c:v>20.399999999999999</c:v>
                </c:pt>
                <c:pt idx="9">
                  <c:v>23.4</c:v>
                </c:pt>
                <c:pt idx="10">
                  <c:v>27.6</c:v>
                </c:pt>
                <c:pt idx="11">
                  <c:v>16.600000000000001</c:v>
                </c:pt>
                <c:pt idx="12">
                  <c:v>23.7</c:v>
                </c:pt>
                <c:pt idx="13">
                  <c:v>23.4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Αύξηση</c:v>
                </c:pt>
              </c:strCache>
            </c:strRef>
          </c:tx>
          <c:dLbls>
            <c:dLbl>
              <c:idx val="0"/>
              <c:layout>
                <c:manualLayout>
                  <c:x val="-2.6128784044571168E-2"/>
                  <c:y val="-3.359415091444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294029058499674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495735041785482E-2"/>
                  <c:y val="-1.95965880334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862686038999786E-2"/>
                  <c:y val="-2.5195613185836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0826225069642494E-2"/>
                  <c:y val="-1.679707545722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394882050142637E-2"/>
                  <c:y val="-3.359415091444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3574792114890844E-2"/>
                  <c:y val="-1.8196762859682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8210819478645378E-2"/>
                  <c:y val="-2.7557701922008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1345354976272582E-2"/>
                  <c:y val="-3.0313472114209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8210819478645378E-2"/>
                  <c:y val="-2.4801931729807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2912622725086181E-2"/>
                  <c:y val="-2.4801931729807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8210819478645378E-2"/>
                  <c:y val="-2.204616153760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2912622725086181E-2"/>
                  <c:y val="-2.7557701922008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821081947864525E-2"/>
                  <c:y val="-2.2046161537606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black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Φύλλο1!$A$2:$A$15</c:f>
              <c:strCache>
                <c:ptCount val="14"/>
                <c:pt idx="0">
                  <c:v>ΦΕΒΡ. 2010</c:v>
                </c:pt>
                <c:pt idx="1">
                  <c:v>ΙΟΥΛ. 2010</c:v>
                </c:pt>
                <c:pt idx="2">
                  <c:v>ΙΑΝ. 2011</c:v>
                </c:pt>
                <c:pt idx="3">
                  <c:v>ΙΟΥΛ. 2011</c:v>
                </c:pt>
                <c:pt idx="4">
                  <c:v>ΙΑΝ. 2012</c:v>
                </c:pt>
                <c:pt idx="5">
                  <c:v>ΙΟΥΛ. 2012</c:v>
                </c:pt>
                <c:pt idx="6">
                  <c:v>ΙΑΝ. 2013</c:v>
                </c:pt>
                <c:pt idx="7">
                  <c:v>ΙΟΥΛ. 2013</c:v>
                </c:pt>
                <c:pt idx="8">
                  <c:v>ΦΕΒΡ. 2014</c:v>
                </c:pt>
                <c:pt idx="9">
                  <c:v>ΙΟΥΛ. 2014</c:v>
                </c:pt>
                <c:pt idx="10">
                  <c:v>ΦΕΒΡ. 2015</c:v>
                </c:pt>
                <c:pt idx="11">
                  <c:v>ΙΟΥΛ. 2015</c:v>
                </c:pt>
                <c:pt idx="12">
                  <c:v>ΦΕΒΡ. 2016</c:v>
                </c:pt>
                <c:pt idx="13">
                  <c:v>ΙΟΥΛ. 2016</c:v>
                </c:pt>
              </c:strCache>
            </c:strRef>
          </c:cat>
          <c:val>
            <c:numRef>
              <c:f>Φύλλο1!$D$2:$D$15</c:f>
              <c:numCache>
                <c:formatCode>General</c:formatCode>
                <c:ptCount val="14"/>
                <c:pt idx="0">
                  <c:v>6.4</c:v>
                </c:pt>
                <c:pt idx="1">
                  <c:v>5.6</c:v>
                </c:pt>
                <c:pt idx="2">
                  <c:v>6.2</c:v>
                </c:pt>
                <c:pt idx="3">
                  <c:v>4.5</c:v>
                </c:pt>
                <c:pt idx="4">
                  <c:v>6.5</c:v>
                </c:pt>
                <c:pt idx="5">
                  <c:v>3.2</c:v>
                </c:pt>
                <c:pt idx="6">
                  <c:v>6.2</c:v>
                </c:pt>
                <c:pt idx="7">
                  <c:v>7.1</c:v>
                </c:pt>
                <c:pt idx="8">
                  <c:v>12.4</c:v>
                </c:pt>
                <c:pt idx="9">
                  <c:v>11.2</c:v>
                </c:pt>
                <c:pt idx="10">
                  <c:v>18.8</c:v>
                </c:pt>
                <c:pt idx="11">
                  <c:v>7.9</c:v>
                </c:pt>
                <c:pt idx="12">
                  <c:v>12.9</c:v>
                </c:pt>
                <c:pt idx="13">
                  <c:v>9.7000000000000011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489088"/>
        <c:axId val="98490624"/>
      </c:lineChart>
      <c:catAx>
        <c:axId val="98489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98490624"/>
        <c:crosses val="autoZero"/>
        <c:auto val="1"/>
        <c:lblAlgn val="ctr"/>
        <c:lblOffset val="100"/>
        <c:noMultiLvlLbl val="0"/>
      </c:catAx>
      <c:valAx>
        <c:axId val="98490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98489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2458305124570638"/>
          <c:y val="4.6355526469281172E-3"/>
          <c:w val="0.50957763952153468"/>
          <c:h val="6.7545663329074551E-2"/>
        </c:manualLayout>
      </c:layout>
      <c:overlay val="0"/>
      <c:txPr>
        <a:bodyPr/>
        <a:lstStyle/>
        <a:p>
          <a:pPr>
            <a:defRPr sz="1200">
              <a:latin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50999601576889"/>
          <c:y val="5.1815130209197535E-2"/>
          <c:w val="0.7764656896360177"/>
          <c:h val="0.8840648297375304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Πολύ πιθανό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2.839844537047673E-2"/>
                  <c:y val="-4.5810205792429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3556855264669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8503405459656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2312925682457163E-2"/>
                  <c:y val="-6.87153086886449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9786200779951178E-2"/>
                  <c:y val="-4.5810205792429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22060260724327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2106705657940078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0014188630641793"/>
                  <c:y val="-6.87153086886449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7722061013936791E-2"/>
                  <c:y val="-2.29051028962151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5.97862007799511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3.28824104289733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7935860233985364E-2"/>
                  <c:y val="-6.87153086886449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2.0925170272982848E-2"/>
                  <c:y val="-2.29051028962151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49465501949878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1.4946550194987824E-2"/>
                  <c:y val="2.29051028962151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2.241982529248163E-2"/>
                  <c:y val="4.5810205792429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Φύλλο1!$A$2:$A$17</c:f>
              <c:strCache>
                <c:ptCount val="16"/>
                <c:pt idx="0">
                  <c:v>ΔΑ</c:v>
                </c:pt>
                <c:pt idx="1">
                  <c:v>Μείωση πάνω από 60%</c:v>
                </c:pt>
                <c:pt idx="2">
                  <c:v>Μείωση περίπου 60%</c:v>
                </c:pt>
                <c:pt idx="3">
                  <c:v>Μείωση περίπου 50%</c:v>
                </c:pt>
                <c:pt idx="4">
                  <c:v>Μείωση περίπου 40%</c:v>
                </c:pt>
                <c:pt idx="5">
                  <c:v>Μείωση περίπου 30%</c:v>
                </c:pt>
                <c:pt idx="6">
                  <c:v>Μείωση περίπου 20%</c:v>
                </c:pt>
                <c:pt idx="7">
                  <c:v>Μείωση έως 10%</c:v>
                </c:pt>
                <c:pt idx="8">
                  <c:v>Καμία διαφορά</c:v>
                </c:pt>
                <c:pt idx="9">
                  <c:v>Αύξηση έως 10%</c:v>
                </c:pt>
                <c:pt idx="10">
                  <c:v>Αύξηση περίπου 20%</c:v>
                </c:pt>
                <c:pt idx="11">
                  <c:v>Αύξηση περίπου 30%</c:v>
                </c:pt>
                <c:pt idx="12">
                  <c:v>Αύξηση περίπου 40%</c:v>
                </c:pt>
                <c:pt idx="13">
                  <c:v>Αύξηση περίπου 50%</c:v>
                </c:pt>
                <c:pt idx="14">
                  <c:v>Αύξηση περίπου 60%</c:v>
                </c:pt>
                <c:pt idx="15">
                  <c:v>Αύξηση πάνω από 60%</c:v>
                </c:pt>
              </c:strCache>
            </c:strRef>
          </c:cat>
          <c:val>
            <c:numRef>
              <c:f>Φύλλο1!$B$2:$B$17</c:f>
              <c:numCache>
                <c:formatCode>General</c:formatCode>
                <c:ptCount val="16"/>
                <c:pt idx="0">
                  <c:v>7.3</c:v>
                </c:pt>
                <c:pt idx="1">
                  <c:v>4.2</c:v>
                </c:pt>
                <c:pt idx="2">
                  <c:v>2.1</c:v>
                </c:pt>
                <c:pt idx="3">
                  <c:v>4.7</c:v>
                </c:pt>
                <c:pt idx="4">
                  <c:v>6.8</c:v>
                </c:pt>
                <c:pt idx="5">
                  <c:v>15.3</c:v>
                </c:pt>
                <c:pt idx="6">
                  <c:v>20.399999999999999</c:v>
                </c:pt>
                <c:pt idx="7">
                  <c:v>14.2</c:v>
                </c:pt>
                <c:pt idx="8">
                  <c:v>12.9</c:v>
                </c:pt>
                <c:pt idx="9">
                  <c:v>7.3</c:v>
                </c:pt>
                <c:pt idx="10">
                  <c:v>3</c:v>
                </c:pt>
                <c:pt idx="11">
                  <c:v>0.70000000000000062</c:v>
                </c:pt>
                <c:pt idx="12">
                  <c:v>0.1</c:v>
                </c:pt>
                <c:pt idx="13">
                  <c:v>0.5</c:v>
                </c:pt>
                <c:pt idx="14">
                  <c:v>0</c:v>
                </c:pt>
                <c:pt idx="15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5695488"/>
        <c:axId val="105697280"/>
      </c:barChart>
      <c:catAx>
        <c:axId val="1056954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Calibri" panose="020F0502020204030204" pitchFamily="34" charset="0"/>
              </a:defRPr>
            </a:pPr>
            <a:endParaRPr lang="el-GR"/>
          </a:p>
        </c:txPr>
        <c:crossAx val="105697280"/>
        <c:crosses val="autoZero"/>
        <c:auto val="1"/>
        <c:lblAlgn val="ctr"/>
        <c:lblOffset val="100"/>
        <c:noMultiLvlLbl val="0"/>
      </c:catAx>
      <c:valAx>
        <c:axId val="105697280"/>
        <c:scaling>
          <c:orientation val="minMax"/>
          <c:max val="1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105695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l-GR"/>
              <a:t>ΠΟΡΕΙΑ</a:t>
            </a:r>
            <a:r>
              <a:rPr lang="el-GR" baseline="0"/>
              <a:t> ΚΥΚΛΟΥ ΕΡΓΑΣΙΩΝ, 2010-2016</a:t>
            </a:r>
            <a:endParaRPr lang="el-GR"/>
          </a:p>
        </c:rich>
      </c:tx>
      <c:layout>
        <c:manualLayout>
          <c:xMode val="edge"/>
          <c:yMode val="edge"/>
          <c:x val="0.1640149362772952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460688547952124"/>
          <c:y val="0.2040627734033246"/>
          <c:w val="0.83790170558577093"/>
          <c:h val="0.68921660834062393"/>
        </c:manualLayout>
      </c:layout>
      <c:lineChart>
        <c:grouping val="standard"/>
        <c:varyColors val="0"/>
        <c:ser>
          <c:idx val="1"/>
          <c:order val="0"/>
          <c:marker>
            <c:symbol val="diamond"/>
            <c:size val="5"/>
            <c:spPr>
              <a:pattFill prst="pct5">
                <a:fgClr>
                  <a:srgbClr val="4F81BD"/>
                </a:fgClr>
                <a:bgClr>
                  <a:sysClr val="window" lastClr="FFFFFF"/>
                </a:bgClr>
              </a:pattFill>
            </c:spPr>
          </c:marker>
          <c:dLbls>
            <c:dLbl>
              <c:idx val="2"/>
              <c:layout>
                <c:manualLayout>
                  <c:x val="2.2909507445589938E-3"/>
                  <c:y val="-3.7037037037037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400055691889494E-17"/>
                  <c:y val="-1.8518518518518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5819014891179859E-3"/>
                  <c:y val="-3.2407407407407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8728522336769775E-3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effectLst>
                <a:glow rad="546100">
                  <a:schemeClr val="accent1">
                    <a:alpha val="40000"/>
                  </a:schemeClr>
                </a:glo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'ΚΥΚΛΟΣ ΕΡΓΑΣΙΩΝ'!$B$54:$H$54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'ΚΥΚΛΟΣ ΕΡΓΑΣΙΩΝ'!$B$57:$H$57</c:f>
              <c:numCache>
                <c:formatCode>0.0</c:formatCode>
                <c:ptCount val="7"/>
                <c:pt idx="0">
                  <c:v>100</c:v>
                </c:pt>
                <c:pt idx="1">
                  <c:v>70.900000000000006</c:v>
                </c:pt>
                <c:pt idx="2">
                  <c:v>46.226800000000004</c:v>
                </c:pt>
                <c:pt idx="3">
                  <c:v>33.61150628</c:v>
                </c:pt>
                <c:pt idx="4">
                  <c:v>26.929538831536</c:v>
                </c:pt>
                <c:pt idx="5">
                  <c:v>21.212397737600909</c:v>
                </c:pt>
                <c:pt idx="6">
                  <c:v>17.47901573578315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756928"/>
        <c:axId val="105758720"/>
      </c:lineChart>
      <c:catAx>
        <c:axId val="10575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5758720"/>
        <c:crosses val="autoZero"/>
        <c:auto val="1"/>
        <c:lblAlgn val="ctr"/>
        <c:lblOffset val="100"/>
        <c:noMultiLvlLbl val="0"/>
      </c:catAx>
      <c:valAx>
        <c:axId val="1057587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l-GR"/>
                  <a:t>ΣΤΑΘΕΡΕΣ ΤΙΜΕΣ=100,</a:t>
                </a:r>
                <a:r>
                  <a:rPr lang="el-GR" baseline="0"/>
                  <a:t> 2010</a:t>
                </a:r>
                <a:endParaRPr lang="el-GR"/>
              </a:p>
            </c:rich>
          </c:tx>
          <c:layout/>
          <c:overlay val="0"/>
        </c:title>
        <c:numFmt formatCode="0.0" sourceLinked="1"/>
        <c:majorTickMark val="none"/>
        <c:minorTickMark val="none"/>
        <c:tickLblPos val="nextTo"/>
        <c:crossAx val="1057569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75000000000014"/>
          <c:y val="0.14687500000000001"/>
          <c:w val="0.53749999999999998"/>
          <c:h val="0.80625000000000002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7.9166666666666857E-2"/>
                  <c:y val="-0.131250000000000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6875000000000009"/>
                  <c:y val="6.2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17291666666666691"/>
                  <c:y val="-7.812499999999998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1.8749999999999999E-2"/>
                  <c:y val="-0.1812500000000001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Φύλλο1!$A$2:$A$5</c:f>
              <c:strCache>
                <c:ptCount val="4"/>
                <c:pt idx="0">
                  <c:v>Αυξήθηκε</c:v>
                </c:pt>
                <c:pt idx="1">
                  <c:v>Μειώθηκε</c:v>
                </c:pt>
                <c:pt idx="2">
                  <c:v>Αμετάβλητη</c:v>
                </c:pt>
                <c:pt idx="3">
                  <c:v>ΔΑ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5.7</c:v>
                </c:pt>
                <c:pt idx="1">
                  <c:v>75.8</c:v>
                </c:pt>
                <c:pt idx="2">
                  <c:v>17.8</c:v>
                </c:pt>
                <c:pt idx="3">
                  <c:v>0.70000000000000051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838703877917832E-2"/>
          <c:y val="9.3954747114021228E-2"/>
          <c:w val="0.91937257239154113"/>
          <c:h val="0.79216619375557451"/>
        </c:manualLayout>
      </c:layout>
      <c:lineChart>
        <c:grouping val="standar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Μείωση 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2.6128784044571168E-2"/>
                  <c:y val="-3.359415091444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294029058499674E-2"/>
                  <c:y val="-2.239610060963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660980055714002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3931096202661513E-2"/>
                  <c:y val="-2.7951321380957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027931052928281E-2"/>
                  <c:y val="-3.6393663490652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9193176066856836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9026409403777721E-2"/>
                  <c:y val="-2.8388772775247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3718113766267142E-2"/>
                  <c:y val="-1.9290391345406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688052893510277E-2"/>
                  <c:y val="-3.0313472114209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1624151688356202E-2"/>
                  <c:y val="-2.4801931729807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4786566857191795E-2"/>
                  <c:y val="-4.1336552883013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0042944103938266E-2"/>
                  <c:y val="-1.9290391345406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4786566857191684E-2"/>
                  <c:y val="-2.7557701922008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897449101301376E-2"/>
                  <c:y val="-3.306924230641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Φύλλο1!$A$2:$A$15</c:f>
              <c:strCache>
                <c:ptCount val="14"/>
                <c:pt idx="0">
                  <c:v>ΦΕΒΡ. 2010</c:v>
                </c:pt>
                <c:pt idx="1">
                  <c:v>ΙΟΥΛ. 2010</c:v>
                </c:pt>
                <c:pt idx="2">
                  <c:v>ΙΑΝ. 2011</c:v>
                </c:pt>
                <c:pt idx="3">
                  <c:v>ΙΟΥΛ. 2011</c:v>
                </c:pt>
                <c:pt idx="4">
                  <c:v>ΙΑΝ. 2012</c:v>
                </c:pt>
                <c:pt idx="5">
                  <c:v>ΙΟΥΛ. 2012</c:v>
                </c:pt>
                <c:pt idx="6">
                  <c:v>ΙΑΝ. 2013</c:v>
                </c:pt>
                <c:pt idx="7">
                  <c:v>ΙΟΥΛ. 2013</c:v>
                </c:pt>
                <c:pt idx="8">
                  <c:v>ΦΕΒΡ. 2014</c:v>
                </c:pt>
                <c:pt idx="9">
                  <c:v>ΙΟΥΛ. 2014</c:v>
                </c:pt>
                <c:pt idx="10">
                  <c:v>ΦΕΒΡ. 2015</c:v>
                </c:pt>
                <c:pt idx="11">
                  <c:v>ΙΟΥΛ. 2015</c:v>
                </c:pt>
                <c:pt idx="12">
                  <c:v>ΦΕΒΡ. 2016</c:v>
                </c:pt>
                <c:pt idx="13">
                  <c:v>ΙΟΥΛ. 2016</c:v>
                </c:pt>
              </c:strCache>
            </c:strRef>
          </c:cat>
          <c:val>
            <c:numRef>
              <c:f>Φύλλο1!$B$2:$B$15</c:f>
              <c:numCache>
                <c:formatCode>General</c:formatCode>
                <c:ptCount val="14"/>
                <c:pt idx="0">
                  <c:v>74.7</c:v>
                </c:pt>
                <c:pt idx="1">
                  <c:v>79</c:v>
                </c:pt>
                <c:pt idx="2">
                  <c:v>84.3</c:v>
                </c:pt>
                <c:pt idx="3">
                  <c:v>82.6</c:v>
                </c:pt>
                <c:pt idx="4">
                  <c:v>85.9</c:v>
                </c:pt>
                <c:pt idx="5">
                  <c:v>86.5</c:v>
                </c:pt>
                <c:pt idx="6">
                  <c:v>85</c:v>
                </c:pt>
                <c:pt idx="7">
                  <c:v>81.7</c:v>
                </c:pt>
                <c:pt idx="8">
                  <c:v>76.3</c:v>
                </c:pt>
                <c:pt idx="9">
                  <c:v>72.8</c:v>
                </c:pt>
                <c:pt idx="10">
                  <c:v>62.4</c:v>
                </c:pt>
                <c:pt idx="11">
                  <c:v>81.7</c:v>
                </c:pt>
                <c:pt idx="12">
                  <c:v>74.599999999999994</c:v>
                </c:pt>
                <c:pt idx="13">
                  <c:v>75.8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Σταθεροποίηση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2.6128784044571168E-2"/>
                  <c:y val="-4.4792201219265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294029058499674E-2"/>
                  <c:y val="-4.1992688643060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660980055714002E-2"/>
                  <c:y val="-4.4792201219265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0826225069642494E-2"/>
                  <c:y val="-4.1992688643060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027931052928281E-2"/>
                  <c:y val="-2.7995125762040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394882050142637E-2"/>
                  <c:y val="-4.4792201219265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7948982026027464E-2"/>
                  <c:y val="-2.48019317298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3205359272774085E-2"/>
                  <c:y val="-3.8580782690812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688052893510277E-2"/>
                  <c:y val="-3.5825012498611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2136906181849422E-2"/>
                  <c:y val="-2.7557701922008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688052893510277E-2"/>
                  <c:y val="-3.0313472114209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0042944103938266E-2"/>
                  <c:y val="-3.306924230641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5299321350684835E-2"/>
                  <c:y val="-3.5825012498611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897449101301376E-2"/>
                  <c:y val="-3.8580782690812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Φύλλο1!$A$2:$A$15</c:f>
              <c:strCache>
                <c:ptCount val="14"/>
                <c:pt idx="0">
                  <c:v>ΦΕΒΡ. 2010</c:v>
                </c:pt>
                <c:pt idx="1">
                  <c:v>ΙΟΥΛ. 2010</c:v>
                </c:pt>
                <c:pt idx="2">
                  <c:v>ΙΑΝ. 2011</c:v>
                </c:pt>
                <c:pt idx="3">
                  <c:v>ΙΟΥΛ. 2011</c:v>
                </c:pt>
                <c:pt idx="4">
                  <c:v>ΙΑΝ. 2012</c:v>
                </c:pt>
                <c:pt idx="5">
                  <c:v>ΙΟΥΛ. 2012</c:v>
                </c:pt>
                <c:pt idx="6">
                  <c:v>ΙΑΝ. 2013</c:v>
                </c:pt>
                <c:pt idx="7">
                  <c:v>ΙΟΥΛ. 2013</c:v>
                </c:pt>
                <c:pt idx="8">
                  <c:v>ΦΕΒΡ. 2014</c:v>
                </c:pt>
                <c:pt idx="9">
                  <c:v>ΙΟΥΛ. 2014</c:v>
                </c:pt>
                <c:pt idx="10">
                  <c:v>ΦΕΒΡ. 2015</c:v>
                </c:pt>
                <c:pt idx="11">
                  <c:v>ΙΟΥΛ. 2015</c:v>
                </c:pt>
                <c:pt idx="12">
                  <c:v>ΦΕΒΡ. 2016</c:v>
                </c:pt>
                <c:pt idx="13">
                  <c:v>ΙΟΥΛ. 2016</c:v>
                </c:pt>
              </c:strCache>
            </c:strRef>
          </c:cat>
          <c:val>
            <c:numRef>
              <c:f>Φύλλο1!$C$2:$C$15</c:f>
              <c:numCache>
                <c:formatCode>General</c:formatCode>
                <c:ptCount val="14"/>
                <c:pt idx="0">
                  <c:v>23</c:v>
                </c:pt>
                <c:pt idx="1">
                  <c:v>17.2</c:v>
                </c:pt>
                <c:pt idx="2">
                  <c:v>12.5</c:v>
                </c:pt>
                <c:pt idx="3">
                  <c:v>13.7</c:v>
                </c:pt>
                <c:pt idx="4">
                  <c:v>10.9</c:v>
                </c:pt>
                <c:pt idx="5">
                  <c:v>9.8000000000000007</c:v>
                </c:pt>
                <c:pt idx="6">
                  <c:v>11.2</c:v>
                </c:pt>
                <c:pt idx="7">
                  <c:v>13.6</c:v>
                </c:pt>
                <c:pt idx="8">
                  <c:v>16.100000000000001</c:v>
                </c:pt>
                <c:pt idx="9">
                  <c:v>19</c:v>
                </c:pt>
                <c:pt idx="10">
                  <c:v>25</c:v>
                </c:pt>
                <c:pt idx="11">
                  <c:v>12.3</c:v>
                </c:pt>
                <c:pt idx="12">
                  <c:v>18</c:v>
                </c:pt>
                <c:pt idx="13">
                  <c:v>17.8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Αύξηση</c:v>
                </c:pt>
              </c:strCache>
            </c:strRef>
          </c:tx>
          <c:dLbls>
            <c:dLbl>
              <c:idx val="0"/>
              <c:layout>
                <c:manualLayout>
                  <c:x val="-2.6128784044571168E-2"/>
                  <c:y val="-3.359415091444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294029058499674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727928763728923E-2"/>
                  <c:y val="-3.01735876587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1309129911855001E-2"/>
                  <c:y val="-3.312827564151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5290554578558843E-2"/>
                  <c:y val="-3.2662513044267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394919356180375E-2"/>
                  <c:y val="-2.0373001509928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2704516073471482E-2"/>
                  <c:y val="-2.5205106273824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3718113766267142E-2"/>
                  <c:y val="-2.7557701922008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688052893510277E-2"/>
                  <c:y val="-4.1336552883013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2136906181849422E-2"/>
                  <c:y val="-2.2046161537606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7393283428595897E-2"/>
                  <c:y val="-1.9290391345406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2136906181849287E-2"/>
                  <c:y val="-2.2046161537606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7393283428595786E-2"/>
                  <c:y val="-2.4801931729807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9849614273872806E-2"/>
                  <c:y val="-2.7892454437716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black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Φύλλο1!$A$2:$A$15</c:f>
              <c:strCache>
                <c:ptCount val="14"/>
                <c:pt idx="0">
                  <c:v>ΦΕΒΡ. 2010</c:v>
                </c:pt>
                <c:pt idx="1">
                  <c:v>ΙΟΥΛ. 2010</c:v>
                </c:pt>
                <c:pt idx="2">
                  <c:v>ΙΑΝ. 2011</c:v>
                </c:pt>
                <c:pt idx="3">
                  <c:v>ΙΟΥΛ. 2011</c:v>
                </c:pt>
                <c:pt idx="4">
                  <c:v>ΙΑΝ. 2012</c:v>
                </c:pt>
                <c:pt idx="5">
                  <c:v>ΙΟΥΛ. 2012</c:v>
                </c:pt>
                <c:pt idx="6">
                  <c:v>ΙΑΝ. 2013</c:v>
                </c:pt>
                <c:pt idx="7">
                  <c:v>ΙΟΥΛ. 2013</c:v>
                </c:pt>
                <c:pt idx="8">
                  <c:v>ΦΕΒΡ. 2014</c:v>
                </c:pt>
                <c:pt idx="9">
                  <c:v>ΙΟΥΛ. 2014</c:v>
                </c:pt>
                <c:pt idx="10">
                  <c:v>ΦΕΒΡ. 2015</c:v>
                </c:pt>
                <c:pt idx="11">
                  <c:v>ΙΟΥΛ. 2015</c:v>
                </c:pt>
                <c:pt idx="12">
                  <c:v>ΦΕΒΡ. 2016</c:v>
                </c:pt>
                <c:pt idx="13">
                  <c:v>ΙΟΥΛ. 2016</c:v>
                </c:pt>
              </c:strCache>
            </c:strRef>
          </c:cat>
          <c:val>
            <c:numRef>
              <c:f>Φύλλο1!$D$2:$D$15</c:f>
              <c:numCache>
                <c:formatCode>General</c:formatCode>
                <c:ptCount val="14"/>
                <c:pt idx="0">
                  <c:v>2.2000000000000002</c:v>
                </c:pt>
                <c:pt idx="1">
                  <c:v>2.9</c:v>
                </c:pt>
                <c:pt idx="2">
                  <c:v>3</c:v>
                </c:pt>
                <c:pt idx="3">
                  <c:v>2.9</c:v>
                </c:pt>
                <c:pt idx="4">
                  <c:v>2.9</c:v>
                </c:pt>
                <c:pt idx="5">
                  <c:v>2.8</c:v>
                </c:pt>
                <c:pt idx="6">
                  <c:v>3.6</c:v>
                </c:pt>
                <c:pt idx="7">
                  <c:v>4.7</c:v>
                </c:pt>
                <c:pt idx="8">
                  <c:v>7.1</c:v>
                </c:pt>
                <c:pt idx="9">
                  <c:v>7.6</c:v>
                </c:pt>
                <c:pt idx="10">
                  <c:v>12</c:v>
                </c:pt>
                <c:pt idx="11">
                  <c:v>5.4</c:v>
                </c:pt>
                <c:pt idx="12">
                  <c:v>7</c:v>
                </c:pt>
                <c:pt idx="13">
                  <c:v>5.7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412864"/>
        <c:axId val="107271296"/>
      </c:lineChart>
      <c:catAx>
        <c:axId val="107412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Calibri" panose="020F0502020204030204" pitchFamily="34" charset="0"/>
              </a:defRPr>
            </a:pPr>
            <a:endParaRPr lang="el-GR"/>
          </a:p>
        </c:txPr>
        <c:crossAx val="107271296"/>
        <c:crosses val="autoZero"/>
        <c:auto val="1"/>
        <c:lblAlgn val="ctr"/>
        <c:lblOffset val="100"/>
        <c:tickLblSkip val="1"/>
        <c:noMultiLvlLbl val="0"/>
      </c:catAx>
      <c:valAx>
        <c:axId val="107271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107412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2571265150334249"/>
          <c:y val="2.1170173800133352E-2"/>
          <c:w val="0.469808093218402"/>
          <c:h val="6.7545663329074551E-2"/>
        </c:manualLayout>
      </c:layout>
      <c:overlay val="0"/>
      <c:txPr>
        <a:bodyPr/>
        <a:lstStyle/>
        <a:p>
          <a:pPr>
            <a:defRPr sz="1200">
              <a:latin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Φύλλο1!$A$2:$A$7</c:f>
              <c:strCache>
                <c:ptCount val="6"/>
                <c:pt idx="0">
                  <c:v>ΔΓ/ΔΑ</c:v>
                </c:pt>
                <c:pt idx="1">
                  <c:v>Άνω των 30.000</c:v>
                </c:pt>
                <c:pt idx="2">
                  <c:v>20.000-30.000</c:v>
                </c:pt>
                <c:pt idx="3">
                  <c:v>10.000-20.000</c:v>
                </c:pt>
                <c:pt idx="4">
                  <c:v>Κάτω από 10.000</c:v>
                </c:pt>
                <c:pt idx="5">
                  <c:v>Είχα ζημίες το 2015 / δεν είχα κέρδη</c:v>
                </c:pt>
              </c:strCache>
            </c:strRef>
          </c:cat>
          <c:val>
            <c:numRef>
              <c:f>Φύλλο1!$B$2:$B$7</c:f>
              <c:numCache>
                <c:formatCode>###0.0</c:formatCode>
                <c:ptCount val="6"/>
                <c:pt idx="0">
                  <c:v>19.416652623666327</c:v>
                </c:pt>
                <c:pt idx="1">
                  <c:v>6.7749186303020075</c:v>
                </c:pt>
                <c:pt idx="2">
                  <c:v>4.8647660697345465</c:v>
                </c:pt>
                <c:pt idx="3">
                  <c:v>15.232393635020861</c:v>
                </c:pt>
                <c:pt idx="4">
                  <c:v>34.659943260179112</c:v>
                </c:pt>
                <c:pt idx="5">
                  <c:v>19.051325781098821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07498880"/>
        <c:axId val="107504768"/>
      </c:barChart>
      <c:catAx>
        <c:axId val="1074988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107504768"/>
        <c:crosses val="autoZero"/>
        <c:auto val="1"/>
        <c:lblAlgn val="ctr"/>
        <c:lblOffset val="100"/>
        <c:noMultiLvlLbl val="0"/>
      </c:catAx>
      <c:valAx>
        <c:axId val="107504768"/>
        <c:scaling>
          <c:orientation val="minMax"/>
          <c:max val="50"/>
          <c:min val="0"/>
        </c:scaling>
        <c:delete val="0"/>
        <c:axPos val="b"/>
        <c:majorGridlines/>
        <c:numFmt formatCode="#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10749888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884608733201623"/>
          <c:y val="0.10526040035955612"/>
          <c:w val="0.77812960509629181"/>
          <c:h val="0.8306196197055546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Αύξηση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Φύλλο1!$A$2:$A$8</c:f>
              <c:strCache>
                <c:ptCount val="7"/>
                <c:pt idx="0">
                  <c:v>ΑΠΑΣΧΟΛΗΣΗ</c:v>
                </c:pt>
                <c:pt idx="1">
                  <c:v>ΤΙΜΕΣ</c:v>
                </c:pt>
                <c:pt idx="2">
                  <c:v>ΕΠΕΝΔΥΣΕΙΣ</c:v>
                </c:pt>
                <c:pt idx="3">
                  <c:v>ΠΑΡΑΓΓΕΛΙΕΣ</c:v>
                </c:pt>
                <c:pt idx="4">
                  <c:v>ΡΕΥΣΤΟΤΗΤΑ</c:v>
                </c:pt>
                <c:pt idx="5">
                  <c:v>ΖΗΤΗΣΗ</c:v>
                </c:pt>
                <c:pt idx="6">
                  <c:v>ΚΥΚΛΟΣ ΕΡΓΑΣΙΩΝ</c:v>
                </c:pt>
              </c:strCache>
            </c:strRef>
          </c:cat>
          <c:val>
            <c:numRef>
              <c:f>Φύλλο1!$B$2:$B$8</c:f>
              <c:numCache>
                <c:formatCode>General</c:formatCode>
                <c:ptCount val="7"/>
                <c:pt idx="0">
                  <c:v>3.1</c:v>
                </c:pt>
                <c:pt idx="1">
                  <c:v>4.9000000000000004</c:v>
                </c:pt>
                <c:pt idx="2">
                  <c:v>2.1</c:v>
                </c:pt>
                <c:pt idx="3">
                  <c:v>7.2</c:v>
                </c:pt>
                <c:pt idx="4">
                  <c:v>8.9</c:v>
                </c:pt>
                <c:pt idx="5">
                  <c:v>10.7</c:v>
                </c:pt>
                <c:pt idx="6">
                  <c:v>10.3</c:v>
                </c:pt>
              </c:numCache>
            </c:numRef>
          </c:val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Μείωση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Φύλλο1!$A$2:$A$8</c:f>
              <c:strCache>
                <c:ptCount val="7"/>
                <c:pt idx="0">
                  <c:v>ΑΠΑΣΧΟΛΗΣΗ</c:v>
                </c:pt>
                <c:pt idx="1">
                  <c:v>ΤΙΜΕΣ</c:v>
                </c:pt>
                <c:pt idx="2">
                  <c:v>ΕΠΕΝΔΥΣΕΙΣ</c:v>
                </c:pt>
                <c:pt idx="3">
                  <c:v>ΠΑΡΑΓΓΕΛΙΕΣ</c:v>
                </c:pt>
                <c:pt idx="4">
                  <c:v>ΡΕΥΣΤΟΤΗΤΑ</c:v>
                </c:pt>
                <c:pt idx="5">
                  <c:v>ΖΗΤΗΣΗ</c:v>
                </c:pt>
                <c:pt idx="6">
                  <c:v>ΚΥΚΛΟΣ ΕΡΓΑΣΙΩΝ</c:v>
                </c:pt>
              </c:strCache>
            </c:strRef>
          </c:cat>
          <c:val>
            <c:numRef>
              <c:f>Φύλλο1!$C$2:$C$8</c:f>
              <c:numCache>
                <c:formatCode>General</c:formatCode>
                <c:ptCount val="7"/>
                <c:pt idx="0">
                  <c:v>10</c:v>
                </c:pt>
                <c:pt idx="1">
                  <c:v>20.6</c:v>
                </c:pt>
                <c:pt idx="2">
                  <c:v>29.3</c:v>
                </c:pt>
                <c:pt idx="3">
                  <c:v>58.2</c:v>
                </c:pt>
                <c:pt idx="4">
                  <c:v>60.6</c:v>
                </c:pt>
                <c:pt idx="5">
                  <c:v>57.2</c:v>
                </c:pt>
                <c:pt idx="6">
                  <c:v>58</c:v>
                </c:pt>
              </c:numCache>
            </c:numRef>
          </c:val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Χωρίς μεταβολή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Φύλλο1!$A$2:$A$8</c:f>
              <c:strCache>
                <c:ptCount val="7"/>
                <c:pt idx="0">
                  <c:v>ΑΠΑΣΧΟΛΗΣΗ</c:v>
                </c:pt>
                <c:pt idx="1">
                  <c:v>ΤΙΜΕΣ</c:v>
                </c:pt>
                <c:pt idx="2">
                  <c:v>ΕΠΕΝΔΥΣΕΙΣ</c:v>
                </c:pt>
                <c:pt idx="3">
                  <c:v>ΠΑΡΑΓΓΕΛΙΕΣ</c:v>
                </c:pt>
                <c:pt idx="4">
                  <c:v>ΡΕΥΣΤΟΤΗΤΑ</c:v>
                </c:pt>
                <c:pt idx="5">
                  <c:v>ΖΗΤΗΣΗ</c:v>
                </c:pt>
                <c:pt idx="6">
                  <c:v>ΚΥΚΛΟΣ ΕΡΓΑΣΙΩΝ</c:v>
                </c:pt>
              </c:strCache>
            </c:strRef>
          </c:cat>
          <c:val>
            <c:numRef>
              <c:f>Φύλλο1!$D$2:$D$8</c:f>
              <c:numCache>
                <c:formatCode>General</c:formatCode>
                <c:ptCount val="7"/>
                <c:pt idx="0">
                  <c:v>84.5</c:v>
                </c:pt>
                <c:pt idx="1">
                  <c:v>69.400000000000006</c:v>
                </c:pt>
                <c:pt idx="2">
                  <c:v>64.2</c:v>
                </c:pt>
                <c:pt idx="3">
                  <c:v>27.4</c:v>
                </c:pt>
                <c:pt idx="4">
                  <c:v>24.4</c:v>
                </c:pt>
                <c:pt idx="5">
                  <c:v>25.9</c:v>
                </c:pt>
                <c:pt idx="6">
                  <c:v>25.3</c:v>
                </c:pt>
              </c:numCache>
            </c:numRef>
          </c:val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Φύλλο1!$A$2:$A$8</c:f>
              <c:strCache>
                <c:ptCount val="7"/>
                <c:pt idx="0">
                  <c:v>ΑΠΑΣΧΟΛΗΣΗ</c:v>
                </c:pt>
                <c:pt idx="1">
                  <c:v>ΤΙΜΕΣ</c:v>
                </c:pt>
                <c:pt idx="2">
                  <c:v>ΕΠΕΝΔΥΣΕΙΣ</c:v>
                </c:pt>
                <c:pt idx="3">
                  <c:v>ΠΑΡΑΓΓΕΛΙΕΣ</c:v>
                </c:pt>
                <c:pt idx="4">
                  <c:v>ΡΕΥΣΤΟΤΗΤΑ</c:v>
                </c:pt>
                <c:pt idx="5">
                  <c:v>ΖΗΤΗΣΗ</c:v>
                </c:pt>
                <c:pt idx="6">
                  <c:v>ΚΥΚΛΟΣ ΕΡΓΑΣΙΩΝ</c:v>
                </c:pt>
              </c:strCache>
            </c:strRef>
          </c:cat>
          <c:val>
            <c:numRef>
              <c:f>Φύλλο1!$E$2:$E$8</c:f>
              <c:numCache>
                <c:formatCode>General</c:formatCode>
                <c:ptCount val="7"/>
                <c:pt idx="0">
                  <c:v>2.4</c:v>
                </c:pt>
                <c:pt idx="1">
                  <c:v>5.0999999999999996</c:v>
                </c:pt>
                <c:pt idx="2">
                  <c:v>4.4000000000000004</c:v>
                </c:pt>
                <c:pt idx="3">
                  <c:v>7.2</c:v>
                </c:pt>
                <c:pt idx="4">
                  <c:v>6.1</c:v>
                </c:pt>
                <c:pt idx="5">
                  <c:v>6.2</c:v>
                </c:pt>
                <c:pt idx="6">
                  <c:v>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7586304"/>
        <c:axId val="107587840"/>
      </c:barChart>
      <c:catAx>
        <c:axId val="1075863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107587840"/>
        <c:crosses val="autoZero"/>
        <c:auto val="1"/>
        <c:lblAlgn val="ctr"/>
        <c:lblOffset val="100"/>
        <c:noMultiLvlLbl val="0"/>
      </c:catAx>
      <c:valAx>
        <c:axId val="10758784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107586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509572835722723"/>
          <c:y val="4.4615202687916827E-2"/>
          <c:w val="0.66327029276440874"/>
          <c:h val="4.2934418698222704E-2"/>
        </c:manualLayout>
      </c:layout>
      <c:overlay val="0"/>
      <c:txPr>
        <a:bodyPr/>
        <a:lstStyle/>
        <a:p>
          <a:pPr>
            <a:defRPr sz="1200">
              <a:latin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75000000000014"/>
          <c:y val="0.19375000000000001"/>
          <c:w val="0.53749999999999998"/>
          <c:h val="0.80625000000000002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3.9583333333333331E-2"/>
                  <c:y val="-0.1562500000000001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47916666666667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16666666666666666"/>
                  <c:y val="0.1281249999999998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4.1666666666666664E-2"/>
                  <c:y val="-0.178125000000000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Φύλλο1!$A$2:$A$5</c:f>
              <c:strCache>
                <c:ptCount val="4"/>
                <c:pt idx="0">
                  <c:v>θα αυξηθεί</c:v>
                </c:pt>
                <c:pt idx="1">
                  <c:v>θα μειωθεί</c:v>
                </c:pt>
                <c:pt idx="2">
                  <c:v>Θα παραμείνει αμετάβλητη</c:v>
                </c:pt>
                <c:pt idx="3">
                  <c:v>ΔΑ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2.1</c:v>
                </c:pt>
                <c:pt idx="1">
                  <c:v>29.3</c:v>
                </c:pt>
                <c:pt idx="2">
                  <c:v>64.2</c:v>
                </c:pt>
                <c:pt idx="3">
                  <c:v>4.4000000000000004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297060675175525E-2"/>
          <c:y val="0.11112632450561068"/>
          <c:w val="0.93775473749104221"/>
          <c:h val="0.74713508394900563"/>
        </c:manualLayout>
      </c:layout>
      <c:lineChart>
        <c:grouping val="standar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Μείωση 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650343316973495E-2"/>
                  <c:y val="-3.9105680966003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293983675016612E-2"/>
                  <c:y val="-3.6175017011998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660980055714002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695541453999718E-2"/>
                  <c:y val="-4.1730172341961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215202668113233E-2"/>
                  <c:y val="-2.8126649122319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7464110741508044E-2"/>
                  <c:y val="-4.1817619222864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3736763453298217E-2"/>
                  <c:y val="-1.736569200644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2853103467806434E-2"/>
                  <c:y val="-3.0313472114209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1123992758974563E-2"/>
                  <c:y val="-4.1336552883013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1123992758974563E-2"/>
                  <c:y val="-2.7557701922008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9769546303134076E-2"/>
                  <c:y val="-4.4092323075213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8040435594302174E-2"/>
                  <c:y val="-2.2046161537606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7291107088319164E-2"/>
                  <c:y val="-2.4801931729807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5.187332126495749E-3"/>
                  <c:y val="-3.5825012498611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Φύλλο1!$A$2:$A$15</c:f>
              <c:strCache>
                <c:ptCount val="14"/>
                <c:pt idx="0">
                  <c:v>ΦΕΒΡ. 2010</c:v>
                </c:pt>
                <c:pt idx="1">
                  <c:v>ΙΟΥΛ. 2010</c:v>
                </c:pt>
                <c:pt idx="2">
                  <c:v>ΙΑΝ. 2011</c:v>
                </c:pt>
                <c:pt idx="3">
                  <c:v>ΙΟΥΛ. 2011</c:v>
                </c:pt>
                <c:pt idx="4">
                  <c:v>ΙΑΝ. 2012</c:v>
                </c:pt>
                <c:pt idx="5">
                  <c:v>ΙΟΥΛ. 2012</c:v>
                </c:pt>
                <c:pt idx="6">
                  <c:v>ΙΑΝ. 2013</c:v>
                </c:pt>
                <c:pt idx="7">
                  <c:v>ΙΟΥΛ. 2013</c:v>
                </c:pt>
                <c:pt idx="8">
                  <c:v>ΦΕΒΡ. 2014</c:v>
                </c:pt>
                <c:pt idx="9">
                  <c:v>ΙΟΥΛ. 2014</c:v>
                </c:pt>
                <c:pt idx="10">
                  <c:v>ΦΕΒΡ. 2015</c:v>
                </c:pt>
                <c:pt idx="11">
                  <c:v>ΙΟΥΛ. 2015</c:v>
                </c:pt>
                <c:pt idx="12">
                  <c:v>ΦΕΒΡ. 2016</c:v>
                </c:pt>
                <c:pt idx="13">
                  <c:v>ΙΟΥΛ. 2016</c:v>
                </c:pt>
              </c:strCache>
            </c:strRef>
          </c:cat>
          <c:val>
            <c:numRef>
              <c:f>Φύλλο1!$B$2:$B$15</c:f>
              <c:numCache>
                <c:formatCode>General</c:formatCode>
                <c:ptCount val="14"/>
                <c:pt idx="0">
                  <c:v>33.6</c:v>
                </c:pt>
                <c:pt idx="1">
                  <c:v>47.5</c:v>
                </c:pt>
                <c:pt idx="2">
                  <c:v>43.2</c:v>
                </c:pt>
                <c:pt idx="3">
                  <c:v>34.6</c:v>
                </c:pt>
                <c:pt idx="4">
                  <c:v>40.5</c:v>
                </c:pt>
                <c:pt idx="5">
                  <c:v>33.1</c:v>
                </c:pt>
                <c:pt idx="6">
                  <c:v>41.5</c:v>
                </c:pt>
                <c:pt idx="7">
                  <c:v>34.1</c:v>
                </c:pt>
                <c:pt idx="8">
                  <c:v>39</c:v>
                </c:pt>
                <c:pt idx="9">
                  <c:v>31.5</c:v>
                </c:pt>
                <c:pt idx="10">
                  <c:v>25.7</c:v>
                </c:pt>
                <c:pt idx="11">
                  <c:v>46.6</c:v>
                </c:pt>
                <c:pt idx="12">
                  <c:v>36.5</c:v>
                </c:pt>
                <c:pt idx="13">
                  <c:v>29.3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Σταθεροποίηση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9961654587398775E-2"/>
                  <c:y val="-3.9280574727808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2190208713193139E-2"/>
                  <c:y val="-3.3725419397844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8222991563028964E-2"/>
                  <c:y val="-1.9990183382401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0826225069642494E-2"/>
                  <c:y val="-4.1992688643060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027931052928281E-2"/>
                  <c:y val="-2.7995125762040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6311324885470252E-2"/>
                  <c:y val="-3.1013698130763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4582214176638329E-2"/>
                  <c:y val="-5.2359633651816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2853103467806434E-2"/>
                  <c:y val="-3.5825012498611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1123992758974563E-2"/>
                  <c:y val="-4.1336552883013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9769546303134076E-2"/>
                  <c:y val="-3.306924230641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9394882050142578E-2"/>
                  <c:y val="-3.5825012498611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6.7435317644444784E-2"/>
                  <c:y val="-5.052186989073070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6311324885470252E-2"/>
                  <c:y val="-4.6848093267414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3832885670655359E-2"/>
                  <c:y val="-3.5825012498611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Φύλλο1!$A$2:$A$15</c:f>
              <c:strCache>
                <c:ptCount val="14"/>
                <c:pt idx="0">
                  <c:v>ΦΕΒΡ. 2010</c:v>
                </c:pt>
                <c:pt idx="1">
                  <c:v>ΙΟΥΛ. 2010</c:v>
                </c:pt>
                <c:pt idx="2">
                  <c:v>ΙΑΝ. 2011</c:v>
                </c:pt>
                <c:pt idx="3">
                  <c:v>ΙΟΥΛ. 2011</c:v>
                </c:pt>
                <c:pt idx="4">
                  <c:v>ΙΑΝ. 2012</c:v>
                </c:pt>
                <c:pt idx="5">
                  <c:v>ΙΟΥΛ. 2012</c:v>
                </c:pt>
                <c:pt idx="6">
                  <c:v>ΙΑΝ. 2013</c:v>
                </c:pt>
                <c:pt idx="7">
                  <c:v>ΙΟΥΛ. 2013</c:v>
                </c:pt>
                <c:pt idx="8">
                  <c:v>ΦΕΒΡ. 2014</c:v>
                </c:pt>
                <c:pt idx="9">
                  <c:v>ΙΟΥΛ. 2014</c:v>
                </c:pt>
                <c:pt idx="10">
                  <c:v>ΦΕΒΡ. 2015</c:v>
                </c:pt>
                <c:pt idx="11">
                  <c:v>ΙΟΥΛ. 2015</c:v>
                </c:pt>
                <c:pt idx="12">
                  <c:v>ΦΕΒΡ. 2016</c:v>
                </c:pt>
                <c:pt idx="13">
                  <c:v>ΙΟΥΛ. 2016</c:v>
                </c:pt>
              </c:strCache>
            </c:strRef>
          </c:cat>
          <c:val>
            <c:numRef>
              <c:f>Φύλλο1!$C$2:$C$15</c:f>
              <c:numCache>
                <c:formatCode>General</c:formatCode>
                <c:ptCount val="14"/>
                <c:pt idx="0">
                  <c:v>48.2</c:v>
                </c:pt>
                <c:pt idx="1">
                  <c:v>34</c:v>
                </c:pt>
                <c:pt idx="2">
                  <c:v>39.700000000000003</c:v>
                </c:pt>
                <c:pt idx="3">
                  <c:v>54.3</c:v>
                </c:pt>
                <c:pt idx="4">
                  <c:v>52.1</c:v>
                </c:pt>
                <c:pt idx="5">
                  <c:v>55.9</c:v>
                </c:pt>
                <c:pt idx="6">
                  <c:v>45.2</c:v>
                </c:pt>
                <c:pt idx="7">
                  <c:v>55.5</c:v>
                </c:pt>
                <c:pt idx="8">
                  <c:v>46.3</c:v>
                </c:pt>
                <c:pt idx="9">
                  <c:v>54.3</c:v>
                </c:pt>
                <c:pt idx="10">
                  <c:v>48.2</c:v>
                </c:pt>
                <c:pt idx="11">
                  <c:v>44.4</c:v>
                </c:pt>
                <c:pt idx="12">
                  <c:v>48.7</c:v>
                </c:pt>
                <c:pt idx="13">
                  <c:v>64.2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Αύξηση</c:v>
                </c:pt>
              </c:strCache>
            </c:strRef>
          </c:tx>
          <c:dLbls>
            <c:dLbl>
              <c:idx val="0"/>
              <c:layout>
                <c:manualLayout>
                  <c:x val="-2.6128784044571168E-2"/>
                  <c:y val="-3.359415091444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294029058499674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683112551764625E-2"/>
                  <c:y val="-3.8886955268859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862686038999786E-2"/>
                  <c:y val="-2.5195613185836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8722434979991281E-2"/>
                  <c:y val="-2.7820259554493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7665771341310659E-2"/>
                  <c:y val="-1.7059736418175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4111427706289715E-2"/>
                  <c:y val="-2.6464073436284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2853103467806434E-2"/>
                  <c:y val="-3.8580782690812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247843921481495E-2"/>
                  <c:y val="-3.5825012498611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1123992758974563E-2"/>
                  <c:y val="-3.5825012498611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9769546303134076E-2"/>
                  <c:y val="-2.2046161537606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9020217797151087E-2"/>
                  <c:y val="-2.4801931729807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7665771341310659E-2"/>
                  <c:y val="-3.306924230641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5561996379487261E-2"/>
                  <c:y val="-3.0313472114209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black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Φύλλο1!$A$2:$A$15</c:f>
              <c:strCache>
                <c:ptCount val="14"/>
                <c:pt idx="0">
                  <c:v>ΦΕΒΡ. 2010</c:v>
                </c:pt>
                <c:pt idx="1">
                  <c:v>ΙΟΥΛ. 2010</c:v>
                </c:pt>
                <c:pt idx="2">
                  <c:v>ΙΑΝ. 2011</c:v>
                </c:pt>
                <c:pt idx="3">
                  <c:v>ΙΟΥΛ. 2011</c:v>
                </c:pt>
                <c:pt idx="4">
                  <c:v>ΙΑΝ. 2012</c:v>
                </c:pt>
                <c:pt idx="5">
                  <c:v>ΙΟΥΛ. 2012</c:v>
                </c:pt>
                <c:pt idx="6">
                  <c:v>ΙΑΝ. 2013</c:v>
                </c:pt>
                <c:pt idx="7">
                  <c:v>ΙΟΥΛ. 2013</c:v>
                </c:pt>
                <c:pt idx="8">
                  <c:v>ΦΕΒΡ. 2014</c:v>
                </c:pt>
                <c:pt idx="9">
                  <c:v>ΙΟΥΛ. 2014</c:v>
                </c:pt>
                <c:pt idx="10">
                  <c:v>ΦΕΒΡ. 2015</c:v>
                </c:pt>
                <c:pt idx="11">
                  <c:v>ΙΟΥΛ. 2015</c:v>
                </c:pt>
                <c:pt idx="12">
                  <c:v>ΦΕΒΡ. 2016</c:v>
                </c:pt>
                <c:pt idx="13">
                  <c:v>ΙΟΥΛ. 2016</c:v>
                </c:pt>
              </c:strCache>
            </c:strRef>
          </c:cat>
          <c:val>
            <c:numRef>
              <c:f>Φύλλο1!$D$2:$D$15</c:f>
              <c:numCache>
                <c:formatCode>General</c:formatCode>
                <c:ptCount val="14"/>
                <c:pt idx="0">
                  <c:v>8</c:v>
                </c:pt>
                <c:pt idx="1">
                  <c:v>6.4</c:v>
                </c:pt>
                <c:pt idx="2">
                  <c:v>3.3</c:v>
                </c:pt>
                <c:pt idx="3">
                  <c:v>4.5999999999999996</c:v>
                </c:pt>
                <c:pt idx="4">
                  <c:v>2.8</c:v>
                </c:pt>
                <c:pt idx="5">
                  <c:v>5.0999999999999996</c:v>
                </c:pt>
                <c:pt idx="6">
                  <c:v>5.5</c:v>
                </c:pt>
                <c:pt idx="7">
                  <c:v>4.3</c:v>
                </c:pt>
                <c:pt idx="8">
                  <c:v>9</c:v>
                </c:pt>
                <c:pt idx="9">
                  <c:v>7.5</c:v>
                </c:pt>
                <c:pt idx="10">
                  <c:v>13.2</c:v>
                </c:pt>
                <c:pt idx="11">
                  <c:v>2.6</c:v>
                </c:pt>
                <c:pt idx="12">
                  <c:v>3.4</c:v>
                </c:pt>
                <c:pt idx="13">
                  <c:v>2.1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830656"/>
        <c:axId val="107861120"/>
      </c:lineChart>
      <c:catAx>
        <c:axId val="1078306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107861120"/>
        <c:crosses val="autoZero"/>
        <c:auto val="1"/>
        <c:lblAlgn val="ctr"/>
        <c:lblOffset val="100"/>
        <c:noMultiLvlLbl val="0"/>
      </c:catAx>
      <c:valAx>
        <c:axId val="107861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107830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647353997703959"/>
          <c:y val="4.6355526469281172E-3"/>
          <c:w val="0.45078787542124948"/>
          <c:h val="6.7545663329074551E-2"/>
        </c:manualLayout>
      </c:layout>
      <c:overlay val="0"/>
      <c:txPr>
        <a:bodyPr/>
        <a:lstStyle/>
        <a:p>
          <a:pPr>
            <a:defRPr sz="1200">
              <a:latin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50999601576889"/>
          <c:y val="5.1815130209197535E-2"/>
          <c:w val="0.7764656896360177"/>
          <c:h val="0.8840648297375304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Βελτιώθηκε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Φύλλο1!$A$2:$A$19</c:f>
              <c:strCache>
                <c:ptCount val="18"/>
                <c:pt idx="0">
                  <c:v>Υπόλοιπη Ελλάδα</c:v>
                </c:pt>
                <c:pt idx="1">
                  <c:v>Αττική</c:v>
                </c:pt>
                <c:pt idx="2">
                  <c:v>ΠΕΡΙΟΧΗ</c:v>
                </c:pt>
                <c:pt idx="3">
                  <c:v>Πάνω από 5 άτομα</c:v>
                </c:pt>
                <c:pt idx="4">
                  <c:v>4-5 άτομα</c:v>
                </c:pt>
                <c:pt idx="5">
                  <c:v>2-3 άτομα</c:v>
                </c:pt>
                <c:pt idx="6">
                  <c:v>1 άτομο</c:v>
                </c:pt>
                <c:pt idx="7">
                  <c:v>Χωρίς προσωπικό</c:v>
                </c:pt>
                <c:pt idx="8">
                  <c:v>ΑΡ. ΕΡΓΑΖΟΜΕΝΩΝ</c:v>
                </c:pt>
                <c:pt idx="9">
                  <c:v>Πάνω από 15 χρόνια</c:v>
                </c:pt>
                <c:pt idx="10">
                  <c:v>10-15 χρόνια</c:v>
                </c:pt>
                <c:pt idx="11">
                  <c:v>5-10 χρόνια</c:v>
                </c:pt>
                <c:pt idx="12">
                  <c:v>Έως 5 χρόνια</c:v>
                </c:pt>
                <c:pt idx="13">
                  <c:v>ΕΤΗ ΛΕΙΤΟΥΡΓΙΑΣ</c:v>
                </c:pt>
                <c:pt idx="14">
                  <c:v>Υπηρεσίες</c:v>
                </c:pt>
                <c:pt idx="15">
                  <c:v>Μεταποίηση</c:v>
                </c:pt>
                <c:pt idx="16">
                  <c:v>Εμπόριο</c:v>
                </c:pt>
                <c:pt idx="17">
                  <c:v>ΚΛΑΔΟΣ</c:v>
                </c:pt>
              </c:strCache>
            </c:strRef>
          </c:cat>
          <c:val>
            <c:numRef>
              <c:f>Φύλλο1!$B$2:$B$19</c:f>
              <c:numCache>
                <c:formatCode>###0.0</c:formatCode>
                <c:ptCount val="18"/>
                <c:pt idx="0">
                  <c:v>7.5440727870491804</c:v>
                </c:pt>
                <c:pt idx="1">
                  <c:v>7.5601190626651364</c:v>
                </c:pt>
                <c:pt idx="3">
                  <c:v>11.9</c:v>
                </c:pt>
                <c:pt idx="4">
                  <c:v>8.2474226804123489</c:v>
                </c:pt>
                <c:pt idx="5">
                  <c:v>6.6420664206641824</c:v>
                </c:pt>
                <c:pt idx="6">
                  <c:v>6.6666666666666945</c:v>
                </c:pt>
                <c:pt idx="7">
                  <c:v>7.2815533980582599</c:v>
                </c:pt>
                <c:pt idx="9">
                  <c:v>5.7873394691806537</c:v>
                </c:pt>
                <c:pt idx="10">
                  <c:v>8.8016158352264728</c:v>
                </c:pt>
                <c:pt idx="11">
                  <c:v>17.946603573806197</c:v>
                </c:pt>
                <c:pt idx="12">
                  <c:v>16.526092965652431</c:v>
                </c:pt>
                <c:pt idx="14">
                  <c:v>7.8022042549967345</c:v>
                </c:pt>
                <c:pt idx="15">
                  <c:v>9.3808691316331849</c:v>
                </c:pt>
                <c:pt idx="16">
                  <c:v>6.1746233818920322</c:v>
                </c:pt>
              </c:numCache>
            </c:numRef>
          </c:val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Επιδεινώθηκε 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Φύλλο1!$A$2:$A$19</c:f>
              <c:strCache>
                <c:ptCount val="18"/>
                <c:pt idx="0">
                  <c:v>Υπόλοιπη Ελλάδα</c:v>
                </c:pt>
                <c:pt idx="1">
                  <c:v>Αττική</c:v>
                </c:pt>
                <c:pt idx="2">
                  <c:v>ΠΕΡΙΟΧΗ</c:v>
                </c:pt>
                <c:pt idx="3">
                  <c:v>Πάνω από 5 άτομα</c:v>
                </c:pt>
                <c:pt idx="4">
                  <c:v>4-5 άτομα</c:v>
                </c:pt>
                <c:pt idx="5">
                  <c:v>2-3 άτομα</c:v>
                </c:pt>
                <c:pt idx="6">
                  <c:v>1 άτομο</c:v>
                </c:pt>
                <c:pt idx="7">
                  <c:v>Χωρίς προσωπικό</c:v>
                </c:pt>
                <c:pt idx="8">
                  <c:v>ΑΡ. ΕΡΓΑΖΟΜΕΝΩΝ</c:v>
                </c:pt>
                <c:pt idx="9">
                  <c:v>Πάνω από 15 χρόνια</c:v>
                </c:pt>
                <c:pt idx="10">
                  <c:v>10-15 χρόνια</c:v>
                </c:pt>
                <c:pt idx="11">
                  <c:v>5-10 χρόνια</c:v>
                </c:pt>
                <c:pt idx="12">
                  <c:v>Έως 5 χρόνια</c:v>
                </c:pt>
                <c:pt idx="13">
                  <c:v>ΕΤΗ ΛΕΙΤΟΥΡΓΙΑΣ</c:v>
                </c:pt>
                <c:pt idx="14">
                  <c:v>Υπηρεσίες</c:v>
                </c:pt>
                <c:pt idx="15">
                  <c:v>Μεταποίηση</c:v>
                </c:pt>
                <c:pt idx="16">
                  <c:v>Εμπόριο</c:v>
                </c:pt>
                <c:pt idx="17">
                  <c:v>ΚΛΑΔΟΣ</c:v>
                </c:pt>
              </c:strCache>
            </c:strRef>
          </c:cat>
          <c:val>
            <c:numRef>
              <c:f>Φύλλο1!$C$2:$C$19</c:f>
              <c:numCache>
                <c:formatCode>###0.0</c:formatCode>
                <c:ptCount val="18"/>
                <c:pt idx="0">
                  <c:v>69.766160743743427</c:v>
                </c:pt>
                <c:pt idx="1">
                  <c:v>68.32832805209398</c:v>
                </c:pt>
                <c:pt idx="3">
                  <c:v>55.2</c:v>
                </c:pt>
                <c:pt idx="4">
                  <c:v>63.917525773195905</c:v>
                </c:pt>
                <c:pt idx="5">
                  <c:v>68.265682656826286</c:v>
                </c:pt>
                <c:pt idx="6">
                  <c:v>72.156862745098209</c:v>
                </c:pt>
                <c:pt idx="7">
                  <c:v>74.757281553398229</c:v>
                </c:pt>
                <c:pt idx="9">
                  <c:v>72.417730919519585</c:v>
                </c:pt>
                <c:pt idx="10">
                  <c:v>64.258287952149658</c:v>
                </c:pt>
                <c:pt idx="11">
                  <c:v>52.869705329201643</c:v>
                </c:pt>
                <c:pt idx="12">
                  <c:v>54.412138062552181</c:v>
                </c:pt>
                <c:pt idx="14">
                  <c:v>67.328997322877498</c:v>
                </c:pt>
                <c:pt idx="15">
                  <c:v>64.385958995213386</c:v>
                </c:pt>
                <c:pt idx="16" formatCode="General">
                  <c:v>74.099999999999994</c:v>
                </c:pt>
              </c:numCache>
            </c:numRef>
          </c:val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Παρέμεινε αμετάβλητη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Φύλλο1!$A$2:$A$19</c:f>
              <c:strCache>
                <c:ptCount val="18"/>
                <c:pt idx="0">
                  <c:v>Υπόλοιπη Ελλάδα</c:v>
                </c:pt>
                <c:pt idx="1">
                  <c:v>Αττική</c:v>
                </c:pt>
                <c:pt idx="2">
                  <c:v>ΠΕΡΙΟΧΗ</c:v>
                </c:pt>
                <c:pt idx="3">
                  <c:v>Πάνω από 5 άτομα</c:v>
                </c:pt>
                <c:pt idx="4">
                  <c:v>4-5 άτομα</c:v>
                </c:pt>
                <c:pt idx="5">
                  <c:v>2-3 άτομα</c:v>
                </c:pt>
                <c:pt idx="6">
                  <c:v>1 άτομο</c:v>
                </c:pt>
                <c:pt idx="7">
                  <c:v>Χωρίς προσωπικό</c:v>
                </c:pt>
                <c:pt idx="8">
                  <c:v>ΑΡ. ΕΡΓΑΖΟΜΕΝΩΝ</c:v>
                </c:pt>
                <c:pt idx="9">
                  <c:v>Πάνω από 15 χρόνια</c:v>
                </c:pt>
                <c:pt idx="10">
                  <c:v>10-15 χρόνια</c:v>
                </c:pt>
                <c:pt idx="11">
                  <c:v>5-10 χρόνια</c:v>
                </c:pt>
                <c:pt idx="12">
                  <c:v>Έως 5 χρόνια</c:v>
                </c:pt>
                <c:pt idx="13">
                  <c:v>ΕΤΗ ΛΕΙΤΟΥΡΓΙΑΣ</c:v>
                </c:pt>
                <c:pt idx="14">
                  <c:v>Υπηρεσίες</c:v>
                </c:pt>
                <c:pt idx="15">
                  <c:v>Μεταποίηση</c:v>
                </c:pt>
                <c:pt idx="16">
                  <c:v>Εμπόριο</c:v>
                </c:pt>
                <c:pt idx="17">
                  <c:v>ΚΛΑΔΟΣ</c:v>
                </c:pt>
              </c:strCache>
            </c:strRef>
          </c:cat>
          <c:val>
            <c:numRef>
              <c:f>Φύλλο1!$D$2:$D$19</c:f>
              <c:numCache>
                <c:formatCode>###0.0</c:formatCode>
                <c:ptCount val="18"/>
                <c:pt idx="0">
                  <c:v>22.7</c:v>
                </c:pt>
                <c:pt idx="1">
                  <c:v>24.111552885240091</c:v>
                </c:pt>
                <c:pt idx="3">
                  <c:v>32.9</c:v>
                </c:pt>
                <c:pt idx="4">
                  <c:v>27.835051546391817</c:v>
                </c:pt>
                <c:pt idx="5">
                  <c:v>25.092250922509113</c:v>
                </c:pt>
                <c:pt idx="6">
                  <c:v>21.176470588235329</c:v>
                </c:pt>
                <c:pt idx="7">
                  <c:v>17.961165048543716</c:v>
                </c:pt>
                <c:pt idx="9">
                  <c:v>21.794929611300493</c:v>
                </c:pt>
                <c:pt idx="10">
                  <c:v>26.940096212623573</c:v>
                </c:pt>
                <c:pt idx="11">
                  <c:v>29.183691096992224</c:v>
                </c:pt>
                <c:pt idx="12">
                  <c:v>28.065946242152851</c:v>
                </c:pt>
                <c:pt idx="14">
                  <c:v>24.9</c:v>
                </c:pt>
                <c:pt idx="15">
                  <c:v>26.233171873153214</c:v>
                </c:pt>
                <c:pt idx="16" formatCode="General">
                  <c:v>19.7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2980480"/>
        <c:axId val="42982016"/>
      </c:barChart>
      <c:catAx>
        <c:axId val="429804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42982016"/>
        <c:crosses val="autoZero"/>
        <c:auto val="1"/>
        <c:lblAlgn val="ctr"/>
        <c:lblOffset val="100"/>
        <c:noMultiLvlLbl val="0"/>
      </c:catAx>
      <c:valAx>
        <c:axId val="4298201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42980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509571254535004"/>
          <c:y val="1.8590276756036141E-3"/>
          <c:w val="0.66327029276440874"/>
          <c:h val="4.2934418698222704E-2"/>
        </c:manualLayout>
      </c:layout>
      <c:overlay val="0"/>
      <c:txPr>
        <a:bodyPr/>
        <a:lstStyle/>
        <a:p>
          <a:pPr>
            <a:defRPr sz="1200">
              <a:latin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0.10208316929133858"/>
                  <c:y val="-0.14062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6666666666666666"/>
                  <c:y val="3.750000000000000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10625000000000002"/>
                  <c:y val="0.1281249999999998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0.14375000000000004"/>
                  <c:y val="-9.687500000000004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2.5000000000000046E-2"/>
                  <c:y val="-0.1781250000000000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Φύλλο1!$A$2:$A$6</c:f>
              <c:strCache>
                <c:ptCount val="5"/>
                <c:pt idx="0">
                  <c:v>Πολύ πιθανό</c:v>
                </c:pt>
                <c:pt idx="1">
                  <c:v>Αρκετά πιθανό</c:v>
                </c:pt>
                <c:pt idx="2">
                  <c:v>Ελάχιστα πιθανό</c:v>
                </c:pt>
                <c:pt idx="3">
                  <c:v>Καθόλου πιθανό</c:v>
                </c:pt>
                <c:pt idx="4">
                  <c:v>ΔΑ</c:v>
                </c:pt>
              </c:strCache>
            </c:strRef>
          </c:cat>
          <c:val>
            <c:numRef>
              <c:f>Φύλλο1!$B$2:$B$6</c:f>
              <c:numCache>
                <c:formatCode>###0.0</c:formatCode>
                <c:ptCount val="5"/>
                <c:pt idx="0">
                  <c:v>14.600745820613003</c:v>
                </c:pt>
                <c:pt idx="1">
                  <c:v>27.416297183345034</c:v>
                </c:pt>
                <c:pt idx="2">
                  <c:v>28.859616072904434</c:v>
                </c:pt>
                <c:pt idx="3">
                  <c:v>25.404441061871509</c:v>
                </c:pt>
                <c:pt idx="4">
                  <c:v>3.7188998612677544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50999601576889"/>
          <c:y val="5.1815130209197535E-2"/>
          <c:w val="0.7764656896360177"/>
          <c:h val="0.8840648297375304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Πολύ πιθανό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Φύλλο1!$A$2:$A$19</c:f>
              <c:strCache>
                <c:ptCount val="18"/>
                <c:pt idx="0">
                  <c:v>Υπόλοιπη Ελλάδα</c:v>
                </c:pt>
                <c:pt idx="1">
                  <c:v>Αττική</c:v>
                </c:pt>
                <c:pt idx="2">
                  <c:v>ΠΕΡΙΟΧΗ</c:v>
                </c:pt>
                <c:pt idx="3">
                  <c:v>Πάνω από 5 άτομα</c:v>
                </c:pt>
                <c:pt idx="4">
                  <c:v>4-5 άτομα</c:v>
                </c:pt>
                <c:pt idx="5">
                  <c:v>2-3 άτομα</c:v>
                </c:pt>
                <c:pt idx="6">
                  <c:v>1 άτομο</c:v>
                </c:pt>
                <c:pt idx="7">
                  <c:v>Χωρίς προσωπικό</c:v>
                </c:pt>
                <c:pt idx="8">
                  <c:v>ΑΡ. ΕΡΓΑΖΟΜΕΝΩΝ</c:v>
                </c:pt>
                <c:pt idx="9">
                  <c:v>Πάνω από 15 χρόνια</c:v>
                </c:pt>
                <c:pt idx="10">
                  <c:v>10-15 χρόνια</c:v>
                </c:pt>
                <c:pt idx="11">
                  <c:v>5-10 χρόνια</c:v>
                </c:pt>
                <c:pt idx="12">
                  <c:v>Έως 5 χρόνια</c:v>
                </c:pt>
                <c:pt idx="13">
                  <c:v>ΕΤΗ ΛΕΙΤΟΥΡΓΙΑΣ</c:v>
                </c:pt>
                <c:pt idx="14">
                  <c:v>Υπηρεσίες</c:v>
                </c:pt>
                <c:pt idx="15">
                  <c:v>Μεταποίηση</c:v>
                </c:pt>
                <c:pt idx="16">
                  <c:v>Εμπόριο</c:v>
                </c:pt>
                <c:pt idx="17">
                  <c:v>ΚΛΑΔΟΣ</c:v>
                </c:pt>
              </c:strCache>
            </c:strRef>
          </c:cat>
          <c:val>
            <c:numRef>
              <c:f>Φύλλο1!$B$2:$B$19</c:f>
              <c:numCache>
                <c:formatCode>0.0</c:formatCode>
                <c:ptCount val="18"/>
                <c:pt idx="0">
                  <c:v>13.996272786550247</c:v>
                </c:pt>
                <c:pt idx="1">
                  <c:v>15.600427193642783</c:v>
                </c:pt>
                <c:pt idx="3">
                  <c:v>5.8823529411764559</c:v>
                </c:pt>
                <c:pt idx="4">
                  <c:v>10.309278350515488</c:v>
                </c:pt>
                <c:pt idx="5">
                  <c:v>12.915129151291469</c:v>
                </c:pt>
                <c:pt idx="6">
                  <c:v>19.607843137254999</c:v>
                </c:pt>
                <c:pt idx="7">
                  <c:v>16.504854368932097</c:v>
                </c:pt>
                <c:pt idx="9">
                  <c:v>15.459604589773415</c:v>
                </c:pt>
                <c:pt idx="10">
                  <c:v>17.126689650610921</c:v>
                </c:pt>
                <c:pt idx="11">
                  <c:v>6.4658263958419422</c:v>
                </c:pt>
                <c:pt idx="12">
                  <c:v>8.7324738466343579</c:v>
                </c:pt>
                <c:pt idx="14">
                  <c:v>15.989043337911552</c:v>
                </c:pt>
                <c:pt idx="15">
                  <c:v>13.607992137323855</c:v>
                </c:pt>
                <c:pt idx="16">
                  <c:v>13.819256915502995</c:v>
                </c:pt>
              </c:numCache>
            </c:numRef>
          </c:val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Αρκετά πιθανό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Φύλλο1!$A$2:$A$19</c:f>
              <c:strCache>
                <c:ptCount val="18"/>
                <c:pt idx="0">
                  <c:v>Υπόλοιπη Ελλάδα</c:v>
                </c:pt>
                <c:pt idx="1">
                  <c:v>Αττική</c:v>
                </c:pt>
                <c:pt idx="2">
                  <c:v>ΠΕΡΙΟΧΗ</c:v>
                </c:pt>
                <c:pt idx="3">
                  <c:v>Πάνω από 5 άτομα</c:v>
                </c:pt>
                <c:pt idx="4">
                  <c:v>4-5 άτομα</c:v>
                </c:pt>
                <c:pt idx="5">
                  <c:v>2-3 άτομα</c:v>
                </c:pt>
                <c:pt idx="6">
                  <c:v>1 άτομο</c:v>
                </c:pt>
                <c:pt idx="7">
                  <c:v>Χωρίς προσωπικό</c:v>
                </c:pt>
                <c:pt idx="8">
                  <c:v>ΑΡ. ΕΡΓΑΖΟΜΕΝΩΝ</c:v>
                </c:pt>
                <c:pt idx="9">
                  <c:v>Πάνω από 15 χρόνια</c:v>
                </c:pt>
                <c:pt idx="10">
                  <c:v>10-15 χρόνια</c:v>
                </c:pt>
                <c:pt idx="11">
                  <c:v>5-10 χρόνια</c:v>
                </c:pt>
                <c:pt idx="12">
                  <c:v>Έως 5 χρόνια</c:v>
                </c:pt>
                <c:pt idx="13">
                  <c:v>ΕΤΗ ΛΕΙΤΟΥΡΓΙΑΣ</c:v>
                </c:pt>
                <c:pt idx="14">
                  <c:v>Υπηρεσίες</c:v>
                </c:pt>
                <c:pt idx="15">
                  <c:v>Μεταποίηση</c:v>
                </c:pt>
                <c:pt idx="16">
                  <c:v>Εμπόριο</c:v>
                </c:pt>
                <c:pt idx="17">
                  <c:v>ΚΛΑΔΟΣ</c:v>
                </c:pt>
              </c:strCache>
            </c:strRef>
          </c:cat>
          <c:val>
            <c:numRef>
              <c:f>Φύλλο1!$C$2:$C$19</c:f>
              <c:numCache>
                <c:formatCode>0.0</c:formatCode>
                <c:ptCount val="18"/>
                <c:pt idx="0">
                  <c:v>30.182456210722712</c:v>
                </c:pt>
                <c:pt idx="1">
                  <c:v>22.841605677383182</c:v>
                </c:pt>
                <c:pt idx="3">
                  <c:v>11.764705882352921</c:v>
                </c:pt>
                <c:pt idx="4">
                  <c:v>20.618556701030975</c:v>
                </c:pt>
                <c:pt idx="5">
                  <c:v>25.461254612546011</c:v>
                </c:pt>
                <c:pt idx="6">
                  <c:v>30.196078431372683</c:v>
                </c:pt>
                <c:pt idx="7">
                  <c:v>34.951456310679674</c:v>
                </c:pt>
                <c:pt idx="9">
                  <c:v>27.792149838781832</c:v>
                </c:pt>
                <c:pt idx="10">
                  <c:v>22.65626185575189</c:v>
                </c:pt>
                <c:pt idx="11">
                  <c:v>29.796836496145726</c:v>
                </c:pt>
                <c:pt idx="12">
                  <c:v>27.462061581965703</c:v>
                </c:pt>
                <c:pt idx="14">
                  <c:v>28.19936847288875</c:v>
                </c:pt>
                <c:pt idx="15">
                  <c:v>27.545013269188722</c:v>
                </c:pt>
                <c:pt idx="16">
                  <c:v>26.553186794052529</c:v>
                </c:pt>
              </c:numCache>
            </c:numRef>
          </c:val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Σύνολο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0.14049757183288494"/>
                  <c:y val="-2.2905102896215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405636661839831"/>
                  <c:y val="-4.5810205792429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882410428973129E-2"/>
                  <c:y val="2.2905102896215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565792124792164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225617115988996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6441205214486548"/>
                  <c:y val="-2.2905102896214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7487463728135669"/>
                  <c:y val="-4.5810205792429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1375082617938873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1315296417158922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1150884365014056"/>
                  <c:y val="-2.2905102896215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0.1150884365014056"/>
                  <c:y val="6.87153086886449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0.1404975718328849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0.13003498669639368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0.13003498669639368"/>
                  <c:y val="-2.2905102896215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0"/>
                  <c:y val="-1.049805088638570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Φύλλο1!$A$2:$A$19</c:f>
              <c:strCache>
                <c:ptCount val="18"/>
                <c:pt idx="0">
                  <c:v>Υπόλοιπη Ελλάδα</c:v>
                </c:pt>
                <c:pt idx="1">
                  <c:v>Αττική</c:v>
                </c:pt>
                <c:pt idx="2">
                  <c:v>ΠΕΡΙΟΧΗ</c:v>
                </c:pt>
                <c:pt idx="3">
                  <c:v>Πάνω από 5 άτομα</c:v>
                </c:pt>
                <c:pt idx="4">
                  <c:v>4-5 άτομα</c:v>
                </c:pt>
                <c:pt idx="5">
                  <c:v>2-3 άτομα</c:v>
                </c:pt>
                <c:pt idx="6">
                  <c:v>1 άτομο</c:v>
                </c:pt>
                <c:pt idx="7">
                  <c:v>Χωρίς προσωπικό</c:v>
                </c:pt>
                <c:pt idx="8">
                  <c:v>ΑΡ. ΕΡΓΑΖΟΜΕΝΩΝ</c:v>
                </c:pt>
                <c:pt idx="9">
                  <c:v>Πάνω από 15 χρόνια</c:v>
                </c:pt>
                <c:pt idx="10">
                  <c:v>10-15 χρόνια</c:v>
                </c:pt>
                <c:pt idx="11">
                  <c:v>5-10 χρόνια</c:v>
                </c:pt>
                <c:pt idx="12">
                  <c:v>Έως 5 χρόνια</c:v>
                </c:pt>
                <c:pt idx="13">
                  <c:v>ΕΤΗ ΛΕΙΤΟΥΡΓΙΑΣ</c:v>
                </c:pt>
                <c:pt idx="14">
                  <c:v>Υπηρεσίες</c:v>
                </c:pt>
                <c:pt idx="15">
                  <c:v>Μεταποίηση</c:v>
                </c:pt>
                <c:pt idx="16">
                  <c:v>Εμπόριο</c:v>
                </c:pt>
                <c:pt idx="17">
                  <c:v>ΚΛΑΔΟΣ</c:v>
                </c:pt>
              </c:strCache>
            </c:strRef>
          </c:cat>
          <c:val>
            <c:numRef>
              <c:f>Φύλλο1!$D$2:$D$19</c:f>
              <c:numCache>
                <c:formatCode>General</c:formatCode>
                <c:ptCount val="18"/>
                <c:pt idx="0">
                  <c:v>44.2</c:v>
                </c:pt>
                <c:pt idx="1">
                  <c:v>38.4</c:v>
                </c:pt>
                <c:pt idx="3">
                  <c:v>17.7</c:v>
                </c:pt>
                <c:pt idx="4">
                  <c:v>30.9</c:v>
                </c:pt>
                <c:pt idx="5">
                  <c:v>38.4</c:v>
                </c:pt>
                <c:pt idx="6">
                  <c:v>49.8</c:v>
                </c:pt>
                <c:pt idx="7">
                  <c:v>51.5</c:v>
                </c:pt>
                <c:pt idx="9">
                  <c:v>43.3</c:v>
                </c:pt>
                <c:pt idx="10">
                  <c:v>39.800000000000004</c:v>
                </c:pt>
                <c:pt idx="11">
                  <c:v>36.300000000000004</c:v>
                </c:pt>
                <c:pt idx="12">
                  <c:v>36.200000000000003</c:v>
                </c:pt>
                <c:pt idx="14">
                  <c:v>44.2</c:v>
                </c:pt>
                <c:pt idx="15">
                  <c:v>41.1</c:v>
                </c:pt>
                <c:pt idx="16">
                  <c:v>40.4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52638208"/>
        <c:axId val="152639744"/>
      </c:barChart>
      <c:catAx>
        <c:axId val="1526382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152639744"/>
        <c:crosses val="autoZero"/>
        <c:auto val="1"/>
        <c:lblAlgn val="ctr"/>
        <c:lblOffset val="100"/>
        <c:noMultiLvlLbl val="0"/>
      </c:catAx>
      <c:valAx>
        <c:axId val="152639744"/>
        <c:scaling>
          <c:orientation val="minMax"/>
          <c:max val="100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152638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509571254535004"/>
          <c:y val="1.8590276756036141E-3"/>
          <c:w val="0.66327029276440874"/>
          <c:h val="4.2934418698222704E-2"/>
        </c:manualLayout>
      </c:layout>
      <c:overlay val="0"/>
      <c:txPr>
        <a:bodyPr/>
        <a:lstStyle/>
        <a:p>
          <a:pPr>
            <a:defRPr sz="1200">
              <a:latin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Φύλλο1!$A$2:$A$14</c:f>
              <c:strCache>
                <c:ptCount val="13"/>
                <c:pt idx="0">
                  <c:v>ΙΟΥΛ. 2010</c:v>
                </c:pt>
                <c:pt idx="1">
                  <c:v>ΙΑΝ. 2011</c:v>
                </c:pt>
                <c:pt idx="2">
                  <c:v>ΙΟΥΛ. 2011</c:v>
                </c:pt>
                <c:pt idx="3">
                  <c:v>ΙΑΝ. 2012</c:v>
                </c:pt>
                <c:pt idx="4">
                  <c:v>ΙΟΥΛ. 2012</c:v>
                </c:pt>
                <c:pt idx="5">
                  <c:v>ΙΑΝ. 2013</c:v>
                </c:pt>
                <c:pt idx="6">
                  <c:v>ΙΟΥΛ. 2013</c:v>
                </c:pt>
                <c:pt idx="7">
                  <c:v>ΦΕΒΡ. 2014</c:v>
                </c:pt>
                <c:pt idx="8">
                  <c:v>ΙΟΥΛ. 2014</c:v>
                </c:pt>
                <c:pt idx="9">
                  <c:v>ΦΕΒΡ. 2015</c:v>
                </c:pt>
                <c:pt idx="10">
                  <c:v>ΙΟΥΛ. 2015</c:v>
                </c:pt>
                <c:pt idx="11">
                  <c:v>ΦΕΒΡ. 2016</c:v>
                </c:pt>
                <c:pt idx="12">
                  <c:v>ΙΟΥΛ. 2016</c:v>
                </c:pt>
              </c:strCache>
            </c:strRef>
          </c:cat>
          <c:val>
            <c:numRef>
              <c:f>Φύλλο1!$B$2:$B$14</c:f>
              <c:numCache>
                <c:formatCode>General</c:formatCode>
                <c:ptCount val="13"/>
                <c:pt idx="0">
                  <c:v>44.4</c:v>
                </c:pt>
                <c:pt idx="1">
                  <c:v>52.7</c:v>
                </c:pt>
                <c:pt idx="2">
                  <c:v>44.5</c:v>
                </c:pt>
                <c:pt idx="3">
                  <c:v>51.2</c:v>
                </c:pt>
                <c:pt idx="4">
                  <c:v>53.3</c:v>
                </c:pt>
                <c:pt idx="5">
                  <c:v>49.6</c:v>
                </c:pt>
                <c:pt idx="6">
                  <c:v>51.2</c:v>
                </c:pt>
                <c:pt idx="7">
                  <c:v>47.1</c:v>
                </c:pt>
                <c:pt idx="8">
                  <c:v>47.8</c:v>
                </c:pt>
                <c:pt idx="9">
                  <c:v>32.9</c:v>
                </c:pt>
                <c:pt idx="10">
                  <c:v>46.3</c:v>
                </c:pt>
                <c:pt idx="11">
                  <c:v>52.2</c:v>
                </c:pt>
                <c:pt idx="12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5931648"/>
        <c:axId val="166011264"/>
      </c:barChart>
      <c:catAx>
        <c:axId val="165931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166011264"/>
        <c:crosses val="autoZero"/>
        <c:auto val="1"/>
        <c:lblAlgn val="ctr"/>
        <c:lblOffset val="100"/>
        <c:noMultiLvlLbl val="0"/>
      </c:catAx>
      <c:valAx>
        <c:axId val="166011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165931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50000000000004"/>
          <c:y val="0.16250000000000001"/>
          <c:w val="0.53749999999999998"/>
          <c:h val="0.80625000000000002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8.5416502624671944E-2"/>
                  <c:y val="-0.1843752460629924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3125000000000001"/>
                  <c:y val="-0.225000000000000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16666666666666666"/>
                  <c:y val="0.1281249999999998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9.1666666666667174E-2"/>
                  <c:y val="-0.143750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Φύλλο1!$A$2:$A$4</c:f>
              <c:strCache>
                <c:ptCount val="3"/>
                <c:pt idx="0">
                  <c:v>Άμεσα, μέσα στο επόμενο τρίμηνο</c:v>
                </c:pt>
                <c:pt idx="1">
                  <c:v>Στο εξάμηνο</c:v>
                </c:pt>
                <c:pt idx="2">
                  <c:v>Αργότερα</c:v>
                </c:pt>
              </c:strCache>
            </c:strRef>
          </c:cat>
          <c:val>
            <c:numRef>
              <c:f>Φύλλο1!$B$2:$B$4</c:f>
              <c:numCache>
                <c:formatCode>###0.0</c:formatCode>
                <c:ptCount val="3"/>
                <c:pt idx="0">
                  <c:v>9.394241675583153</c:v>
                </c:pt>
                <c:pt idx="1">
                  <c:v>32.019882863524735</c:v>
                </c:pt>
                <c:pt idx="2">
                  <c:v>58.585875460892055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</c:spPr>
          </c:dPt>
          <c:dPt>
            <c:idx val="3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</c:spPr>
          </c:dPt>
          <c:dPt>
            <c:idx val="4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Φύλλο1!$A$2:$A$11</c:f>
              <c:strCache>
                <c:ptCount val="10"/>
                <c:pt idx="0">
                  <c:v>ΔΑ</c:v>
                </c:pt>
                <c:pt idx="1">
                  <c:v>Παρέμεινε σταθερό</c:v>
                </c:pt>
                <c:pt idx="2">
                  <c:v>Μειώθηκε περισσότερα από 3 άτομα</c:v>
                </c:pt>
                <c:pt idx="3">
                  <c:v>Μειώθηκε κατά 3 άτομα</c:v>
                </c:pt>
                <c:pt idx="4">
                  <c:v>Μειώθηκε κατά 2 άτομα</c:v>
                </c:pt>
                <c:pt idx="5">
                  <c:v>Μειώθηκε κατά 1 άτομο</c:v>
                </c:pt>
                <c:pt idx="6">
                  <c:v>Αυξήθηκε πάνω από 3 άτομα</c:v>
                </c:pt>
                <c:pt idx="7">
                  <c:v>Αυξήθηκε κατά 3 άτομα</c:v>
                </c:pt>
                <c:pt idx="8">
                  <c:v>Αυξήθηκε κατά 2 άτομα</c:v>
                </c:pt>
                <c:pt idx="9">
                  <c:v>Αυξήθηκε κατά 1 άτομο</c:v>
                </c:pt>
              </c:strCache>
            </c:strRef>
          </c:cat>
          <c:val>
            <c:numRef>
              <c:f>Φύλλο1!$B$2:$B$11</c:f>
              <c:numCache>
                <c:formatCode>General</c:formatCode>
                <c:ptCount val="10"/>
                <c:pt idx="0">
                  <c:v>0.1</c:v>
                </c:pt>
                <c:pt idx="1">
                  <c:v>87.9</c:v>
                </c:pt>
                <c:pt idx="2">
                  <c:v>0.30000000000000032</c:v>
                </c:pt>
                <c:pt idx="3">
                  <c:v>0.70000000000000062</c:v>
                </c:pt>
                <c:pt idx="4">
                  <c:v>2.1</c:v>
                </c:pt>
                <c:pt idx="5">
                  <c:v>3.5</c:v>
                </c:pt>
                <c:pt idx="6">
                  <c:v>0.70000000000000062</c:v>
                </c:pt>
                <c:pt idx="7">
                  <c:v>0.5</c:v>
                </c:pt>
                <c:pt idx="8">
                  <c:v>1.4</c:v>
                </c:pt>
                <c:pt idx="9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17752960"/>
        <c:axId val="117754496"/>
      </c:barChart>
      <c:catAx>
        <c:axId val="1177529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117754496"/>
        <c:crosses val="autoZero"/>
        <c:auto val="1"/>
        <c:lblAlgn val="ctr"/>
        <c:lblOffset val="100"/>
        <c:noMultiLvlLbl val="0"/>
      </c:catAx>
      <c:valAx>
        <c:axId val="117754496"/>
        <c:scaling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nextTo"/>
        <c:crossAx val="117752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9043877330833"/>
          <c:y val="0.22514158444834484"/>
          <c:w val="0.47407880586855716"/>
          <c:h val="0.77485841555165691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5.1996768540106424E-2"/>
                  <c:y val="-0.1653945780530752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3607503056904921"/>
                  <c:y val="-7.752494506333441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2502162201041716"/>
                  <c:y val="-0.158873503556053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4.7107036407430677E-2"/>
                  <c:y val="-0.1619576986779001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Φύλλο1!$A$2:$A$5</c:f>
              <c:strCache>
                <c:ptCount val="4"/>
                <c:pt idx="0">
                  <c:v>Αυξήθηκε</c:v>
                </c:pt>
                <c:pt idx="1">
                  <c:v>Μειώθηκε</c:v>
                </c:pt>
                <c:pt idx="2">
                  <c:v>Σταθερό</c:v>
                </c:pt>
                <c:pt idx="3">
                  <c:v>ΔΑ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5.4</c:v>
                </c:pt>
                <c:pt idx="1">
                  <c:v>6.6</c:v>
                </c:pt>
                <c:pt idx="2">
                  <c:v>87.9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81005378487358E-2"/>
          <c:y val="0.11112632450561075"/>
          <c:w val="0.9168670801283515"/>
          <c:h val="0.74713508394900563"/>
        </c:manualLayout>
      </c:layout>
      <c:lineChart>
        <c:grouping val="standar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Μείωση 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9961654587398789E-2"/>
                  <c:y val="-2.2571059812798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835762257352753E-2"/>
                  <c:y val="-3.3419246819797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660980055714002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862686038999786E-2"/>
                  <c:y val="-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027870541617458E-2"/>
                  <c:y val="-3.0882202324741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9193176066856836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5840674565571212E-2"/>
                  <c:y val="-2.5633002583046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2853103467806628E-2"/>
                  <c:y val="-2.4801931729807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9394882050142578E-2"/>
                  <c:y val="-3.306924230641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7665771341310659E-2"/>
                  <c:y val="-3.5825012498611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4582214176638329E-2"/>
                  <c:y val="-2.7557701922008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1123992758974615E-2"/>
                  <c:y val="-1.9290391345406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9394882050142578E-2"/>
                  <c:y val="-2.4801931729807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4207549923646831E-2"/>
                  <c:y val="-1.9290391345406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Φύλλο1!$A$2:$A$15</c:f>
              <c:strCache>
                <c:ptCount val="14"/>
                <c:pt idx="0">
                  <c:v>ΦΕΒΡ. 2010</c:v>
                </c:pt>
                <c:pt idx="1">
                  <c:v>ΙΟΥΛ. 2010</c:v>
                </c:pt>
                <c:pt idx="2">
                  <c:v>ΙΑΝ. 2011</c:v>
                </c:pt>
                <c:pt idx="3">
                  <c:v>ΙΟΥΛ. 2011</c:v>
                </c:pt>
                <c:pt idx="4">
                  <c:v>ΙΑΝ. 2012</c:v>
                </c:pt>
                <c:pt idx="5">
                  <c:v>ΙΟΥΛ. 2012</c:v>
                </c:pt>
                <c:pt idx="6">
                  <c:v>ΙΑΝ. 2013</c:v>
                </c:pt>
                <c:pt idx="7">
                  <c:v>ΙΟΥΛ. 2013</c:v>
                </c:pt>
                <c:pt idx="8">
                  <c:v>ΦΕΒΡ. 2014</c:v>
                </c:pt>
                <c:pt idx="9">
                  <c:v>ΙΟΥΛ. 2014</c:v>
                </c:pt>
                <c:pt idx="10">
                  <c:v>ΦΕΒΡ. 2015</c:v>
                </c:pt>
                <c:pt idx="11">
                  <c:v>ΙΟΥΛ. 2015</c:v>
                </c:pt>
                <c:pt idx="12">
                  <c:v>ΦΕΒΡ. 2016</c:v>
                </c:pt>
                <c:pt idx="13">
                  <c:v>ΙΟΥΛ. 2016</c:v>
                </c:pt>
              </c:strCache>
            </c:strRef>
          </c:cat>
          <c:val>
            <c:numRef>
              <c:f>Φύλλο1!$B$2:$B$15</c:f>
              <c:numCache>
                <c:formatCode>General</c:formatCode>
                <c:ptCount val="14"/>
                <c:pt idx="0">
                  <c:v>21.1</c:v>
                </c:pt>
                <c:pt idx="1">
                  <c:v>21.9</c:v>
                </c:pt>
                <c:pt idx="2">
                  <c:v>24.1</c:v>
                </c:pt>
                <c:pt idx="3">
                  <c:v>20.399999999999999</c:v>
                </c:pt>
                <c:pt idx="4">
                  <c:v>20.100000000000001</c:v>
                </c:pt>
                <c:pt idx="5">
                  <c:v>18.7</c:v>
                </c:pt>
                <c:pt idx="6">
                  <c:v>16.600000000000001</c:v>
                </c:pt>
                <c:pt idx="7">
                  <c:v>12.3</c:v>
                </c:pt>
                <c:pt idx="8">
                  <c:v>13</c:v>
                </c:pt>
                <c:pt idx="9">
                  <c:v>8.6</c:v>
                </c:pt>
                <c:pt idx="10">
                  <c:v>9.6</c:v>
                </c:pt>
                <c:pt idx="11">
                  <c:v>11</c:v>
                </c:pt>
                <c:pt idx="12">
                  <c:v>10.3</c:v>
                </c:pt>
                <c:pt idx="13">
                  <c:v>6.6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Σταθεροποίηση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1316101043239203E-2"/>
                  <c:y val="-3.6524804535607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752205092680319E-2"/>
                  <c:y val="-3.6481189590045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119216601205616E-2"/>
                  <c:y val="-2.5501723766803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3909767106487076E-2"/>
                  <c:y val="-2.5458108821242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2756981250449298E-2"/>
                  <c:y val="-3.0750923508499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112399275897465E-2"/>
                  <c:y val="-3.3769251333185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4582214176638329E-2"/>
                  <c:y val="-3.0313472114209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2853103467806628E-2"/>
                  <c:y val="-3.8580782690812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9769546303134076E-2"/>
                  <c:y val="-3.5825012498611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6311324885470252E-2"/>
                  <c:y val="-3.3069242306410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4582214176638329E-2"/>
                  <c:y val="-3.0313472114209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1123992758974615E-2"/>
                  <c:y val="-2.4801931729807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8040435594302174E-2"/>
                  <c:y val="-3.306924230641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4207549923646831E-2"/>
                  <c:y val="-3.306924230641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Φύλλο1!$A$2:$A$15</c:f>
              <c:strCache>
                <c:ptCount val="14"/>
                <c:pt idx="0">
                  <c:v>ΦΕΒΡ. 2010</c:v>
                </c:pt>
                <c:pt idx="1">
                  <c:v>ΙΟΥΛ. 2010</c:v>
                </c:pt>
                <c:pt idx="2">
                  <c:v>ΙΑΝ. 2011</c:v>
                </c:pt>
                <c:pt idx="3">
                  <c:v>ΙΟΥΛ. 2011</c:v>
                </c:pt>
                <c:pt idx="4">
                  <c:v>ΙΑΝ. 2012</c:v>
                </c:pt>
                <c:pt idx="5">
                  <c:v>ΙΟΥΛ. 2012</c:v>
                </c:pt>
                <c:pt idx="6">
                  <c:v>ΙΑΝ. 2013</c:v>
                </c:pt>
                <c:pt idx="7">
                  <c:v>ΙΟΥΛ. 2013</c:v>
                </c:pt>
                <c:pt idx="8">
                  <c:v>ΦΕΒΡ. 2014</c:v>
                </c:pt>
                <c:pt idx="9">
                  <c:v>ΙΟΥΛ. 2014</c:v>
                </c:pt>
                <c:pt idx="10">
                  <c:v>ΦΕΒΡ. 2015</c:v>
                </c:pt>
                <c:pt idx="11">
                  <c:v>ΙΟΥΛ. 2015</c:v>
                </c:pt>
                <c:pt idx="12">
                  <c:v>ΦΕΒΡ. 2016</c:v>
                </c:pt>
                <c:pt idx="13">
                  <c:v>ΙΟΥΛ. 2016</c:v>
                </c:pt>
              </c:strCache>
            </c:strRef>
          </c:cat>
          <c:val>
            <c:numRef>
              <c:f>Φύλλο1!$C$2:$C$15</c:f>
              <c:numCache>
                <c:formatCode>General</c:formatCode>
                <c:ptCount val="14"/>
                <c:pt idx="0">
                  <c:v>75</c:v>
                </c:pt>
                <c:pt idx="1">
                  <c:v>73.2</c:v>
                </c:pt>
                <c:pt idx="2">
                  <c:v>70.5</c:v>
                </c:pt>
                <c:pt idx="3">
                  <c:v>74.599999999999994</c:v>
                </c:pt>
                <c:pt idx="4">
                  <c:v>73.900000000000006</c:v>
                </c:pt>
                <c:pt idx="5">
                  <c:v>75.599999999999994</c:v>
                </c:pt>
                <c:pt idx="6">
                  <c:v>79.900000000000006</c:v>
                </c:pt>
                <c:pt idx="7">
                  <c:v>80.900000000000006</c:v>
                </c:pt>
                <c:pt idx="8">
                  <c:v>81.3</c:v>
                </c:pt>
                <c:pt idx="9">
                  <c:v>85.8</c:v>
                </c:pt>
                <c:pt idx="10">
                  <c:v>84.2</c:v>
                </c:pt>
                <c:pt idx="11">
                  <c:v>82.6</c:v>
                </c:pt>
                <c:pt idx="12">
                  <c:v>85.7</c:v>
                </c:pt>
                <c:pt idx="13">
                  <c:v>87.9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Αύξηση</c:v>
                </c:pt>
              </c:strCache>
            </c:strRef>
          </c:tx>
          <c:dLbls>
            <c:dLbl>
              <c:idx val="0"/>
              <c:layout>
                <c:manualLayout>
                  <c:x val="-2.6128784044571168E-2"/>
                  <c:y val="-3.359415091444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294029058499674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954001842932463E-2"/>
                  <c:y val="-3.0619644692256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3237320036335831E-2"/>
                  <c:y val="-3.0707308562937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2180656397655161E-2"/>
                  <c:y val="-3.3332016928674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394882050142578E-2"/>
                  <c:y val="-3.3594357571380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5840674565571212E-2"/>
                  <c:y val="-3.1975613820686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2478439214815002E-2"/>
                  <c:y val="-2.4801931729807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9769546303134076E-2"/>
                  <c:y val="-1.3778850961004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6311324885470252E-2"/>
                  <c:y val="-1.3778850961004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5561996379487261E-2"/>
                  <c:y val="-1.3778850961004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1123992758974615E-2"/>
                  <c:y val="-1.9290391345406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9394882050142578E-2"/>
                  <c:y val="-2.7557701922008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5.187332126495749E-3"/>
                  <c:y val="1.3778850961004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black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Φύλλο1!$A$2:$A$15</c:f>
              <c:strCache>
                <c:ptCount val="14"/>
                <c:pt idx="0">
                  <c:v>ΦΕΒΡ. 2010</c:v>
                </c:pt>
                <c:pt idx="1">
                  <c:v>ΙΟΥΛ. 2010</c:v>
                </c:pt>
                <c:pt idx="2">
                  <c:v>ΙΑΝ. 2011</c:v>
                </c:pt>
                <c:pt idx="3">
                  <c:v>ΙΟΥΛ. 2011</c:v>
                </c:pt>
                <c:pt idx="4">
                  <c:v>ΙΑΝ. 2012</c:v>
                </c:pt>
                <c:pt idx="5">
                  <c:v>ΙΟΥΛ. 2012</c:v>
                </c:pt>
                <c:pt idx="6">
                  <c:v>ΙΑΝ. 2013</c:v>
                </c:pt>
                <c:pt idx="7">
                  <c:v>ΙΟΥΛ. 2013</c:v>
                </c:pt>
                <c:pt idx="8">
                  <c:v>ΦΕΒΡ. 2014</c:v>
                </c:pt>
                <c:pt idx="9">
                  <c:v>ΙΟΥΛ. 2014</c:v>
                </c:pt>
                <c:pt idx="10">
                  <c:v>ΦΕΒΡ. 2015</c:v>
                </c:pt>
                <c:pt idx="11">
                  <c:v>ΙΟΥΛ. 2015</c:v>
                </c:pt>
                <c:pt idx="12">
                  <c:v>ΦΕΒΡ. 2016</c:v>
                </c:pt>
                <c:pt idx="13">
                  <c:v>ΙΟΥΛ. 2016</c:v>
                </c:pt>
              </c:strCache>
            </c:strRef>
          </c:cat>
          <c:val>
            <c:numRef>
              <c:f>Φύλλο1!$D$2:$D$15</c:f>
              <c:numCache>
                <c:formatCode>General</c:formatCode>
                <c:ptCount val="14"/>
                <c:pt idx="0">
                  <c:v>2.2000000000000002</c:v>
                </c:pt>
                <c:pt idx="1">
                  <c:v>3.6</c:v>
                </c:pt>
                <c:pt idx="2">
                  <c:v>3.5</c:v>
                </c:pt>
                <c:pt idx="3">
                  <c:v>3.1</c:v>
                </c:pt>
                <c:pt idx="4">
                  <c:v>3.3</c:v>
                </c:pt>
                <c:pt idx="5">
                  <c:v>3.2</c:v>
                </c:pt>
                <c:pt idx="6">
                  <c:v>3.1</c:v>
                </c:pt>
                <c:pt idx="7">
                  <c:v>4</c:v>
                </c:pt>
                <c:pt idx="8">
                  <c:v>5.4</c:v>
                </c:pt>
                <c:pt idx="9">
                  <c:v>5.5</c:v>
                </c:pt>
                <c:pt idx="10">
                  <c:v>5.2</c:v>
                </c:pt>
                <c:pt idx="11">
                  <c:v>4.8</c:v>
                </c:pt>
                <c:pt idx="12">
                  <c:v>3.7</c:v>
                </c:pt>
                <c:pt idx="13">
                  <c:v>5.4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789056"/>
        <c:axId val="117790592"/>
      </c:lineChart>
      <c:catAx>
        <c:axId val="1177890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117790592"/>
        <c:crosses val="autoZero"/>
        <c:auto val="1"/>
        <c:lblAlgn val="ctr"/>
        <c:lblOffset val="100"/>
        <c:noMultiLvlLbl val="0"/>
      </c:catAx>
      <c:valAx>
        <c:axId val="117790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117789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699241478615664"/>
          <c:y val="4.6355526469281172E-3"/>
          <c:w val="0.48018275747139205"/>
          <c:h val="6.7545663329074551E-2"/>
        </c:manualLayout>
      </c:layout>
      <c:overlay val="0"/>
      <c:txPr>
        <a:bodyPr/>
        <a:lstStyle/>
        <a:p>
          <a:pPr>
            <a:defRPr sz="1200">
              <a:latin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l-GR" sz="1400" dirty="0" smtClean="0"/>
              <a:t>ΙΣΟΖΥΓΙΟ</a:t>
            </a:r>
            <a:r>
              <a:rPr lang="el-GR" sz="1400" baseline="0" dirty="0" smtClean="0"/>
              <a:t> ΑΠΟΛΥΣΕΩΝ ΠΡΟΣΛΗΨΕΩΝ</a:t>
            </a:r>
            <a:endParaRPr lang="en-US" sz="1400" dirty="0"/>
          </a:p>
        </c:rich>
      </c:tx>
      <c:layout>
        <c:manualLayout>
          <c:xMode val="edge"/>
          <c:yMode val="edge"/>
          <c:x val="0.18837623741393264"/>
          <c:y val="2.9131677721647518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ΑΠΑΣΧΟΛΗΣΗ!$A$54</c:f>
              <c:strCache>
                <c:ptCount val="1"/>
                <c:pt idx="0">
                  <c:v>Balance of recruitment/dismissals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9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0"/>
            <c:dispEq val="0"/>
          </c:trendline>
          <c:cat>
            <c:strRef>
              <c:f>ΑΠΑΣΧΟΛΗΣΗ!$B$47:$P$47</c:f>
              <c:strCache>
                <c:ptCount val="15"/>
                <c:pt idx="0">
                  <c:v>2009Β</c:v>
                </c:pt>
                <c:pt idx="1">
                  <c:v>2010Α</c:v>
                </c:pt>
                <c:pt idx="2">
                  <c:v>2010Β</c:v>
                </c:pt>
                <c:pt idx="3">
                  <c:v>2011Α</c:v>
                </c:pt>
                <c:pt idx="4">
                  <c:v>2011Β</c:v>
                </c:pt>
                <c:pt idx="5">
                  <c:v>2012Α</c:v>
                </c:pt>
                <c:pt idx="6">
                  <c:v>2012Β</c:v>
                </c:pt>
                <c:pt idx="7">
                  <c:v>2013Α</c:v>
                </c:pt>
                <c:pt idx="8">
                  <c:v>2013Β</c:v>
                </c:pt>
                <c:pt idx="9">
                  <c:v>2014Α</c:v>
                </c:pt>
                <c:pt idx="10">
                  <c:v>2014Β</c:v>
                </c:pt>
                <c:pt idx="11">
                  <c:v>2015Α</c:v>
                </c:pt>
                <c:pt idx="12">
                  <c:v>2015Β</c:v>
                </c:pt>
                <c:pt idx="13">
                  <c:v>2016Α</c:v>
                </c:pt>
                <c:pt idx="14">
                  <c:v>2016B</c:v>
                </c:pt>
              </c:strCache>
            </c:strRef>
          </c:cat>
          <c:val>
            <c:numRef>
              <c:f>ΑΠΑΣΧΟΛΗΣΗ!$B$54:$P$54</c:f>
              <c:numCache>
                <c:formatCode>0.00</c:formatCode>
                <c:ptCount val="15"/>
                <c:pt idx="0">
                  <c:v>4.3947368421052619</c:v>
                </c:pt>
                <c:pt idx="1">
                  <c:v>9.5909090909090917</c:v>
                </c:pt>
                <c:pt idx="2">
                  <c:v>6.0833333333333339</c:v>
                </c:pt>
                <c:pt idx="3">
                  <c:v>6.8857142857142861</c:v>
                </c:pt>
                <c:pt idx="4">
                  <c:v>6.580645161290323</c:v>
                </c:pt>
                <c:pt idx="5">
                  <c:v>6.0909090909090917</c:v>
                </c:pt>
                <c:pt idx="6">
                  <c:v>5.8437499999999991</c:v>
                </c:pt>
                <c:pt idx="7">
                  <c:v>5.3548387096774182</c:v>
                </c:pt>
                <c:pt idx="8">
                  <c:v>3.0749999999999997</c:v>
                </c:pt>
                <c:pt idx="9">
                  <c:v>2.4074074074074079</c:v>
                </c:pt>
                <c:pt idx="10">
                  <c:v>1.5636363636363635</c:v>
                </c:pt>
                <c:pt idx="11">
                  <c:v>1.8461538461538463</c:v>
                </c:pt>
                <c:pt idx="12">
                  <c:v>2.291666666666667</c:v>
                </c:pt>
                <c:pt idx="13">
                  <c:v>2.7837837837837842</c:v>
                </c:pt>
                <c:pt idx="14">
                  <c:v>1.2222222222222219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998720"/>
        <c:axId val="118000256"/>
      </c:lineChart>
      <c:catAx>
        <c:axId val="1179987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800000"/>
          <a:lstStyle/>
          <a:p>
            <a:pPr>
              <a:defRPr/>
            </a:pPr>
            <a:endParaRPr lang="el-GR"/>
          </a:p>
        </c:txPr>
        <c:crossAx val="118000256"/>
        <c:crosses val="autoZero"/>
        <c:auto val="1"/>
        <c:lblAlgn val="ctr"/>
        <c:lblOffset val="100"/>
        <c:noMultiLvlLbl val="0"/>
      </c:catAx>
      <c:valAx>
        <c:axId val="118000256"/>
        <c:scaling>
          <c:orientation val="minMax"/>
          <c:max val="1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179987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75000000000014"/>
          <c:y val="0.19375000000000001"/>
          <c:w val="0.53749999999999998"/>
          <c:h val="0.80625000000000002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4.3749999999999997E-2"/>
                  <c:y val="-0.175000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0416666666666682"/>
                  <c:y val="-0.1062500000000000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21458333333333351"/>
                  <c:y val="2.04062500000000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3.125E-2"/>
                  <c:y val="-0.175000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Φύλλο1!$A$2:$A$5</c:f>
              <c:strCache>
                <c:ptCount val="4"/>
                <c:pt idx="0">
                  <c:v>να αυξηθεί</c:v>
                </c:pt>
                <c:pt idx="1">
                  <c:v>να μειωθεί</c:v>
                </c:pt>
                <c:pt idx="2">
                  <c:v>να παραμείνει αμετάβλητο</c:v>
                </c:pt>
                <c:pt idx="3">
                  <c:v>ΔΑ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3.1</c:v>
                </c:pt>
                <c:pt idx="1">
                  <c:v>10</c:v>
                </c:pt>
                <c:pt idx="2">
                  <c:v>84.5</c:v>
                </c:pt>
                <c:pt idx="3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297060675175525E-2"/>
          <c:y val="0.12766094565881567"/>
          <c:w val="0.9377547374910421"/>
          <c:h val="0.73060046279580171"/>
        </c:manualLayout>
      </c:layout>
      <c:lineChart>
        <c:grouping val="standar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Μείωση 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650343316973495E-2"/>
                  <c:y val="-3.9105680966003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293983675016612E-2"/>
                  <c:y val="-3.6175017011998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660980055714002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862686038999786E-2"/>
                  <c:y val="-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215202668113212E-2"/>
                  <c:y val="-3.0882202324741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9193176066856836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4486091959281213E-2"/>
                  <c:y val="-2.8388772775247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3227767720797845E-2"/>
                  <c:y val="-2.7557701922008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112399275897455E-2"/>
                  <c:y val="-3.0313472114209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9769546303134076E-2"/>
                  <c:y val="-2.7557701922008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8040435594302174E-2"/>
                  <c:y val="-2.2046161537606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7291107088319164E-2"/>
                  <c:y val="-3.306924230641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0749328505982996E-2"/>
                  <c:y val="-3.5825012498611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Φύλλο1!$A$2:$A$15</c:f>
              <c:strCache>
                <c:ptCount val="14"/>
                <c:pt idx="0">
                  <c:v>ΦΕΒΡ. 2010</c:v>
                </c:pt>
                <c:pt idx="1">
                  <c:v>ΙΟΥΛ. 2010</c:v>
                </c:pt>
                <c:pt idx="2">
                  <c:v>ΙΑΝ. 2011</c:v>
                </c:pt>
                <c:pt idx="3">
                  <c:v>ΙΟΥΛ. 2011</c:v>
                </c:pt>
                <c:pt idx="4">
                  <c:v>ΙΑΝ. 2012</c:v>
                </c:pt>
                <c:pt idx="5">
                  <c:v>ΙΟΥΛ. 2012</c:v>
                </c:pt>
                <c:pt idx="6">
                  <c:v>ΙΑΝ. 2013</c:v>
                </c:pt>
                <c:pt idx="7">
                  <c:v>ΙΟΥΛ. 2013</c:v>
                </c:pt>
                <c:pt idx="8">
                  <c:v>ΦΕΒΡ. 2014</c:v>
                </c:pt>
                <c:pt idx="9">
                  <c:v>ΙΟΥΛ. 2014</c:v>
                </c:pt>
                <c:pt idx="10">
                  <c:v>ΦΕΒΡ. 2015</c:v>
                </c:pt>
                <c:pt idx="11">
                  <c:v>ΙΟΥΛ. 2015</c:v>
                </c:pt>
                <c:pt idx="12">
                  <c:v>ΦΕΒΡ. 2016</c:v>
                </c:pt>
                <c:pt idx="13">
                  <c:v>ΙΟΥΛ. 2016</c:v>
                </c:pt>
              </c:strCache>
            </c:strRef>
          </c:cat>
          <c:val>
            <c:numRef>
              <c:f>Φύλλο1!$B$2:$B$15</c:f>
              <c:numCache>
                <c:formatCode>General</c:formatCode>
                <c:ptCount val="14"/>
                <c:pt idx="0">
                  <c:v>15.3</c:v>
                </c:pt>
                <c:pt idx="1">
                  <c:v>21.2</c:v>
                </c:pt>
                <c:pt idx="2">
                  <c:v>18.3</c:v>
                </c:pt>
                <c:pt idx="3">
                  <c:v>17.600000000000001</c:v>
                </c:pt>
                <c:pt idx="4">
                  <c:v>16.399999999999999</c:v>
                </c:pt>
                <c:pt idx="5">
                  <c:v>13.8</c:v>
                </c:pt>
                <c:pt idx="6">
                  <c:v>13.1</c:v>
                </c:pt>
                <c:pt idx="7">
                  <c:v>16.5</c:v>
                </c:pt>
                <c:pt idx="8">
                  <c:v>12.4</c:v>
                </c:pt>
                <c:pt idx="9">
                  <c:v>10.9</c:v>
                </c:pt>
                <c:pt idx="10">
                  <c:v>8.3000000000000007</c:v>
                </c:pt>
                <c:pt idx="11">
                  <c:v>17.399999999999999</c:v>
                </c:pt>
                <c:pt idx="12">
                  <c:v>8.4</c:v>
                </c:pt>
                <c:pt idx="13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Σταθεροποίηση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1316101043239203E-2"/>
                  <c:y val="-3.3769034343406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835762257352701E-2"/>
                  <c:y val="-4.1992729974447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7848327310037455E-2"/>
                  <c:y val="-3.6524804535607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722434979991298E-2"/>
                  <c:y val="-3.6481189590045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215202668113212E-2"/>
                  <c:y val="-3.0750923508499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112399275897465E-2"/>
                  <c:y val="-3.3769251333185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4582214176638329E-2"/>
                  <c:y val="-3.0313472114209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2853103467806413E-2"/>
                  <c:y val="-3.0313472114209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112399275897455E-2"/>
                  <c:y val="-3.0313472114209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112399275897455E-2"/>
                  <c:y val="-3.0313472114209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9769546303134076E-2"/>
                  <c:y val="-3.0313472114209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8040435594302174E-2"/>
                  <c:y val="-3.8580782690812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6311324885470252E-2"/>
                  <c:y val="-3.0313472114209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5.187332126495749E-3"/>
                  <c:y val="-3.5825012498611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Φύλλο1!$A$2:$A$15</c:f>
              <c:strCache>
                <c:ptCount val="14"/>
                <c:pt idx="0">
                  <c:v>ΦΕΒΡ. 2010</c:v>
                </c:pt>
                <c:pt idx="1">
                  <c:v>ΙΟΥΛ. 2010</c:v>
                </c:pt>
                <c:pt idx="2">
                  <c:v>ΙΑΝ. 2011</c:v>
                </c:pt>
                <c:pt idx="3">
                  <c:v>ΙΟΥΛ. 2011</c:v>
                </c:pt>
                <c:pt idx="4">
                  <c:v>ΙΑΝ. 2012</c:v>
                </c:pt>
                <c:pt idx="5">
                  <c:v>ΙΟΥΛ. 2012</c:v>
                </c:pt>
                <c:pt idx="6">
                  <c:v>ΙΑΝ. 2013</c:v>
                </c:pt>
                <c:pt idx="7">
                  <c:v>ΙΟΥΛ. 2013</c:v>
                </c:pt>
                <c:pt idx="8">
                  <c:v>ΦΕΒΡ. 2014</c:v>
                </c:pt>
                <c:pt idx="9">
                  <c:v>ΙΟΥΛ. 2014</c:v>
                </c:pt>
                <c:pt idx="10">
                  <c:v>ΦΕΒΡ. 2015</c:v>
                </c:pt>
                <c:pt idx="11">
                  <c:v>ΙΟΥΛ. 2015</c:v>
                </c:pt>
                <c:pt idx="12">
                  <c:v>ΦΕΒΡ. 2016</c:v>
                </c:pt>
                <c:pt idx="13">
                  <c:v>ΙΟΥΛ. 2016</c:v>
                </c:pt>
              </c:strCache>
            </c:strRef>
          </c:cat>
          <c:val>
            <c:numRef>
              <c:f>Φύλλο1!$C$2:$C$15</c:f>
              <c:numCache>
                <c:formatCode>General</c:formatCode>
                <c:ptCount val="14"/>
                <c:pt idx="0">
                  <c:v>77.400000000000006</c:v>
                </c:pt>
                <c:pt idx="1">
                  <c:v>62.7</c:v>
                </c:pt>
                <c:pt idx="2">
                  <c:v>73.099999999999994</c:v>
                </c:pt>
                <c:pt idx="3">
                  <c:v>75</c:v>
                </c:pt>
                <c:pt idx="4">
                  <c:v>75.5</c:v>
                </c:pt>
                <c:pt idx="5">
                  <c:v>77.099999999999994</c:v>
                </c:pt>
                <c:pt idx="6">
                  <c:v>81.3</c:v>
                </c:pt>
                <c:pt idx="7">
                  <c:v>75.400000000000006</c:v>
                </c:pt>
                <c:pt idx="8">
                  <c:v>77.5</c:v>
                </c:pt>
                <c:pt idx="9">
                  <c:v>83.1</c:v>
                </c:pt>
                <c:pt idx="10">
                  <c:v>79.599999999999994</c:v>
                </c:pt>
                <c:pt idx="11">
                  <c:v>76.3</c:v>
                </c:pt>
                <c:pt idx="12">
                  <c:v>83.1</c:v>
                </c:pt>
                <c:pt idx="13">
                  <c:v>84.5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Αύξηση</c:v>
                </c:pt>
              </c:strCache>
            </c:strRef>
          </c:tx>
          <c:dLbls>
            <c:dLbl>
              <c:idx val="0"/>
              <c:layout>
                <c:manualLayout>
                  <c:x val="-2.6128784044571168E-2"/>
                  <c:y val="-3.359415091444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294029058499674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683112551764472E-2"/>
                  <c:y val="-2.2352334115653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049987909840091E-2"/>
                  <c:y val="-3.0707091573158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5638877815319055E-2"/>
                  <c:y val="-2.2308719170092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7665771341310659E-2"/>
                  <c:y val="-3.0838587379180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4111427706289715E-2"/>
                  <c:y val="-2.370852023386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2853103467806413E-2"/>
                  <c:y val="-1.6534621153205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112399275897455E-2"/>
                  <c:y val="-8.26731057660261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0749328505982996E-2"/>
                  <c:y val="-2.4801931729807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9394882050142578E-2"/>
                  <c:y val="-3.0313472114209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7665771341310659E-2"/>
                  <c:y val="-2.4801931729807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8.6455535441595822E-3"/>
                  <c:y val="-1.929039134540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5561996379487259E-2"/>
                  <c:y val="-2.7557701922008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black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Φύλλο1!$A$2:$A$15</c:f>
              <c:strCache>
                <c:ptCount val="14"/>
                <c:pt idx="0">
                  <c:v>ΦΕΒΡ. 2010</c:v>
                </c:pt>
                <c:pt idx="1">
                  <c:v>ΙΟΥΛ. 2010</c:v>
                </c:pt>
                <c:pt idx="2">
                  <c:v>ΙΑΝ. 2011</c:v>
                </c:pt>
                <c:pt idx="3">
                  <c:v>ΙΟΥΛ. 2011</c:v>
                </c:pt>
                <c:pt idx="4">
                  <c:v>ΙΑΝ. 2012</c:v>
                </c:pt>
                <c:pt idx="5">
                  <c:v>ΙΟΥΛ. 2012</c:v>
                </c:pt>
                <c:pt idx="6">
                  <c:v>ΙΑΝ. 2013</c:v>
                </c:pt>
                <c:pt idx="7">
                  <c:v>ΙΟΥΛ. 2013</c:v>
                </c:pt>
                <c:pt idx="8">
                  <c:v>ΦΕΒΡ. 2014</c:v>
                </c:pt>
                <c:pt idx="9">
                  <c:v>ΙΟΥΛ. 2014</c:v>
                </c:pt>
                <c:pt idx="10">
                  <c:v>ΦΕΒΡ. 2015</c:v>
                </c:pt>
                <c:pt idx="11">
                  <c:v>ΙΟΥΛ. 2015</c:v>
                </c:pt>
                <c:pt idx="12">
                  <c:v>ΦΕΒΡ. 2016</c:v>
                </c:pt>
                <c:pt idx="13">
                  <c:v>ΙΟΥΛ. 2016</c:v>
                </c:pt>
              </c:strCache>
            </c:strRef>
          </c:cat>
          <c:val>
            <c:numRef>
              <c:f>Φύλλο1!$D$2:$D$15</c:f>
              <c:numCache>
                <c:formatCode>General</c:formatCode>
                <c:ptCount val="14"/>
                <c:pt idx="0">
                  <c:v>4.4000000000000004</c:v>
                </c:pt>
                <c:pt idx="1">
                  <c:v>2.4</c:v>
                </c:pt>
                <c:pt idx="2">
                  <c:v>4.0999999999999996</c:v>
                </c:pt>
                <c:pt idx="3">
                  <c:v>2.9</c:v>
                </c:pt>
                <c:pt idx="4">
                  <c:v>2.2000000000000002</c:v>
                </c:pt>
                <c:pt idx="5">
                  <c:v>3.2</c:v>
                </c:pt>
                <c:pt idx="6">
                  <c:v>3.7</c:v>
                </c:pt>
                <c:pt idx="7">
                  <c:v>2.7</c:v>
                </c:pt>
                <c:pt idx="8">
                  <c:v>7.6</c:v>
                </c:pt>
                <c:pt idx="9">
                  <c:v>3.6</c:v>
                </c:pt>
                <c:pt idx="10">
                  <c:v>8.8000000000000007</c:v>
                </c:pt>
                <c:pt idx="11">
                  <c:v>1.8</c:v>
                </c:pt>
                <c:pt idx="12">
                  <c:v>4.2</c:v>
                </c:pt>
                <c:pt idx="13">
                  <c:v>3.1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370688"/>
        <c:axId val="118372224"/>
      </c:lineChart>
      <c:catAx>
        <c:axId val="118370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118372224"/>
        <c:crosses val="autoZero"/>
        <c:auto val="1"/>
        <c:lblAlgn val="ctr"/>
        <c:lblOffset val="100"/>
        <c:noMultiLvlLbl val="0"/>
      </c:catAx>
      <c:valAx>
        <c:axId val="118372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118370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805844012974617"/>
          <c:y val="4.6355526469281172E-3"/>
          <c:w val="0.50611941810387207"/>
          <c:h val="7.5812973905677303E-2"/>
        </c:manualLayout>
      </c:layout>
      <c:overlay val="0"/>
      <c:txPr>
        <a:bodyPr/>
        <a:lstStyle/>
        <a:p>
          <a:pPr>
            <a:defRPr sz="1200">
              <a:latin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931717463491704E-2"/>
          <c:y val="0.23606878777137708"/>
          <c:w val="0.87182108366560374"/>
          <c:h val="0.58412314857432057"/>
        </c:manualLayout>
      </c:layout>
      <c:lineChart>
        <c:grouping val="standar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Επιδείνωση της θέσης της επιχείρησης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2.6128784044571168E-2"/>
                  <c:y val="-3.359415091444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294029058499674E-2"/>
                  <c:y val="-2.239610060963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660980055714002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862686038999786E-2"/>
                  <c:y val="-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027931052928281E-2"/>
                  <c:y val="-3.6393663490652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9193176066856836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0852076354749942E-2"/>
                  <c:y val="-3.4478273004775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8828627053661283E-2"/>
                  <c:y val="-4.0098357798593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8828627053661349E-2"/>
                  <c:y val="-4.0098357798593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7227036661791281E-2"/>
                  <c:y val="-2.6732238532395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5234988621141682E-2"/>
                  <c:y val="-4.8118029358312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5234988621141682E-2"/>
                  <c:y val="-3.2078686238875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6015903918700749E-2"/>
                  <c:y val="-2.6732238532395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3.3633398229271617E-2"/>
                  <c:y val="-2.9405462385635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Φύλλο1!$A$2:$A$15</c:f>
              <c:strCache>
                <c:ptCount val="14"/>
                <c:pt idx="0">
                  <c:v>ΦΕΒΡ. 2010</c:v>
                </c:pt>
                <c:pt idx="1">
                  <c:v>ΙΟΥΛ. 2010</c:v>
                </c:pt>
                <c:pt idx="2">
                  <c:v>ΙΑΝ. 2011</c:v>
                </c:pt>
                <c:pt idx="3">
                  <c:v>ΙΟΥΛ. 2011</c:v>
                </c:pt>
                <c:pt idx="4">
                  <c:v>ΙΑΝ. 2012</c:v>
                </c:pt>
                <c:pt idx="5">
                  <c:v>ΙΟΥΛ. 2012</c:v>
                </c:pt>
                <c:pt idx="6">
                  <c:v>ΙΑΝ. 2013</c:v>
                </c:pt>
                <c:pt idx="7">
                  <c:v>ΙΟΥΛ. 2013</c:v>
                </c:pt>
                <c:pt idx="8">
                  <c:v>ΦΕΒΡ. 2014</c:v>
                </c:pt>
                <c:pt idx="9">
                  <c:v>ΙΟΥΛ. 2014</c:v>
                </c:pt>
                <c:pt idx="10">
                  <c:v>ΦΕΒΡ. 2015</c:v>
                </c:pt>
                <c:pt idx="11">
                  <c:v>ΙΟΥΛ. 2015</c:v>
                </c:pt>
                <c:pt idx="12">
                  <c:v>ΦΕΒΡ. 2016</c:v>
                </c:pt>
                <c:pt idx="13">
                  <c:v>ΙΟΥΛ. 2016</c:v>
                </c:pt>
              </c:strCache>
            </c:strRef>
          </c:cat>
          <c:val>
            <c:numRef>
              <c:f>Φύλλο1!$B$2:$B$15</c:f>
              <c:numCache>
                <c:formatCode>General</c:formatCode>
                <c:ptCount val="14"/>
                <c:pt idx="0">
                  <c:v>71.8</c:v>
                </c:pt>
                <c:pt idx="1">
                  <c:v>80.2</c:v>
                </c:pt>
                <c:pt idx="2">
                  <c:v>84.2</c:v>
                </c:pt>
                <c:pt idx="3">
                  <c:v>81.3</c:v>
                </c:pt>
                <c:pt idx="4">
                  <c:v>87.3</c:v>
                </c:pt>
                <c:pt idx="5">
                  <c:v>88.1</c:v>
                </c:pt>
                <c:pt idx="6">
                  <c:v>82</c:v>
                </c:pt>
                <c:pt idx="7">
                  <c:v>75.400000000000006</c:v>
                </c:pt>
                <c:pt idx="8">
                  <c:v>70.3</c:v>
                </c:pt>
                <c:pt idx="9">
                  <c:v>64.7</c:v>
                </c:pt>
                <c:pt idx="10">
                  <c:v>58.6</c:v>
                </c:pt>
                <c:pt idx="11">
                  <c:v>84.3</c:v>
                </c:pt>
                <c:pt idx="12">
                  <c:v>75</c:v>
                </c:pt>
                <c:pt idx="13">
                  <c:v>69.2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Σταθεροποίηση της θέσης της επιχείρησης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4136701162653736E-2"/>
                  <c:y val="-3.9445838590322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294085793287868E-2"/>
                  <c:y val="-2.3280201430574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660968031499156E-2"/>
                  <c:y val="-2.8752943177364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4419816944523791E-2"/>
                  <c:y val="-3.397309684353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027931052928281E-2"/>
                  <c:y val="-2.7995125762040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394882050142637E-2"/>
                  <c:y val="-4.4792201219265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8438169404881796E-2"/>
                  <c:y val="-3.7425133945354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8828627053661283E-2"/>
                  <c:y val="-2.4059014679156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6836579013011815E-2"/>
                  <c:y val="-2.9405462385635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8828627053661349E-2"/>
                  <c:y val="-3.7425133945354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5234988621141682E-2"/>
                  <c:y val="-3.2078686238875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7227036661791281E-2"/>
                  <c:y val="-5.6137700918031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3633398229271735E-2"/>
                  <c:y val="-3.4751910092114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3.3633398229271617E-2"/>
                  <c:y val="-4.2771581651833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Φύλλο1!$A$2:$A$15</c:f>
              <c:strCache>
                <c:ptCount val="14"/>
                <c:pt idx="0">
                  <c:v>ΦΕΒΡ. 2010</c:v>
                </c:pt>
                <c:pt idx="1">
                  <c:v>ΙΟΥΛ. 2010</c:v>
                </c:pt>
                <c:pt idx="2">
                  <c:v>ΙΑΝ. 2011</c:v>
                </c:pt>
                <c:pt idx="3">
                  <c:v>ΙΟΥΛ. 2011</c:v>
                </c:pt>
                <c:pt idx="4">
                  <c:v>ΙΑΝ. 2012</c:v>
                </c:pt>
                <c:pt idx="5">
                  <c:v>ΙΟΥΛ. 2012</c:v>
                </c:pt>
                <c:pt idx="6">
                  <c:v>ΙΑΝ. 2013</c:v>
                </c:pt>
                <c:pt idx="7">
                  <c:v>ΙΟΥΛ. 2013</c:v>
                </c:pt>
                <c:pt idx="8">
                  <c:v>ΦΕΒΡ. 2014</c:v>
                </c:pt>
                <c:pt idx="9">
                  <c:v>ΙΟΥΛ. 2014</c:v>
                </c:pt>
                <c:pt idx="10">
                  <c:v>ΦΕΒΡ. 2015</c:v>
                </c:pt>
                <c:pt idx="11">
                  <c:v>ΙΟΥΛ. 2015</c:v>
                </c:pt>
                <c:pt idx="12">
                  <c:v>ΦΕΒΡ. 2016</c:v>
                </c:pt>
                <c:pt idx="13">
                  <c:v>ΙΟΥΛ. 2016</c:v>
                </c:pt>
              </c:strCache>
            </c:strRef>
          </c:cat>
          <c:val>
            <c:numRef>
              <c:f>Φύλλο1!$C$2:$C$15</c:f>
              <c:numCache>
                <c:formatCode>General</c:formatCode>
                <c:ptCount val="14"/>
                <c:pt idx="0">
                  <c:v>24.4</c:v>
                </c:pt>
                <c:pt idx="1">
                  <c:v>16.600000000000001</c:v>
                </c:pt>
                <c:pt idx="2">
                  <c:v>13.2</c:v>
                </c:pt>
                <c:pt idx="3">
                  <c:v>15.1</c:v>
                </c:pt>
                <c:pt idx="4">
                  <c:v>9.9</c:v>
                </c:pt>
                <c:pt idx="5">
                  <c:v>9.1</c:v>
                </c:pt>
                <c:pt idx="6">
                  <c:v>13.9</c:v>
                </c:pt>
                <c:pt idx="7">
                  <c:v>18.8</c:v>
                </c:pt>
                <c:pt idx="8">
                  <c:v>23.1</c:v>
                </c:pt>
                <c:pt idx="9">
                  <c:v>24.4</c:v>
                </c:pt>
                <c:pt idx="10">
                  <c:v>32.9</c:v>
                </c:pt>
                <c:pt idx="11">
                  <c:v>10.9</c:v>
                </c:pt>
                <c:pt idx="12">
                  <c:v>20.100000000000001</c:v>
                </c:pt>
                <c:pt idx="13">
                  <c:v>23.2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Βελτίωση της θέσης της επιχείρησης</c:v>
                </c:pt>
              </c:strCache>
            </c:strRef>
          </c:tx>
          <c:dLbls>
            <c:dLbl>
              <c:idx val="0"/>
              <c:layout>
                <c:manualLayout>
                  <c:x val="-2.6128784044571168E-2"/>
                  <c:y val="-3.359415091444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294029058499674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495735041785482E-2"/>
                  <c:y val="-1.95965880334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862686038999786E-2"/>
                  <c:y val="-2.5195613185836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200732242082845E-2"/>
                  <c:y val="-1.412388350806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980545090570615E-2"/>
                  <c:y val="-3.0920990869361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0852076354749942E-2"/>
                  <c:y val="-2.0901874161460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8828627053661283E-2"/>
                  <c:y val="-2.4059014679156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8828627053661349E-2"/>
                  <c:y val="-1.8712566972677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6836579013011815E-2"/>
                  <c:y val="-2.6732238532396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7227036661791281E-2"/>
                  <c:y val="-2.4059014679156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562544626992121E-2"/>
                  <c:y val="-1.6039343119437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562544626992121E-2"/>
                  <c:y val="-2.9405462385635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4023855878051011E-2"/>
                  <c:y val="-2.9405462385635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black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Φύλλο1!$A$2:$A$15</c:f>
              <c:strCache>
                <c:ptCount val="14"/>
                <c:pt idx="0">
                  <c:v>ΦΕΒΡ. 2010</c:v>
                </c:pt>
                <c:pt idx="1">
                  <c:v>ΙΟΥΛ. 2010</c:v>
                </c:pt>
                <c:pt idx="2">
                  <c:v>ΙΑΝ. 2011</c:v>
                </c:pt>
                <c:pt idx="3">
                  <c:v>ΙΟΥΛ. 2011</c:v>
                </c:pt>
                <c:pt idx="4">
                  <c:v>ΙΑΝ. 2012</c:v>
                </c:pt>
                <c:pt idx="5">
                  <c:v>ΙΟΥΛ. 2012</c:v>
                </c:pt>
                <c:pt idx="6">
                  <c:v>ΙΑΝ. 2013</c:v>
                </c:pt>
                <c:pt idx="7">
                  <c:v>ΙΟΥΛ. 2013</c:v>
                </c:pt>
                <c:pt idx="8">
                  <c:v>ΦΕΒΡ. 2014</c:v>
                </c:pt>
                <c:pt idx="9">
                  <c:v>ΙΟΥΛ. 2014</c:v>
                </c:pt>
                <c:pt idx="10">
                  <c:v>ΦΕΒΡ. 2015</c:v>
                </c:pt>
                <c:pt idx="11">
                  <c:v>ΙΟΥΛ. 2015</c:v>
                </c:pt>
                <c:pt idx="12">
                  <c:v>ΦΕΒΡ. 2016</c:v>
                </c:pt>
                <c:pt idx="13">
                  <c:v>ΙΟΥΛ. 2016</c:v>
                </c:pt>
              </c:strCache>
            </c:strRef>
          </c:cat>
          <c:val>
            <c:numRef>
              <c:f>Φύλλο1!$D$2:$D$15</c:f>
              <c:numCache>
                <c:formatCode>General</c:formatCode>
                <c:ptCount val="14"/>
                <c:pt idx="0">
                  <c:v>3.7</c:v>
                </c:pt>
                <c:pt idx="1">
                  <c:v>2.9</c:v>
                </c:pt>
                <c:pt idx="2">
                  <c:v>2.4</c:v>
                </c:pt>
                <c:pt idx="3">
                  <c:v>3.3</c:v>
                </c:pt>
                <c:pt idx="4">
                  <c:v>2.7</c:v>
                </c:pt>
                <c:pt idx="5">
                  <c:v>2.6</c:v>
                </c:pt>
                <c:pt idx="6">
                  <c:v>4</c:v>
                </c:pt>
                <c:pt idx="7">
                  <c:v>5.8</c:v>
                </c:pt>
                <c:pt idx="8">
                  <c:v>6.6</c:v>
                </c:pt>
                <c:pt idx="9">
                  <c:v>10.7</c:v>
                </c:pt>
                <c:pt idx="10">
                  <c:v>8.4</c:v>
                </c:pt>
                <c:pt idx="11">
                  <c:v>4.8</c:v>
                </c:pt>
                <c:pt idx="12">
                  <c:v>4.8</c:v>
                </c:pt>
                <c:pt idx="13">
                  <c:v>7.6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039744"/>
        <c:axId val="43160320"/>
      </c:lineChart>
      <c:catAx>
        <c:axId val="43039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43160320"/>
        <c:crosses val="autoZero"/>
        <c:auto val="1"/>
        <c:lblAlgn val="ctr"/>
        <c:lblOffset val="100"/>
        <c:noMultiLvlLbl val="0"/>
      </c:catAx>
      <c:valAx>
        <c:axId val="43160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43039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2084428890617094"/>
          <c:y val="2.5724654932522467E-4"/>
          <c:w val="0.55379494870940271"/>
          <c:h val="0.15403270888772583"/>
        </c:manualLayout>
      </c:layout>
      <c:overlay val="0"/>
      <c:txPr>
        <a:bodyPr/>
        <a:lstStyle/>
        <a:p>
          <a:pPr>
            <a:defRPr sz="1200">
              <a:latin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75000000000014"/>
          <c:y val="0.14687500000000001"/>
          <c:w val="0.53749999999999998"/>
          <c:h val="0.80625000000000002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8.5416666666666724E-2"/>
                  <c:y val="-0.1593749999999999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5208333333333354"/>
                  <c:y val="-0.2750000000000000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1.0416666666666666E-2"/>
                  <c:y val="-0.1562500000000001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9.1666666666667174E-2"/>
                  <c:y val="-0.143750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Φύλλο1!$A$2:$A$4</c:f>
              <c:strCache>
                <c:ptCount val="3"/>
                <c:pt idx="0">
                  <c:v>Ναι</c:v>
                </c:pt>
                <c:pt idx="1">
                  <c:v>Όχι</c:v>
                </c:pt>
                <c:pt idx="2">
                  <c:v>ΔΑ</c:v>
                </c:pt>
              </c:strCache>
            </c:strRef>
          </c:cat>
          <c:val>
            <c:numRef>
              <c:f>Φύλλο1!$B$2:$B$4</c:f>
              <c:numCache>
                <c:formatCode>General</c:formatCode>
                <c:ptCount val="3"/>
                <c:pt idx="0">
                  <c:v>33.700000000000003</c:v>
                </c:pt>
                <c:pt idx="1">
                  <c:v>66.099999999999994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Φύλλο1!$A$2:$A$14</c:f>
              <c:strCache>
                <c:ptCount val="13"/>
                <c:pt idx="0">
                  <c:v>ΙΟΥΛ. 2010</c:v>
                </c:pt>
                <c:pt idx="1">
                  <c:v>ΙΑΝ. 2011</c:v>
                </c:pt>
                <c:pt idx="2">
                  <c:v>ΙΟΥΛ. 2011</c:v>
                </c:pt>
                <c:pt idx="3">
                  <c:v>ΙΑΝ. 2012</c:v>
                </c:pt>
                <c:pt idx="4">
                  <c:v>ΙΟΥΛ. 2012</c:v>
                </c:pt>
                <c:pt idx="5">
                  <c:v>ΙΑΝ. 2013</c:v>
                </c:pt>
                <c:pt idx="6">
                  <c:v>ΙΟΥΛ. 2013</c:v>
                </c:pt>
                <c:pt idx="7">
                  <c:v>ΦΕΒΡ. 2014</c:v>
                </c:pt>
                <c:pt idx="8">
                  <c:v>ΙΟΥΛ. 2014</c:v>
                </c:pt>
                <c:pt idx="9">
                  <c:v>ΦΕΒΡ. 2015</c:v>
                </c:pt>
                <c:pt idx="10">
                  <c:v>ΙΟΥΛ. 2015</c:v>
                </c:pt>
                <c:pt idx="11">
                  <c:v>ΦΕΒΡ. 2016</c:v>
                </c:pt>
                <c:pt idx="12">
                  <c:v>ΙΟΥΛ. 2016</c:v>
                </c:pt>
              </c:strCache>
            </c:strRef>
          </c:cat>
          <c:val>
            <c:numRef>
              <c:f>Φύλλο1!$B$2:$B$14</c:f>
              <c:numCache>
                <c:formatCode>General</c:formatCode>
                <c:ptCount val="13"/>
                <c:pt idx="0">
                  <c:v>30</c:v>
                </c:pt>
                <c:pt idx="1">
                  <c:v>30.2</c:v>
                </c:pt>
                <c:pt idx="2">
                  <c:v>32</c:v>
                </c:pt>
                <c:pt idx="3">
                  <c:v>37.4</c:v>
                </c:pt>
                <c:pt idx="4">
                  <c:v>40.5</c:v>
                </c:pt>
                <c:pt idx="5">
                  <c:v>47.7</c:v>
                </c:pt>
                <c:pt idx="6">
                  <c:v>50.5</c:v>
                </c:pt>
                <c:pt idx="7">
                  <c:v>47.7</c:v>
                </c:pt>
                <c:pt idx="8">
                  <c:v>42.7</c:v>
                </c:pt>
                <c:pt idx="9">
                  <c:v>43</c:v>
                </c:pt>
                <c:pt idx="10">
                  <c:v>39</c:v>
                </c:pt>
                <c:pt idx="11">
                  <c:v>45.2</c:v>
                </c:pt>
                <c:pt idx="12">
                  <c:v>33.700000000000003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81331328"/>
        <c:axId val="81332864"/>
      </c:barChart>
      <c:catAx>
        <c:axId val="81331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81332864"/>
        <c:crosses val="autoZero"/>
        <c:auto val="1"/>
        <c:lblAlgn val="ctr"/>
        <c:lblOffset val="100"/>
        <c:noMultiLvlLbl val="0"/>
      </c:catAx>
      <c:valAx>
        <c:axId val="81332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81331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26877067611692"/>
          <c:y val="0.19375005832563436"/>
          <c:w val="0.53749999999999998"/>
          <c:h val="0.80625000000000002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6.8757385563567142E-2"/>
                  <c:y val="-0.1616263986487116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0833333333333336"/>
                  <c:y val="-0.1312502460629924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11978049666674762"/>
                  <c:y val="3.33109362897430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2.7205639624800337E-2"/>
                  <c:y val="-0.1546294222495963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Φύλλο1!$A$2:$A$5</c:f>
              <c:strCache>
                <c:ptCount val="4"/>
                <c:pt idx="0">
                  <c:v>Ναι, ορισμένων</c:v>
                </c:pt>
                <c:pt idx="1">
                  <c:v>Ναι, σε όλους</c:v>
                </c:pt>
                <c:pt idx="2">
                  <c:v>Όχι</c:v>
                </c:pt>
                <c:pt idx="3">
                  <c:v>ΔΑ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4.5999999999999996</c:v>
                </c:pt>
                <c:pt idx="1">
                  <c:v>23.4</c:v>
                </c:pt>
                <c:pt idx="2">
                  <c:v>71.900000000000006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Φύλλο1!$A$2:$A$14</c:f>
              <c:strCache>
                <c:ptCount val="13"/>
                <c:pt idx="0">
                  <c:v>ΙΟΥΛ. 2010</c:v>
                </c:pt>
                <c:pt idx="1">
                  <c:v>ΙΑΝ. 2011</c:v>
                </c:pt>
                <c:pt idx="2">
                  <c:v>ΙΟΥΛ. 2011</c:v>
                </c:pt>
                <c:pt idx="3">
                  <c:v>ΙΑΝ. 2012</c:v>
                </c:pt>
                <c:pt idx="4">
                  <c:v>ΙΟΥΛ. 2012</c:v>
                </c:pt>
                <c:pt idx="5">
                  <c:v>ΙΑΝ. 2013</c:v>
                </c:pt>
                <c:pt idx="6">
                  <c:v>ΙΟΥΛ. 2013</c:v>
                </c:pt>
                <c:pt idx="7">
                  <c:v>ΦΕΒΡ. 2014</c:v>
                </c:pt>
                <c:pt idx="8">
                  <c:v>ΙΟΥΛ. 2014</c:v>
                </c:pt>
                <c:pt idx="9">
                  <c:v>ΦΕΒΡ. 2015</c:v>
                </c:pt>
                <c:pt idx="10">
                  <c:v>ΙΟΥΛ. 2015</c:v>
                </c:pt>
                <c:pt idx="11">
                  <c:v>ΦΕΒΡ. 2016</c:v>
                </c:pt>
                <c:pt idx="12">
                  <c:v>ΙΟΥΛ. 2016</c:v>
                </c:pt>
              </c:strCache>
            </c:strRef>
          </c:cat>
          <c:val>
            <c:numRef>
              <c:f>Φύλλο1!$B$2:$B$14</c:f>
              <c:numCache>
                <c:formatCode>General</c:formatCode>
                <c:ptCount val="13"/>
                <c:pt idx="0">
                  <c:v>15</c:v>
                </c:pt>
                <c:pt idx="1">
                  <c:v>15.6</c:v>
                </c:pt>
                <c:pt idx="2">
                  <c:v>19.399999999999999</c:v>
                </c:pt>
                <c:pt idx="3">
                  <c:v>28.6</c:v>
                </c:pt>
                <c:pt idx="4">
                  <c:v>33.200000000000003</c:v>
                </c:pt>
                <c:pt idx="5">
                  <c:v>43.6</c:v>
                </c:pt>
                <c:pt idx="6">
                  <c:v>49.3</c:v>
                </c:pt>
                <c:pt idx="7">
                  <c:v>43.5</c:v>
                </c:pt>
                <c:pt idx="8">
                  <c:v>38.5</c:v>
                </c:pt>
                <c:pt idx="9">
                  <c:v>33.9</c:v>
                </c:pt>
                <c:pt idx="10">
                  <c:v>25.2</c:v>
                </c:pt>
                <c:pt idx="11">
                  <c:v>32.800000000000004</c:v>
                </c:pt>
                <c:pt idx="12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81671296"/>
        <c:axId val="81672832"/>
      </c:barChart>
      <c:catAx>
        <c:axId val="81671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81672832"/>
        <c:crosses val="autoZero"/>
        <c:auto val="1"/>
        <c:lblAlgn val="ctr"/>
        <c:lblOffset val="100"/>
        <c:noMultiLvlLbl val="0"/>
      </c:catAx>
      <c:valAx>
        <c:axId val="81672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81671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8.5416666666666724E-2"/>
                  <c:y val="-0.1593749999999999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5000000000000024"/>
                  <c:y val="0.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16666666666666666"/>
                  <c:y val="0.1281249999999998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9.1666666666667174E-2"/>
                  <c:y val="-0.143750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Φύλλο1!$A$2:$A$4</c:f>
              <c:strCache>
                <c:ptCount val="3"/>
                <c:pt idx="0">
                  <c:v>Ναι, σοβαρές</c:v>
                </c:pt>
                <c:pt idx="1">
                  <c:v>Ναι, κάποιες φορές</c:v>
                </c:pt>
                <c:pt idx="2">
                  <c:v>Όχι ιδιαίτερα</c:v>
                </c:pt>
              </c:strCache>
            </c:strRef>
          </c:cat>
          <c:val>
            <c:numRef>
              <c:f>Φύλλο1!$B$2:$B$4</c:f>
              <c:numCache>
                <c:formatCode>General</c:formatCode>
                <c:ptCount val="3"/>
                <c:pt idx="0">
                  <c:v>13.8</c:v>
                </c:pt>
                <c:pt idx="1">
                  <c:v>27.4</c:v>
                </c:pt>
                <c:pt idx="2">
                  <c:v>58.8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Φύλλο1!$A$2:$A$13</c:f>
              <c:strCache>
                <c:ptCount val="12"/>
                <c:pt idx="0">
                  <c:v>ΙΑΝ. 2011</c:v>
                </c:pt>
                <c:pt idx="1">
                  <c:v>ΙΟΥΛ. 2011</c:v>
                </c:pt>
                <c:pt idx="2">
                  <c:v>ΙΑΝ. 2012</c:v>
                </c:pt>
                <c:pt idx="3">
                  <c:v>ΙΟΥΛ. 2012</c:v>
                </c:pt>
                <c:pt idx="4">
                  <c:v>ΙΑΝ. 2013</c:v>
                </c:pt>
                <c:pt idx="5">
                  <c:v>ΙΟΥΛ. 2013</c:v>
                </c:pt>
                <c:pt idx="6">
                  <c:v>ΦΕΒΡ. 2014</c:v>
                </c:pt>
                <c:pt idx="7">
                  <c:v>ΙΟΥΛ. 2014</c:v>
                </c:pt>
                <c:pt idx="8">
                  <c:v>ΦΕΒΡ. 2015</c:v>
                </c:pt>
                <c:pt idx="9">
                  <c:v>ΙΟΥΛ. 2015</c:v>
                </c:pt>
                <c:pt idx="10">
                  <c:v>ΦΕΒΡ. 2016</c:v>
                </c:pt>
                <c:pt idx="11">
                  <c:v>ΙΟΥΛ. 2016</c:v>
                </c:pt>
              </c:strCache>
            </c:strRef>
          </c:cat>
          <c:val>
            <c:numRef>
              <c:f>Φύλλο1!$B$2:$B$13</c:f>
              <c:numCache>
                <c:formatCode>General</c:formatCode>
                <c:ptCount val="12"/>
                <c:pt idx="0">
                  <c:v>44.2</c:v>
                </c:pt>
                <c:pt idx="1">
                  <c:v>42.1</c:v>
                </c:pt>
                <c:pt idx="2">
                  <c:v>53.3</c:v>
                </c:pt>
                <c:pt idx="3">
                  <c:v>53.4</c:v>
                </c:pt>
                <c:pt idx="4">
                  <c:v>52.4</c:v>
                </c:pt>
                <c:pt idx="5">
                  <c:v>51.4</c:v>
                </c:pt>
                <c:pt idx="6">
                  <c:v>50</c:v>
                </c:pt>
                <c:pt idx="7">
                  <c:v>46.1</c:v>
                </c:pt>
                <c:pt idx="8">
                  <c:v>44.4</c:v>
                </c:pt>
                <c:pt idx="9">
                  <c:v>43</c:v>
                </c:pt>
                <c:pt idx="10">
                  <c:v>49.5</c:v>
                </c:pt>
                <c:pt idx="11">
                  <c:v>41.2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81826176"/>
        <c:axId val="81827712"/>
      </c:barChart>
      <c:catAx>
        <c:axId val="81826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81827712"/>
        <c:crosses val="autoZero"/>
        <c:auto val="1"/>
        <c:lblAlgn val="ctr"/>
        <c:lblOffset val="100"/>
        <c:noMultiLvlLbl val="0"/>
      </c:catAx>
      <c:valAx>
        <c:axId val="81827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81826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0.1125"/>
                  <c:y val="-0.1812500000000001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7708333333333354"/>
                  <c:y val="9.687500000000004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16666666666666666"/>
                  <c:y val="0.1281249999999998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2.0833333333333367E-2"/>
                  <c:y val="-0.143750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Φύλλο1!$A$2:$A$5</c:f>
              <c:strCache>
                <c:ptCount val="4"/>
                <c:pt idx="0">
                  <c:v>Αρκετά πιθανό (σχεδόν βέβαιο)</c:v>
                </c:pt>
                <c:pt idx="1">
                  <c:v>Λίγο πιθανό (δεν μπορώ να το αποκλείσω)</c:v>
                </c:pt>
                <c:pt idx="2">
                  <c:v>Καθόλου πιθανό</c:v>
                </c:pt>
                <c:pt idx="3">
                  <c:v>ΔΑ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28.1</c:v>
                </c:pt>
                <c:pt idx="1">
                  <c:v>26.7</c:v>
                </c:pt>
                <c:pt idx="2">
                  <c:v>40.5</c:v>
                </c:pt>
                <c:pt idx="3">
                  <c:v>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Φύλλο1!$A$2:$A$13</c:f>
              <c:strCache>
                <c:ptCount val="12"/>
                <c:pt idx="0">
                  <c:v>ΙΑΝ. 2011</c:v>
                </c:pt>
                <c:pt idx="1">
                  <c:v>ΙΟΥΛ. 2011</c:v>
                </c:pt>
                <c:pt idx="2">
                  <c:v>ΙΑΝ. 2012</c:v>
                </c:pt>
                <c:pt idx="3">
                  <c:v>ΙΟΥΛ. 2012</c:v>
                </c:pt>
                <c:pt idx="4">
                  <c:v>ΙΑΝ. 2013</c:v>
                </c:pt>
                <c:pt idx="5">
                  <c:v>ΙΟΥΛ. 2013</c:v>
                </c:pt>
                <c:pt idx="6">
                  <c:v>ΦΕΒΡ. 2014</c:v>
                </c:pt>
                <c:pt idx="7">
                  <c:v>ΙΟΥΛ. 2014</c:v>
                </c:pt>
                <c:pt idx="8">
                  <c:v>ΦΕΒΡ. 2015</c:v>
                </c:pt>
                <c:pt idx="9">
                  <c:v>ΙΟΥΛ. 2015</c:v>
                </c:pt>
                <c:pt idx="10">
                  <c:v>ΦΕΒΡ. 2016</c:v>
                </c:pt>
                <c:pt idx="11">
                  <c:v>ΙΟΥΛ. 2016</c:v>
                </c:pt>
              </c:strCache>
            </c:strRef>
          </c:cat>
          <c:val>
            <c:numRef>
              <c:f>Φύλλο1!$B$2:$B$13</c:f>
              <c:numCache>
                <c:formatCode>General</c:formatCode>
                <c:ptCount val="12"/>
                <c:pt idx="0">
                  <c:v>31.8</c:v>
                </c:pt>
                <c:pt idx="1">
                  <c:v>33.200000000000003</c:v>
                </c:pt>
                <c:pt idx="2">
                  <c:v>43</c:v>
                </c:pt>
                <c:pt idx="3">
                  <c:v>36.800000000000004</c:v>
                </c:pt>
                <c:pt idx="4">
                  <c:v>35.700000000000003</c:v>
                </c:pt>
                <c:pt idx="5">
                  <c:v>36.200000000000003</c:v>
                </c:pt>
                <c:pt idx="6">
                  <c:v>27.6</c:v>
                </c:pt>
                <c:pt idx="7">
                  <c:v>26.9</c:v>
                </c:pt>
                <c:pt idx="8">
                  <c:v>17.8</c:v>
                </c:pt>
                <c:pt idx="9">
                  <c:v>41.1</c:v>
                </c:pt>
                <c:pt idx="10">
                  <c:v>29.1</c:v>
                </c:pt>
                <c:pt idx="11">
                  <c:v>28.1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81965440"/>
        <c:axId val="81966976"/>
      </c:barChart>
      <c:catAx>
        <c:axId val="81965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81966976"/>
        <c:crosses val="autoZero"/>
        <c:auto val="1"/>
        <c:lblAlgn val="ctr"/>
        <c:lblOffset val="100"/>
        <c:noMultiLvlLbl val="0"/>
      </c:catAx>
      <c:valAx>
        <c:axId val="81966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81965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5.8333333333333431E-2"/>
                  <c:y val="-0.3968750000000005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125"/>
                  <c:y val="-0.1750002460629925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1.0416666666666666E-2"/>
                  <c:y val="-0.1562500000000002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9.1666666666667215E-2"/>
                  <c:y val="-0.143750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Φύλλο1!$A$2:$A$3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Φύλλο1!$B$2:$B$3</c:f>
              <c:numCache>
                <c:formatCode>General</c:formatCode>
                <c:ptCount val="2"/>
                <c:pt idx="0">
                  <c:v>59.9</c:v>
                </c:pt>
                <c:pt idx="1">
                  <c:v>40.1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25000000000001"/>
          <c:y val="0.14687500000000001"/>
          <c:w val="0.53749999999999998"/>
          <c:h val="0.80625000000000002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4.7916666666666816E-2"/>
                  <c:y val="-0.215473917322834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8541666666666687"/>
                  <c:y val="-0.1687502460629923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1.0416666666666666E-2"/>
                  <c:y val="-0.1562500000000003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9.1666666666667257E-2"/>
                  <c:y val="-0.143750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Φύλλο1!$A$2:$A$4</c:f>
              <c:strCache>
                <c:ptCount val="3"/>
                <c:pt idx="0">
                  <c:v>Ναι</c:v>
                </c:pt>
                <c:pt idx="1">
                  <c:v>Όχι</c:v>
                </c:pt>
                <c:pt idx="2">
                  <c:v>ΔΑ</c:v>
                </c:pt>
              </c:strCache>
            </c:strRef>
          </c:cat>
          <c:val>
            <c:numRef>
              <c:f>Φύλλο1!$B$2:$B$4</c:f>
              <c:numCache>
                <c:formatCode>General</c:formatCode>
                <c:ptCount val="3"/>
                <c:pt idx="0">
                  <c:v>34.6</c:v>
                </c:pt>
                <c:pt idx="1">
                  <c:v>64.7</c:v>
                </c:pt>
                <c:pt idx="2">
                  <c:v>0.70000000000000062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r>
              <a:rPr lang="el-GR" sz="1400" dirty="0" smtClean="0">
                <a:latin typeface="Calibri" panose="020F0502020204030204" pitchFamily="34" charset="0"/>
              </a:rPr>
              <a:t>ΙΣΟΖΥΓΙΟ:</a:t>
            </a:r>
            <a:r>
              <a:rPr lang="el-GR" sz="1400" baseline="0" dirty="0" smtClean="0">
                <a:latin typeface="Calibri" panose="020F0502020204030204" pitchFamily="34" charset="0"/>
              </a:rPr>
              <a:t> ΔΕΙΚΤΗΣ ΚΛΙΜΑΤΟΣ</a:t>
            </a:r>
            <a:r>
              <a:rPr lang="el-GR" sz="1400" dirty="0" smtClean="0">
                <a:latin typeface="Calibri" panose="020F0502020204030204" pitchFamily="34" charset="0"/>
              </a:rPr>
              <a:t> </a:t>
            </a:r>
            <a:endParaRPr lang="el-GR" sz="1400" dirty="0"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3699468246768004"/>
          <c:y val="6.95038201842293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1126904221615735E-2"/>
          <c:y val="0.25210816326788366"/>
          <c:w val="0.87182108366560374"/>
          <c:h val="0.58412314857432057"/>
        </c:manualLayout>
      </c:layout>
      <c:lineChart>
        <c:grouping val="standard"/>
        <c:varyColors val="0"/>
        <c:ser>
          <c:idx val="3"/>
          <c:order val="0"/>
          <c:tx>
            <c:strRef>
              <c:f>Φύλλο1!$E$1</c:f>
              <c:strCache>
                <c:ptCount val="1"/>
                <c:pt idx="0">
                  <c:v>ΙΣΟΖΥΓΙΟ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Φύλλο1!$A$2:$A$15</c:f>
              <c:strCache>
                <c:ptCount val="14"/>
                <c:pt idx="0">
                  <c:v>ΦΕΒΡ. 2010</c:v>
                </c:pt>
                <c:pt idx="1">
                  <c:v>ΙΟΥΛ. 2010</c:v>
                </c:pt>
                <c:pt idx="2">
                  <c:v>ΙΑΝ. 2011</c:v>
                </c:pt>
                <c:pt idx="3">
                  <c:v>ΙΟΥΛ. 2011</c:v>
                </c:pt>
                <c:pt idx="4">
                  <c:v>ΙΑΝ. 2012</c:v>
                </c:pt>
                <c:pt idx="5">
                  <c:v>ΙΟΥΛ. 2012</c:v>
                </c:pt>
                <c:pt idx="6">
                  <c:v>ΙΑΝ. 2013</c:v>
                </c:pt>
                <c:pt idx="7">
                  <c:v>ΙΟΥΛ. 2013</c:v>
                </c:pt>
                <c:pt idx="8">
                  <c:v>ΦΕΒΡ. 2014</c:v>
                </c:pt>
                <c:pt idx="9">
                  <c:v>ΙΟΥΛ. 2014</c:v>
                </c:pt>
                <c:pt idx="10">
                  <c:v>ΦΕΒΡ. 2015</c:v>
                </c:pt>
                <c:pt idx="11">
                  <c:v>ΙΟΥΛ. 2015</c:v>
                </c:pt>
                <c:pt idx="12">
                  <c:v>ΦΕΒΡ. 2016</c:v>
                </c:pt>
                <c:pt idx="13">
                  <c:v>ΙΟΥΛ. 2016</c:v>
                </c:pt>
              </c:strCache>
            </c:strRef>
          </c:cat>
          <c:val>
            <c:numRef>
              <c:f>Φύλλο1!$E$2:$E$15</c:f>
              <c:numCache>
                <c:formatCode>General</c:formatCode>
                <c:ptCount val="14"/>
                <c:pt idx="0">
                  <c:v>-68.099999999999994</c:v>
                </c:pt>
                <c:pt idx="1">
                  <c:v>-77.3</c:v>
                </c:pt>
                <c:pt idx="2">
                  <c:v>-81.8</c:v>
                </c:pt>
                <c:pt idx="3">
                  <c:v>-78</c:v>
                </c:pt>
                <c:pt idx="4">
                  <c:v>-84.6</c:v>
                </c:pt>
                <c:pt idx="5">
                  <c:v>-85.5</c:v>
                </c:pt>
                <c:pt idx="6">
                  <c:v>-78</c:v>
                </c:pt>
                <c:pt idx="7">
                  <c:v>-69.600000000000009</c:v>
                </c:pt>
                <c:pt idx="8">
                  <c:v>-63.70000000000001</c:v>
                </c:pt>
                <c:pt idx="9">
                  <c:v>-54</c:v>
                </c:pt>
                <c:pt idx="10">
                  <c:v>-50.2</c:v>
                </c:pt>
                <c:pt idx="11">
                  <c:v>-79.5</c:v>
                </c:pt>
                <c:pt idx="12">
                  <c:v>-70.2</c:v>
                </c:pt>
                <c:pt idx="13">
                  <c:v>-61.6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91296"/>
        <c:axId val="43303680"/>
      </c:lineChart>
      <c:catAx>
        <c:axId val="43191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anchor="b" anchorCtr="0"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43303680"/>
        <c:crossesAt val="-100"/>
        <c:auto val="1"/>
        <c:lblAlgn val="ctr"/>
        <c:lblOffset val="100"/>
        <c:noMultiLvlLbl val="0"/>
      </c:catAx>
      <c:valAx>
        <c:axId val="43303680"/>
        <c:scaling>
          <c:orientation val="minMax"/>
          <c:min val="-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anchor="b" anchorCtr="1"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43191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238600839889758"/>
          <c:y val="4.300340027027711E-2"/>
          <c:w val="0.76863870116126454"/>
          <c:h val="0.77149761137651374"/>
        </c:manualLayout>
      </c:layout>
      <c:lineChart>
        <c:grouping val="standard"/>
        <c:varyColors val="0"/>
        <c:ser>
          <c:idx val="0"/>
          <c:order val="0"/>
          <c:tx>
            <c:strRef>
              <c:f>'1 (5)'!$K$3</c:f>
              <c:strCache>
                <c:ptCount val="1"/>
                <c:pt idx="0">
                  <c:v>ΠΛΗΡΗΣ</c:v>
                </c:pt>
              </c:strCache>
            </c:strRef>
          </c:tx>
          <c:marker>
            <c:symbol val="none"/>
          </c:marker>
          <c:cat>
            <c:strRef>
              <c:f>'1 (5)'!$J$4:$J$44</c:f>
              <c:strCache>
                <c:ptCount val="41"/>
                <c:pt idx="0">
                  <c:v>ΜΑΡΤΙΟΣ 2013</c:v>
                </c:pt>
                <c:pt idx="1">
                  <c:v>ΑΠΡΙΛΙΟΣ 2013</c:v>
                </c:pt>
                <c:pt idx="2">
                  <c:v>ΜΑΙΟΣ 2013</c:v>
                </c:pt>
                <c:pt idx="3">
                  <c:v>ΙΟΥΝΙΟΣ 2013</c:v>
                </c:pt>
                <c:pt idx="4">
                  <c:v>ΙΟΥΛΙΟΣ 2013</c:v>
                </c:pt>
                <c:pt idx="5">
                  <c:v>ΑΥΓΟΥΣΤΟΣ 2013</c:v>
                </c:pt>
                <c:pt idx="6">
                  <c:v>ΣΕΠΤΕΜΒΡΙΟΣ 2013</c:v>
                </c:pt>
                <c:pt idx="7">
                  <c:v>ΟΚΤΩΒΡΙΟΣ 2013</c:v>
                </c:pt>
                <c:pt idx="8">
                  <c:v>ΝΟΕΜΒΡΙΟΣ 2013</c:v>
                </c:pt>
                <c:pt idx="9">
                  <c:v>ΔΕΚΕΜΒΡΙΟΣ 2013</c:v>
                </c:pt>
                <c:pt idx="10">
                  <c:v>ΙΑΝΟΥΑΡΙΟΣ 2014</c:v>
                </c:pt>
                <c:pt idx="11">
                  <c:v>ΦΕΒΡΟΥΑΡΙΟΣ 2014</c:v>
                </c:pt>
                <c:pt idx="12">
                  <c:v>ΜΑΡΤΙΟΣ 2014</c:v>
                </c:pt>
                <c:pt idx="13">
                  <c:v>ΑΠΡΙΛΙΟΣ 2014</c:v>
                </c:pt>
                <c:pt idx="14">
                  <c:v>ΜΑΙΟΣ 2014</c:v>
                </c:pt>
                <c:pt idx="15">
                  <c:v>ΙΟΥΝΙΟΣ 2014</c:v>
                </c:pt>
                <c:pt idx="16">
                  <c:v>ΙΟΥΛΙΟΣ 2014</c:v>
                </c:pt>
                <c:pt idx="17">
                  <c:v>ΑΥΓΟΥΣΤΟΣ 2014</c:v>
                </c:pt>
                <c:pt idx="18">
                  <c:v>ΣΕΠΤΕΜΒΡΙΟΣ 2014</c:v>
                </c:pt>
                <c:pt idx="19">
                  <c:v>ΟΚΤΩΒΡΙΟΣ 2014</c:v>
                </c:pt>
                <c:pt idx="20">
                  <c:v>ΝΟΕΜΒΡΙΟΣ2014</c:v>
                </c:pt>
                <c:pt idx="21">
                  <c:v>ΔΕΚΕΜΒΡΙΟΣ 2014</c:v>
                </c:pt>
                <c:pt idx="22">
                  <c:v>ΙΑΝΟΥΑΡΙΟΣ 2015</c:v>
                </c:pt>
                <c:pt idx="23">
                  <c:v>ΦΕΒΡΟΥΑΡΙΟΣ 2015</c:v>
                </c:pt>
                <c:pt idx="24">
                  <c:v>ΜΑΡΤΙΟΣ 2015</c:v>
                </c:pt>
                <c:pt idx="25">
                  <c:v>ΑΠΡΙΛΙΟΣ 2015</c:v>
                </c:pt>
                <c:pt idx="26">
                  <c:v>ΜΑΙΟΣ 2015</c:v>
                </c:pt>
                <c:pt idx="27">
                  <c:v>ΙΟΥΝΙΟΣ 2015</c:v>
                </c:pt>
                <c:pt idx="28">
                  <c:v>ΙΟΥΛΙΟΣ 2015</c:v>
                </c:pt>
                <c:pt idx="29">
                  <c:v>ΑΥΓΟΥΣΤΟΣ 2015</c:v>
                </c:pt>
                <c:pt idx="30">
                  <c:v>ΣΕΠΤΕΜΒΡΙΟΣ 2015</c:v>
                </c:pt>
                <c:pt idx="31">
                  <c:v>ΟΚΤΩΒΡΙΟΣ 2015</c:v>
                </c:pt>
                <c:pt idx="32">
                  <c:v>ΝΟΕΜΒΡΙΟΣ 2015</c:v>
                </c:pt>
                <c:pt idx="33">
                  <c:v>ΔΕΚΕΜΒΡΙΟΣ 2015</c:v>
                </c:pt>
                <c:pt idx="34">
                  <c:v>ΙΑΝΟΥΑΡΙΟΣ 2016</c:v>
                </c:pt>
                <c:pt idx="35">
                  <c:v>ΦΕΒΡΟΥΑΡΙΟΣ 2016</c:v>
                </c:pt>
                <c:pt idx="36">
                  <c:v>ΜΑΡΤΙΟΣ 2016</c:v>
                </c:pt>
                <c:pt idx="37">
                  <c:v>ΑΠΡΙΛΙΟΣ 2016</c:v>
                </c:pt>
                <c:pt idx="38">
                  <c:v>ΜΑΙΟΣ 2016</c:v>
                </c:pt>
                <c:pt idx="39">
                  <c:v>ΙΟΥΝΙΟΣ 2016</c:v>
                </c:pt>
                <c:pt idx="40">
                  <c:v>ΙΟΥΛΙΟΣ 2016</c:v>
                </c:pt>
              </c:strCache>
            </c:strRef>
          </c:cat>
          <c:val>
            <c:numRef>
              <c:f>'1 (5)'!$K$4:$K$44</c:f>
              <c:numCache>
                <c:formatCode>General</c:formatCode>
                <c:ptCount val="41"/>
                <c:pt idx="0">
                  <c:v>0.63304508690414729</c:v>
                </c:pt>
                <c:pt idx="1">
                  <c:v>0.6933135811269896</c:v>
                </c:pt>
                <c:pt idx="2">
                  <c:v>0.66394464781366913</c:v>
                </c:pt>
                <c:pt idx="3">
                  <c:v>0.58324761904761901</c:v>
                </c:pt>
                <c:pt idx="4">
                  <c:v>0.61033277851875534</c:v>
                </c:pt>
                <c:pt idx="5">
                  <c:v>0.58240352204718993</c:v>
                </c:pt>
                <c:pt idx="6">
                  <c:v>0.35883301232316767</c:v>
                </c:pt>
                <c:pt idx="7">
                  <c:v>0.43034362175596785</c:v>
                </c:pt>
                <c:pt idx="8">
                  <c:v>0.46678150609532354</c:v>
                </c:pt>
                <c:pt idx="9">
                  <c:v>0.57027969798810529</c:v>
                </c:pt>
                <c:pt idx="10">
                  <c:v>0.54465165007857519</c:v>
                </c:pt>
                <c:pt idx="11">
                  <c:v>0.47699408309909991</c:v>
                </c:pt>
                <c:pt idx="12">
                  <c:v>0.52130328584533425</c:v>
                </c:pt>
                <c:pt idx="13">
                  <c:v>0.61459962143033497</c:v>
                </c:pt>
                <c:pt idx="14">
                  <c:v>0.57104848423108956</c:v>
                </c:pt>
                <c:pt idx="15">
                  <c:v>0.49490672124591245</c:v>
                </c:pt>
                <c:pt idx="16">
                  <c:v>0.48217862707068138</c:v>
                </c:pt>
                <c:pt idx="17">
                  <c:v>0.50740214966538233</c:v>
                </c:pt>
                <c:pt idx="18">
                  <c:v>0.42249805770863824</c:v>
                </c:pt>
                <c:pt idx="19">
                  <c:v>0.4061147508437562</c:v>
                </c:pt>
                <c:pt idx="20">
                  <c:v>0.44771668219944083</c:v>
                </c:pt>
                <c:pt idx="21">
                  <c:v>0.45969195051803596</c:v>
                </c:pt>
                <c:pt idx="22">
                  <c:v>0.50231010903714657</c:v>
                </c:pt>
                <c:pt idx="23">
                  <c:v>0.46755181809831914</c:v>
                </c:pt>
                <c:pt idx="24">
                  <c:v>0.51684967496379131</c:v>
                </c:pt>
                <c:pt idx="25">
                  <c:v>0.56773684972570637</c:v>
                </c:pt>
                <c:pt idx="26">
                  <c:v>0.51683634613677454</c:v>
                </c:pt>
                <c:pt idx="27">
                  <c:v>0.46343907556446312</c:v>
                </c:pt>
                <c:pt idx="28">
                  <c:v>0.160635401328036</c:v>
                </c:pt>
                <c:pt idx="29">
                  <c:v>0.47265628238180901</c:v>
                </c:pt>
                <c:pt idx="30">
                  <c:v>0.38152017004444344</c:v>
                </c:pt>
                <c:pt idx="31">
                  <c:v>0.41235190813546974</c:v>
                </c:pt>
                <c:pt idx="32">
                  <c:v>0.43985914797225301</c:v>
                </c:pt>
                <c:pt idx="33">
                  <c:v>0.42754406151773688</c:v>
                </c:pt>
                <c:pt idx="34">
                  <c:v>0.4669924880079645</c:v>
                </c:pt>
                <c:pt idx="35">
                  <c:v>0.44121225434698119</c:v>
                </c:pt>
                <c:pt idx="36">
                  <c:v>0.45834339855597606</c:v>
                </c:pt>
                <c:pt idx="37">
                  <c:v>0.55311001226902623</c:v>
                </c:pt>
                <c:pt idx="38">
                  <c:v>0.51054921741389392</c:v>
                </c:pt>
                <c:pt idx="39">
                  <c:v>0.4429672792843935</c:v>
                </c:pt>
                <c:pt idx="40">
                  <c:v>0.45840044005490777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'1 (5)'!$L$3</c:f>
              <c:strCache>
                <c:ptCount val="1"/>
                <c:pt idx="0">
                  <c:v>ΕΛΑΣΤΙΚΕΣ ΜΟΡΦΕΣ</c:v>
                </c:pt>
              </c:strCache>
            </c:strRef>
          </c:tx>
          <c:marker>
            <c:symbol val="none"/>
          </c:marker>
          <c:cat>
            <c:strRef>
              <c:f>'1 (5)'!$J$4:$J$44</c:f>
              <c:strCache>
                <c:ptCount val="41"/>
                <c:pt idx="0">
                  <c:v>ΜΑΡΤΙΟΣ 2013</c:v>
                </c:pt>
                <c:pt idx="1">
                  <c:v>ΑΠΡΙΛΙΟΣ 2013</c:v>
                </c:pt>
                <c:pt idx="2">
                  <c:v>ΜΑΙΟΣ 2013</c:v>
                </c:pt>
                <c:pt idx="3">
                  <c:v>ΙΟΥΝΙΟΣ 2013</c:v>
                </c:pt>
                <c:pt idx="4">
                  <c:v>ΙΟΥΛΙΟΣ 2013</c:v>
                </c:pt>
                <c:pt idx="5">
                  <c:v>ΑΥΓΟΥΣΤΟΣ 2013</c:v>
                </c:pt>
                <c:pt idx="6">
                  <c:v>ΣΕΠΤΕΜΒΡΙΟΣ 2013</c:v>
                </c:pt>
                <c:pt idx="7">
                  <c:v>ΟΚΤΩΒΡΙΟΣ 2013</c:v>
                </c:pt>
                <c:pt idx="8">
                  <c:v>ΝΟΕΜΒΡΙΟΣ 2013</c:v>
                </c:pt>
                <c:pt idx="9">
                  <c:v>ΔΕΚΕΜΒΡΙΟΣ 2013</c:v>
                </c:pt>
                <c:pt idx="10">
                  <c:v>ΙΑΝΟΥΑΡΙΟΣ 2014</c:v>
                </c:pt>
                <c:pt idx="11">
                  <c:v>ΦΕΒΡΟΥΑΡΙΟΣ 2014</c:v>
                </c:pt>
                <c:pt idx="12">
                  <c:v>ΜΑΡΤΙΟΣ 2014</c:v>
                </c:pt>
                <c:pt idx="13">
                  <c:v>ΑΠΡΙΛΙΟΣ 2014</c:v>
                </c:pt>
                <c:pt idx="14">
                  <c:v>ΜΑΙΟΣ 2014</c:v>
                </c:pt>
                <c:pt idx="15">
                  <c:v>ΙΟΥΝΙΟΣ 2014</c:v>
                </c:pt>
                <c:pt idx="16">
                  <c:v>ΙΟΥΛΙΟΣ 2014</c:v>
                </c:pt>
                <c:pt idx="17">
                  <c:v>ΑΥΓΟΥΣΤΟΣ 2014</c:v>
                </c:pt>
                <c:pt idx="18">
                  <c:v>ΣΕΠΤΕΜΒΡΙΟΣ 2014</c:v>
                </c:pt>
                <c:pt idx="19">
                  <c:v>ΟΚΤΩΒΡΙΟΣ 2014</c:v>
                </c:pt>
                <c:pt idx="20">
                  <c:v>ΝΟΕΜΒΡΙΟΣ2014</c:v>
                </c:pt>
                <c:pt idx="21">
                  <c:v>ΔΕΚΕΜΒΡΙΟΣ 2014</c:v>
                </c:pt>
                <c:pt idx="22">
                  <c:v>ΙΑΝΟΥΑΡΙΟΣ 2015</c:v>
                </c:pt>
                <c:pt idx="23">
                  <c:v>ΦΕΒΡΟΥΑΡΙΟΣ 2015</c:v>
                </c:pt>
                <c:pt idx="24">
                  <c:v>ΜΑΡΤΙΟΣ 2015</c:v>
                </c:pt>
                <c:pt idx="25">
                  <c:v>ΑΠΡΙΛΙΟΣ 2015</c:v>
                </c:pt>
                <c:pt idx="26">
                  <c:v>ΜΑΙΟΣ 2015</c:v>
                </c:pt>
                <c:pt idx="27">
                  <c:v>ΙΟΥΝΙΟΣ 2015</c:v>
                </c:pt>
                <c:pt idx="28">
                  <c:v>ΙΟΥΛΙΟΣ 2015</c:v>
                </c:pt>
                <c:pt idx="29">
                  <c:v>ΑΥΓΟΥΣΤΟΣ 2015</c:v>
                </c:pt>
                <c:pt idx="30">
                  <c:v>ΣΕΠΤΕΜΒΡΙΟΣ 2015</c:v>
                </c:pt>
                <c:pt idx="31">
                  <c:v>ΟΚΤΩΒΡΙΟΣ 2015</c:v>
                </c:pt>
                <c:pt idx="32">
                  <c:v>ΝΟΕΜΒΡΙΟΣ 2015</c:v>
                </c:pt>
                <c:pt idx="33">
                  <c:v>ΔΕΚΕΜΒΡΙΟΣ 2015</c:v>
                </c:pt>
                <c:pt idx="34">
                  <c:v>ΙΑΝΟΥΑΡΙΟΣ 2016</c:v>
                </c:pt>
                <c:pt idx="35">
                  <c:v>ΦΕΒΡΟΥΑΡΙΟΣ 2016</c:v>
                </c:pt>
                <c:pt idx="36">
                  <c:v>ΜΑΡΤΙΟΣ 2016</c:v>
                </c:pt>
                <c:pt idx="37">
                  <c:v>ΑΠΡΙΛΙΟΣ 2016</c:v>
                </c:pt>
                <c:pt idx="38">
                  <c:v>ΜΑΙΟΣ 2016</c:v>
                </c:pt>
                <c:pt idx="39">
                  <c:v>ΙΟΥΝΙΟΣ 2016</c:v>
                </c:pt>
                <c:pt idx="40">
                  <c:v>ΙΟΥΛΙΟΣ 2016</c:v>
                </c:pt>
              </c:strCache>
            </c:strRef>
          </c:cat>
          <c:val>
            <c:numRef>
              <c:f>'1 (5)'!$L$4:$L$44</c:f>
              <c:numCache>
                <c:formatCode>General</c:formatCode>
                <c:ptCount val="41"/>
                <c:pt idx="0">
                  <c:v>0.36695491309585271</c:v>
                </c:pt>
                <c:pt idx="1">
                  <c:v>0.3066864188730104</c:v>
                </c:pt>
                <c:pt idx="2">
                  <c:v>0.33605535218633092</c:v>
                </c:pt>
                <c:pt idx="3">
                  <c:v>0.41675238095238093</c:v>
                </c:pt>
                <c:pt idx="4">
                  <c:v>0.38966722148124472</c:v>
                </c:pt>
                <c:pt idx="5">
                  <c:v>0.41759647795281007</c:v>
                </c:pt>
                <c:pt idx="6">
                  <c:v>0.64116698767683233</c:v>
                </c:pt>
                <c:pt idx="7">
                  <c:v>0.56965637824403215</c:v>
                </c:pt>
                <c:pt idx="8">
                  <c:v>0.53321849390467646</c:v>
                </c:pt>
                <c:pt idx="9">
                  <c:v>0.42972030201189471</c:v>
                </c:pt>
                <c:pt idx="10">
                  <c:v>0.45534834992142481</c:v>
                </c:pt>
                <c:pt idx="11">
                  <c:v>0.52300591690090015</c:v>
                </c:pt>
                <c:pt idx="12">
                  <c:v>0.47869671415466575</c:v>
                </c:pt>
                <c:pt idx="13">
                  <c:v>0.38540037856966503</c:v>
                </c:pt>
                <c:pt idx="14">
                  <c:v>0.42895151576891039</c:v>
                </c:pt>
                <c:pt idx="15">
                  <c:v>0.5050932787540876</c:v>
                </c:pt>
                <c:pt idx="16">
                  <c:v>0.51782137292931862</c:v>
                </c:pt>
                <c:pt idx="17">
                  <c:v>0.49259785033461773</c:v>
                </c:pt>
                <c:pt idx="18">
                  <c:v>0.57750194229136176</c:v>
                </c:pt>
                <c:pt idx="19">
                  <c:v>0.59388524915624374</c:v>
                </c:pt>
                <c:pt idx="20">
                  <c:v>0.55228331780055917</c:v>
                </c:pt>
                <c:pt idx="21">
                  <c:v>0.54030804948196398</c:v>
                </c:pt>
                <c:pt idx="22">
                  <c:v>0.56291649907052088</c:v>
                </c:pt>
                <c:pt idx="23">
                  <c:v>0.53244818190168086</c:v>
                </c:pt>
                <c:pt idx="24">
                  <c:v>0.48315032503620869</c:v>
                </c:pt>
                <c:pt idx="25">
                  <c:v>0.43226315027429363</c:v>
                </c:pt>
                <c:pt idx="26">
                  <c:v>0.48316365386322541</c:v>
                </c:pt>
                <c:pt idx="27">
                  <c:v>0.53656092443553693</c:v>
                </c:pt>
                <c:pt idx="28">
                  <c:v>0.839364598671964</c:v>
                </c:pt>
                <c:pt idx="29">
                  <c:v>0.52734371761819099</c:v>
                </c:pt>
                <c:pt idx="30">
                  <c:v>0.61847982995555661</c:v>
                </c:pt>
                <c:pt idx="31">
                  <c:v>0.58764809186453026</c:v>
                </c:pt>
                <c:pt idx="32">
                  <c:v>0.56014085202774699</c:v>
                </c:pt>
                <c:pt idx="33">
                  <c:v>0.57245593848226317</c:v>
                </c:pt>
                <c:pt idx="34">
                  <c:v>0.53300751199203544</c:v>
                </c:pt>
                <c:pt idx="35">
                  <c:v>0.55878774565301881</c:v>
                </c:pt>
                <c:pt idx="36">
                  <c:v>0.54165660144402394</c:v>
                </c:pt>
                <c:pt idx="37">
                  <c:v>0.44688998773097371</c:v>
                </c:pt>
                <c:pt idx="38">
                  <c:v>0.48945078258610614</c:v>
                </c:pt>
                <c:pt idx="39">
                  <c:v>0.5570327207156065</c:v>
                </c:pt>
                <c:pt idx="40">
                  <c:v>0.54159955994509223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559424"/>
        <c:axId val="177577984"/>
      </c:lineChart>
      <c:catAx>
        <c:axId val="177559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800000"/>
          <a:lstStyle/>
          <a:p>
            <a:pPr>
              <a:defRPr sz="700"/>
            </a:pPr>
            <a:endParaRPr lang="el-GR"/>
          </a:p>
        </c:txPr>
        <c:crossAx val="177577984"/>
        <c:crosses val="autoZero"/>
        <c:auto val="1"/>
        <c:lblAlgn val="ctr"/>
        <c:lblOffset val="100"/>
        <c:noMultiLvlLbl val="0"/>
      </c:catAx>
      <c:valAx>
        <c:axId val="177577984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7559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6722595794440918"/>
          <c:y val="3.59499664646315E-2"/>
          <c:w val="0.57135129994972311"/>
          <c:h val="0.1400811319310357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320664477141417"/>
          <c:y val="2.2076795388747655E-2"/>
          <c:w val="0.78732125142041864"/>
          <c:h val="0.80274359493825309"/>
        </c:manualLayout>
      </c:layout>
      <c:lineChart>
        <c:grouping val="standard"/>
        <c:varyColors val="0"/>
        <c:ser>
          <c:idx val="0"/>
          <c:order val="0"/>
          <c:tx>
            <c:strRef>
              <c:f>'1 (4)'!$K$3</c:f>
              <c:strCache>
                <c:ptCount val="1"/>
                <c:pt idx="0">
                  <c:v>ΠΛΗΡΗΣ</c:v>
                </c:pt>
              </c:strCache>
            </c:strRef>
          </c:tx>
          <c:spPr>
            <a:ln w="0">
              <a:noFill/>
            </a:ln>
          </c:spPr>
          <c:marker>
            <c:symbol val="none"/>
          </c:marker>
          <c:trendline>
            <c:spPr>
              <a:ln w="31750">
                <a:solidFill>
                  <a:schemeClr val="tx2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  <c:trendlineType val="poly"/>
            <c:order val="2"/>
            <c:dispRSqr val="0"/>
            <c:dispEq val="0"/>
          </c:trendline>
          <c:cat>
            <c:strRef>
              <c:f>'1 (4)'!$J$4:$J$44</c:f>
              <c:strCache>
                <c:ptCount val="41"/>
                <c:pt idx="0">
                  <c:v>ΜΑΡΤΙΟΣ 2013</c:v>
                </c:pt>
                <c:pt idx="1">
                  <c:v>ΑΠΡΙΛΙΟΣ 2013</c:v>
                </c:pt>
                <c:pt idx="2">
                  <c:v>ΜΑΙΟΣ 2013</c:v>
                </c:pt>
                <c:pt idx="3">
                  <c:v>ΙΟΥΝΙΟΣ 2013</c:v>
                </c:pt>
                <c:pt idx="4">
                  <c:v>ΙΟΥΛΙΟΣ 2013</c:v>
                </c:pt>
                <c:pt idx="5">
                  <c:v>ΑΥΓΟΥΣΤΟΣ 2013</c:v>
                </c:pt>
                <c:pt idx="6">
                  <c:v>ΣΕΠΤΕΜΒΡΙΟΣ 2013</c:v>
                </c:pt>
                <c:pt idx="7">
                  <c:v>ΟΚΤΩΒΡΙΟΣ 2013</c:v>
                </c:pt>
                <c:pt idx="8">
                  <c:v>ΝΟΕΜΒΡΙΟΣ 2013</c:v>
                </c:pt>
                <c:pt idx="9">
                  <c:v>ΔΕΚΕΜΒΡΙΟΣ 2013</c:v>
                </c:pt>
                <c:pt idx="10">
                  <c:v>ΙΑΝΟΥΑΡΙΟΣ 2014</c:v>
                </c:pt>
                <c:pt idx="11">
                  <c:v>ΦΕΒΡΟΥΑΡΙΟΣ 2014</c:v>
                </c:pt>
                <c:pt idx="12">
                  <c:v>ΜΑΡΤΙΟΣ 2014</c:v>
                </c:pt>
                <c:pt idx="13">
                  <c:v>ΑΠΡΙΛΙΟΣ 2014</c:v>
                </c:pt>
                <c:pt idx="14">
                  <c:v>ΜΑΙΟΣ 2014</c:v>
                </c:pt>
                <c:pt idx="15">
                  <c:v>ΙΟΥΝΙΟΣ 2014</c:v>
                </c:pt>
                <c:pt idx="16">
                  <c:v>ΙΟΥΛΙΟΣ 2014</c:v>
                </c:pt>
                <c:pt idx="17">
                  <c:v>ΑΥΓΟΥΣΤΟΣ 2014</c:v>
                </c:pt>
                <c:pt idx="18">
                  <c:v>ΣΕΠΤΕΜΒΡΙΟΣ 2014</c:v>
                </c:pt>
                <c:pt idx="19">
                  <c:v>ΟΚΤΩΒΡΙΟΣ 2014</c:v>
                </c:pt>
                <c:pt idx="20">
                  <c:v>ΝΟΕΜΒΡΙΟΣ2014</c:v>
                </c:pt>
                <c:pt idx="21">
                  <c:v>ΔΕΚΕΜΒΡΙΟΣ 2014</c:v>
                </c:pt>
                <c:pt idx="22">
                  <c:v>ΙΑΝΟΥΑΡΙΟΣ 2015</c:v>
                </c:pt>
                <c:pt idx="23">
                  <c:v>ΦΕΒΡΟΥΑΡΙΟΣ 2015</c:v>
                </c:pt>
                <c:pt idx="24">
                  <c:v>ΜΑΡΤΙΟΣ 2015</c:v>
                </c:pt>
                <c:pt idx="25">
                  <c:v>ΑΠΡΙΛΙΟΣ 2015</c:v>
                </c:pt>
                <c:pt idx="26">
                  <c:v>ΜΑΙΟΣ 2015</c:v>
                </c:pt>
                <c:pt idx="27">
                  <c:v>ΙΟΥΝΙΟΣ 2015</c:v>
                </c:pt>
                <c:pt idx="28">
                  <c:v>ΙΟΥΛΙΟΣ 2015</c:v>
                </c:pt>
                <c:pt idx="29">
                  <c:v>ΑΥΓΟΥΣΤΟΣ 2015</c:v>
                </c:pt>
                <c:pt idx="30">
                  <c:v>ΣΕΠΤΕΜΒΡΙΟΣ 2015</c:v>
                </c:pt>
                <c:pt idx="31">
                  <c:v>ΟΚΤΩΒΡΙΟΣ 2015</c:v>
                </c:pt>
                <c:pt idx="32">
                  <c:v>ΝΟΕΜΒΡΙΟΣ 2015</c:v>
                </c:pt>
                <c:pt idx="33">
                  <c:v>ΔΕΚΕΜΒΡΙΟΣ 2015</c:v>
                </c:pt>
                <c:pt idx="34">
                  <c:v>ΙΑΝΟΥΑΡΙΟΣ 2016</c:v>
                </c:pt>
                <c:pt idx="35">
                  <c:v>ΦΕΒΡΟΥΑΡΙΟΣ 2016</c:v>
                </c:pt>
                <c:pt idx="36">
                  <c:v>ΜΑΡΤΙΟΣ 2016</c:v>
                </c:pt>
                <c:pt idx="37">
                  <c:v>ΑΠΡΙΛΙΟΣ 2016</c:v>
                </c:pt>
                <c:pt idx="38">
                  <c:v>ΜΑΙΟΣ 2016</c:v>
                </c:pt>
                <c:pt idx="39">
                  <c:v>ΙΟΥΝΙΟΣ 2016</c:v>
                </c:pt>
                <c:pt idx="40">
                  <c:v>ΙΟΥΛΙΟΣ 2016</c:v>
                </c:pt>
              </c:strCache>
            </c:strRef>
          </c:cat>
          <c:val>
            <c:numRef>
              <c:f>'1 (4)'!$K$4:$K$44</c:f>
              <c:numCache>
                <c:formatCode>General</c:formatCode>
                <c:ptCount val="41"/>
                <c:pt idx="0">
                  <c:v>0.63304508690414729</c:v>
                </c:pt>
                <c:pt idx="1">
                  <c:v>0.6933135811269896</c:v>
                </c:pt>
                <c:pt idx="2">
                  <c:v>0.66394464781366913</c:v>
                </c:pt>
                <c:pt idx="3">
                  <c:v>0.58324761904761901</c:v>
                </c:pt>
                <c:pt idx="4">
                  <c:v>0.61033277851875534</c:v>
                </c:pt>
                <c:pt idx="5">
                  <c:v>0.58240352204718993</c:v>
                </c:pt>
                <c:pt idx="6">
                  <c:v>0.35883301232316767</c:v>
                </c:pt>
                <c:pt idx="7">
                  <c:v>0.43034362175596785</c:v>
                </c:pt>
                <c:pt idx="8">
                  <c:v>0.46678150609532354</c:v>
                </c:pt>
                <c:pt idx="9">
                  <c:v>0.57027969798810529</c:v>
                </c:pt>
                <c:pt idx="10">
                  <c:v>0.54465165007857519</c:v>
                </c:pt>
                <c:pt idx="11">
                  <c:v>0.47699408309909991</c:v>
                </c:pt>
                <c:pt idx="12">
                  <c:v>0.52130328584533425</c:v>
                </c:pt>
                <c:pt idx="13">
                  <c:v>0.61459962143033497</c:v>
                </c:pt>
                <c:pt idx="14">
                  <c:v>0.57104848423108956</c:v>
                </c:pt>
                <c:pt idx="15">
                  <c:v>0.49490672124591245</c:v>
                </c:pt>
                <c:pt idx="16">
                  <c:v>0.48217862707068138</c:v>
                </c:pt>
                <c:pt idx="17">
                  <c:v>0.50740214966538233</c:v>
                </c:pt>
                <c:pt idx="18">
                  <c:v>0.42249805770863824</c:v>
                </c:pt>
                <c:pt idx="19">
                  <c:v>0.4061147508437562</c:v>
                </c:pt>
                <c:pt idx="20">
                  <c:v>0.44771668219944083</c:v>
                </c:pt>
                <c:pt idx="21">
                  <c:v>0.45969195051803596</c:v>
                </c:pt>
                <c:pt idx="22">
                  <c:v>0.50231010903714657</c:v>
                </c:pt>
                <c:pt idx="23">
                  <c:v>0.46755181809831914</c:v>
                </c:pt>
                <c:pt idx="24">
                  <c:v>0.51684967496379131</c:v>
                </c:pt>
                <c:pt idx="25">
                  <c:v>0.56773684972570637</c:v>
                </c:pt>
                <c:pt idx="26">
                  <c:v>0.51683634613677454</c:v>
                </c:pt>
                <c:pt idx="27">
                  <c:v>0.46343907556446312</c:v>
                </c:pt>
                <c:pt idx="28">
                  <c:v>0.160635401328036</c:v>
                </c:pt>
                <c:pt idx="29">
                  <c:v>0.47265628238180901</c:v>
                </c:pt>
                <c:pt idx="30">
                  <c:v>0.38152017004444344</c:v>
                </c:pt>
                <c:pt idx="31">
                  <c:v>0.41235190813546974</c:v>
                </c:pt>
                <c:pt idx="32">
                  <c:v>0.43985914797225301</c:v>
                </c:pt>
                <c:pt idx="33">
                  <c:v>0.42754406151773688</c:v>
                </c:pt>
                <c:pt idx="34">
                  <c:v>0.4669924880079645</c:v>
                </c:pt>
                <c:pt idx="35">
                  <c:v>0.44121225434698119</c:v>
                </c:pt>
                <c:pt idx="36">
                  <c:v>0.45834339855597606</c:v>
                </c:pt>
                <c:pt idx="37">
                  <c:v>0.55311001226902623</c:v>
                </c:pt>
                <c:pt idx="38">
                  <c:v>0.51054921741389392</c:v>
                </c:pt>
                <c:pt idx="39">
                  <c:v>0.4429672792843935</c:v>
                </c:pt>
                <c:pt idx="40">
                  <c:v>0.45840044005490777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'1 (4)'!$L$3</c:f>
              <c:strCache>
                <c:ptCount val="1"/>
                <c:pt idx="0">
                  <c:v>ΕΛΑΣΤΙΚΕΣ ΜΟΡΦΕΣ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trendline>
            <c:spPr>
              <a:ln w="31750">
                <a:solidFill>
                  <a:schemeClr val="accent2"/>
                </a:solidFill>
              </a:ln>
            </c:spPr>
            <c:trendlineType val="poly"/>
            <c:order val="2"/>
            <c:dispRSqr val="0"/>
            <c:dispEq val="0"/>
          </c:trendline>
          <c:cat>
            <c:strRef>
              <c:f>'1 (4)'!$J$4:$J$44</c:f>
              <c:strCache>
                <c:ptCount val="41"/>
                <c:pt idx="0">
                  <c:v>ΜΑΡΤΙΟΣ 2013</c:v>
                </c:pt>
                <c:pt idx="1">
                  <c:v>ΑΠΡΙΛΙΟΣ 2013</c:v>
                </c:pt>
                <c:pt idx="2">
                  <c:v>ΜΑΙΟΣ 2013</c:v>
                </c:pt>
                <c:pt idx="3">
                  <c:v>ΙΟΥΝΙΟΣ 2013</c:v>
                </c:pt>
                <c:pt idx="4">
                  <c:v>ΙΟΥΛΙΟΣ 2013</c:v>
                </c:pt>
                <c:pt idx="5">
                  <c:v>ΑΥΓΟΥΣΤΟΣ 2013</c:v>
                </c:pt>
                <c:pt idx="6">
                  <c:v>ΣΕΠΤΕΜΒΡΙΟΣ 2013</c:v>
                </c:pt>
                <c:pt idx="7">
                  <c:v>ΟΚΤΩΒΡΙΟΣ 2013</c:v>
                </c:pt>
                <c:pt idx="8">
                  <c:v>ΝΟΕΜΒΡΙΟΣ 2013</c:v>
                </c:pt>
                <c:pt idx="9">
                  <c:v>ΔΕΚΕΜΒΡΙΟΣ 2013</c:v>
                </c:pt>
                <c:pt idx="10">
                  <c:v>ΙΑΝΟΥΑΡΙΟΣ 2014</c:v>
                </c:pt>
                <c:pt idx="11">
                  <c:v>ΦΕΒΡΟΥΑΡΙΟΣ 2014</c:v>
                </c:pt>
                <c:pt idx="12">
                  <c:v>ΜΑΡΤΙΟΣ 2014</c:v>
                </c:pt>
                <c:pt idx="13">
                  <c:v>ΑΠΡΙΛΙΟΣ 2014</c:v>
                </c:pt>
                <c:pt idx="14">
                  <c:v>ΜΑΙΟΣ 2014</c:v>
                </c:pt>
                <c:pt idx="15">
                  <c:v>ΙΟΥΝΙΟΣ 2014</c:v>
                </c:pt>
                <c:pt idx="16">
                  <c:v>ΙΟΥΛΙΟΣ 2014</c:v>
                </c:pt>
                <c:pt idx="17">
                  <c:v>ΑΥΓΟΥΣΤΟΣ 2014</c:v>
                </c:pt>
                <c:pt idx="18">
                  <c:v>ΣΕΠΤΕΜΒΡΙΟΣ 2014</c:v>
                </c:pt>
                <c:pt idx="19">
                  <c:v>ΟΚΤΩΒΡΙΟΣ 2014</c:v>
                </c:pt>
                <c:pt idx="20">
                  <c:v>ΝΟΕΜΒΡΙΟΣ2014</c:v>
                </c:pt>
                <c:pt idx="21">
                  <c:v>ΔΕΚΕΜΒΡΙΟΣ 2014</c:v>
                </c:pt>
                <c:pt idx="22">
                  <c:v>ΙΑΝΟΥΑΡΙΟΣ 2015</c:v>
                </c:pt>
                <c:pt idx="23">
                  <c:v>ΦΕΒΡΟΥΑΡΙΟΣ 2015</c:v>
                </c:pt>
                <c:pt idx="24">
                  <c:v>ΜΑΡΤΙΟΣ 2015</c:v>
                </c:pt>
                <c:pt idx="25">
                  <c:v>ΑΠΡΙΛΙΟΣ 2015</c:v>
                </c:pt>
                <c:pt idx="26">
                  <c:v>ΜΑΙΟΣ 2015</c:v>
                </c:pt>
                <c:pt idx="27">
                  <c:v>ΙΟΥΝΙΟΣ 2015</c:v>
                </c:pt>
                <c:pt idx="28">
                  <c:v>ΙΟΥΛΙΟΣ 2015</c:v>
                </c:pt>
                <c:pt idx="29">
                  <c:v>ΑΥΓΟΥΣΤΟΣ 2015</c:v>
                </c:pt>
                <c:pt idx="30">
                  <c:v>ΣΕΠΤΕΜΒΡΙΟΣ 2015</c:v>
                </c:pt>
                <c:pt idx="31">
                  <c:v>ΟΚΤΩΒΡΙΟΣ 2015</c:v>
                </c:pt>
                <c:pt idx="32">
                  <c:v>ΝΟΕΜΒΡΙΟΣ 2015</c:v>
                </c:pt>
                <c:pt idx="33">
                  <c:v>ΔΕΚΕΜΒΡΙΟΣ 2015</c:v>
                </c:pt>
                <c:pt idx="34">
                  <c:v>ΙΑΝΟΥΑΡΙΟΣ 2016</c:v>
                </c:pt>
                <c:pt idx="35">
                  <c:v>ΦΕΒΡΟΥΑΡΙΟΣ 2016</c:v>
                </c:pt>
                <c:pt idx="36">
                  <c:v>ΜΑΡΤΙΟΣ 2016</c:v>
                </c:pt>
                <c:pt idx="37">
                  <c:v>ΑΠΡΙΛΙΟΣ 2016</c:v>
                </c:pt>
                <c:pt idx="38">
                  <c:v>ΜΑΙΟΣ 2016</c:v>
                </c:pt>
                <c:pt idx="39">
                  <c:v>ΙΟΥΝΙΟΣ 2016</c:v>
                </c:pt>
                <c:pt idx="40">
                  <c:v>ΙΟΥΛΙΟΣ 2016</c:v>
                </c:pt>
              </c:strCache>
            </c:strRef>
          </c:cat>
          <c:val>
            <c:numRef>
              <c:f>'1 (4)'!$L$4:$L$44</c:f>
              <c:numCache>
                <c:formatCode>General</c:formatCode>
                <c:ptCount val="41"/>
                <c:pt idx="0">
                  <c:v>0.36695491309585271</c:v>
                </c:pt>
                <c:pt idx="1">
                  <c:v>0.3066864188730104</c:v>
                </c:pt>
                <c:pt idx="2">
                  <c:v>0.33605535218633092</c:v>
                </c:pt>
                <c:pt idx="3">
                  <c:v>0.41675238095238093</c:v>
                </c:pt>
                <c:pt idx="4">
                  <c:v>0.38966722148124472</c:v>
                </c:pt>
                <c:pt idx="5">
                  <c:v>0.41759647795281007</c:v>
                </c:pt>
                <c:pt idx="6">
                  <c:v>0.64116698767683233</c:v>
                </c:pt>
                <c:pt idx="7">
                  <c:v>0.56965637824403215</c:v>
                </c:pt>
                <c:pt idx="8">
                  <c:v>0.53321849390467646</c:v>
                </c:pt>
                <c:pt idx="9">
                  <c:v>0.42972030201189471</c:v>
                </c:pt>
                <c:pt idx="10">
                  <c:v>0.45534834992142481</c:v>
                </c:pt>
                <c:pt idx="11">
                  <c:v>0.52300591690090015</c:v>
                </c:pt>
                <c:pt idx="12">
                  <c:v>0.47869671415466575</c:v>
                </c:pt>
                <c:pt idx="13">
                  <c:v>0.38540037856966503</c:v>
                </c:pt>
                <c:pt idx="14">
                  <c:v>0.42895151576891039</c:v>
                </c:pt>
                <c:pt idx="15">
                  <c:v>0.5050932787540876</c:v>
                </c:pt>
                <c:pt idx="16">
                  <c:v>0.51782137292931862</c:v>
                </c:pt>
                <c:pt idx="17">
                  <c:v>0.49259785033461773</c:v>
                </c:pt>
                <c:pt idx="18">
                  <c:v>0.57750194229136176</c:v>
                </c:pt>
                <c:pt idx="19">
                  <c:v>0.59388524915624374</c:v>
                </c:pt>
                <c:pt idx="20">
                  <c:v>0.55228331780055917</c:v>
                </c:pt>
                <c:pt idx="21">
                  <c:v>0.54030804948196398</c:v>
                </c:pt>
                <c:pt idx="22">
                  <c:v>0.56291649907052088</c:v>
                </c:pt>
                <c:pt idx="23">
                  <c:v>0.53244818190168086</c:v>
                </c:pt>
                <c:pt idx="24">
                  <c:v>0.48315032503620869</c:v>
                </c:pt>
                <c:pt idx="25">
                  <c:v>0.43226315027429363</c:v>
                </c:pt>
                <c:pt idx="26">
                  <c:v>0.48316365386322541</c:v>
                </c:pt>
                <c:pt idx="27">
                  <c:v>0.53656092443553693</c:v>
                </c:pt>
                <c:pt idx="28">
                  <c:v>0.839364598671964</c:v>
                </c:pt>
                <c:pt idx="29">
                  <c:v>0.52734371761819099</c:v>
                </c:pt>
                <c:pt idx="30">
                  <c:v>0.61847982995555661</c:v>
                </c:pt>
                <c:pt idx="31">
                  <c:v>0.58764809186453026</c:v>
                </c:pt>
                <c:pt idx="32">
                  <c:v>0.56014085202774699</c:v>
                </c:pt>
                <c:pt idx="33">
                  <c:v>0.57245593848226317</c:v>
                </c:pt>
                <c:pt idx="34">
                  <c:v>0.53300751199203544</c:v>
                </c:pt>
                <c:pt idx="35">
                  <c:v>0.55878774565301881</c:v>
                </c:pt>
                <c:pt idx="36">
                  <c:v>0.54165660144402394</c:v>
                </c:pt>
                <c:pt idx="37">
                  <c:v>0.44688998773097371</c:v>
                </c:pt>
                <c:pt idx="38">
                  <c:v>0.48945078258610614</c:v>
                </c:pt>
                <c:pt idx="39">
                  <c:v>0.5570327207156065</c:v>
                </c:pt>
                <c:pt idx="40">
                  <c:v>0.54159955994509223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774656"/>
        <c:axId val="126776448"/>
      </c:lineChart>
      <c:catAx>
        <c:axId val="1267746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800000"/>
          <a:lstStyle/>
          <a:p>
            <a:pPr>
              <a:defRPr sz="700"/>
            </a:pPr>
            <a:endParaRPr lang="el-GR"/>
          </a:p>
        </c:txPr>
        <c:crossAx val="126776448"/>
        <c:crosses val="autoZero"/>
        <c:auto val="1"/>
        <c:lblAlgn val="ctr"/>
        <c:lblOffset val="100"/>
        <c:noMultiLvlLbl val="0"/>
      </c:catAx>
      <c:valAx>
        <c:axId val="126776448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7746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Lbls>
            <c:dLbl>
              <c:idx val="4"/>
              <c:spPr/>
              <c:txPr>
                <a:bodyPr/>
                <a:lstStyle/>
                <a:p>
                  <a:pPr algn="ctr">
                    <a:defRPr lang="el-GR" sz="1200" b="0" i="0" u="none" strike="noStrike" kern="1200" baseline="0">
                      <a:solidFill>
                        <a:prstClr val="black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 algn="ctr">
                    <a:defRPr lang="el-GR" sz="1200" b="0" i="0" u="none" strike="noStrike" kern="1200" baseline="0">
                      <a:solidFill>
                        <a:prstClr val="black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Φύλλο1!$A$2:$A$6</c:f>
              <c:strCache>
                <c:ptCount val="5"/>
                <c:pt idx="0">
                  <c:v>Ενοικίαση εργαζομένου από εταιρείες</c:v>
                </c:pt>
                <c:pt idx="1">
                  <c:v>Μαθητεία</c:v>
                </c:pt>
                <c:pt idx="2">
                  <c:v>Πρακτική άσκηση από πανεπιστήμιο / ΤΕΙ</c:v>
                </c:pt>
                <c:pt idx="3">
                  <c:v>Πρόγραμμα επιδότησης ΕΣΠΑ</c:v>
                </c:pt>
                <c:pt idx="4">
                  <c:v>Άνεργο από ΟΑΕΔ επιδότηση</c:v>
                </c:pt>
              </c:strCache>
            </c:strRef>
          </c:cat>
          <c:val>
            <c:numRef>
              <c:f>Φύλλο1!$B$2:$B$6</c:f>
              <c:numCache>
                <c:formatCode>###0.0</c:formatCode>
                <c:ptCount val="5"/>
                <c:pt idx="0">
                  <c:v>0.1</c:v>
                </c:pt>
                <c:pt idx="1">
                  <c:v>1.1224394877932544</c:v>
                </c:pt>
                <c:pt idx="2">
                  <c:v>3.6855748022590751</c:v>
                </c:pt>
                <c:pt idx="3">
                  <c:v>4.2428632732319427</c:v>
                </c:pt>
                <c:pt idx="4">
                  <c:v>11.589640197475925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axId val="73119616"/>
        <c:axId val="73121152"/>
      </c:barChart>
      <c:catAx>
        <c:axId val="7311961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73121152"/>
        <c:crosses val="autoZero"/>
        <c:auto val="1"/>
        <c:lblAlgn val="ctr"/>
        <c:lblOffset val="100"/>
        <c:noMultiLvlLbl val="0"/>
      </c:catAx>
      <c:valAx>
        <c:axId val="73121152"/>
        <c:scaling>
          <c:orientation val="minMax"/>
          <c:max val="40"/>
        </c:scaling>
        <c:delete val="0"/>
        <c:axPos val="b"/>
        <c:majorGridlines/>
        <c:numFmt formatCode="#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7311961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4.1666502624671906E-2"/>
                  <c:y val="-0.13986737204724436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Calibri" panose="020F0502020204030204" pitchFamily="34" charset="0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2"/>
                  <c:y val="0.1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Calibri" panose="020F0502020204030204" pitchFamily="34" charset="0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16666666666666666"/>
                  <c:y val="0.12812499999999988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Calibri" panose="020F0502020204030204" pitchFamily="34" charset="0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9.1666666666667215E-2"/>
                  <c:y val="-0.143750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Φύλλο1!$A$2:$A$3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Φύλλο1!$B$2:$B$3</c:f>
              <c:numCache>
                <c:formatCode>###0.0</c:formatCode>
                <c:ptCount val="2"/>
                <c:pt idx="0">
                  <c:v>8.3788550596023796</c:v>
                </c:pt>
                <c:pt idx="1">
                  <c:v>91.621144940397926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884608733201623"/>
          <c:y val="0.10526040035955612"/>
          <c:w val="0.77812960509629181"/>
          <c:h val="0.8306196197055546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Φύλλο1!$A$2:$A$8</c:f>
              <c:strCache>
                <c:ptCount val="7"/>
                <c:pt idx="0">
                  <c:v>Στο ΙΚΑ*</c:v>
                </c:pt>
                <c:pt idx="1">
                  <c:v>Σε Δόσεις για δάνεια*</c:v>
                </c:pt>
                <c:pt idx="2">
                  <c:v>Για ενοίκιο</c:v>
                </c:pt>
                <c:pt idx="3">
                  <c:v>Σε προμηθευτές</c:v>
                </c:pt>
                <c:pt idx="4">
                  <c:v>Στην εφορία</c:v>
                </c:pt>
                <c:pt idx="5">
                  <c:v>Σε ΔΕΚΟ</c:v>
                </c:pt>
                <c:pt idx="6">
                  <c:v>Στον ΟΑΕΕ</c:v>
                </c:pt>
              </c:strCache>
            </c:strRef>
          </c:cat>
          <c:val>
            <c:numRef>
              <c:f>Φύλλο1!$B$2:$B$8</c:f>
              <c:numCache>
                <c:formatCode>General</c:formatCode>
                <c:ptCount val="7"/>
                <c:pt idx="0">
                  <c:v>8.8000000000000007</c:v>
                </c:pt>
                <c:pt idx="1">
                  <c:v>11.6</c:v>
                </c:pt>
                <c:pt idx="2">
                  <c:v>17</c:v>
                </c:pt>
                <c:pt idx="3">
                  <c:v>19</c:v>
                </c:pt>
                <c:pt idx="4">
                  <c:v>21.9</c:v>
                </c:pt>
                <c:pt idx="5">
                  <c:v>22</c:v>
                </c:pt>
                <c:pt idx="6">
                  <c:v>28.3</c:v>
                </c:pt>
              </c:numCache>
            </c:numRef>
          </c:val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ΌΧΙ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Φύλλο1!$A$2:$A$8</c:f>
              <c:strCache>
                <c:ptCount val="7"/>
                <c:pt idx="0">
                  <c:v>Στο ΙΚΑ*</c:v>
                </c:pt>
                <c:pt idx="1">
                  <c:v>Σε Δόσεις για δάνεια*</c:v>
                </c:pt>
                <c:pt idx="2">
                  <c:v>Για ενοίκιο</c:v>
                </c:pt>
                <c:pt idx="3">
                  <c:v>Σε προμηθευτές</c:v>
                </c:pt>
                <c:pt idx="4">
                  <c:v>Στην εφορία</c:v>
                </c:pt>
                <c:pt idx="5">
                  <c:v>Σε ΔΕΚΟ</c:v>
                </c:pt>
                <c:pt idx="6">
                  <c:v>Στον ΟΑΕΕ</c:v>
                </c:pt>
              </c:strCache>
            </c:strRef>
          </c:cat>
          <c:val>
            <c:numRef>
              <c:f>Φύλλο1!$C$2:$C$8</c:f>
              <c:numCache>
                <c:formatCode>General</c:formatCode>
                <c:ptCount val="7"/>
                <c:pt idx="0">
                  <c:v>60.9</c:v>
                </c:pt>
                <c:pt idx="1">
                  <c:v>21.6</c:v>
                </c:pt>
                <c:pt idx="2">
                  <c:v>70.2</c:v>
                </c:pt>
                <c:pt idx="3">
                  <c:v>80</c:v>
                </c:pt>
                <c:pt idx="4">
                  <c:v>77.3</c:v>
                </c:pt>
                <c:pt idx="5">
                  <c:v>77.900000000000006</c:v>
                </c:pt>
                <c:pt idx="6">
                  <c:v>70.599999999999994</c:v>
                </c:pt>
              </c:numCache>
            </c:numRef>
          </c:val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Φύλλο1!$A$2:$A$8</c:f>
              <c:strCache>
                <c:ptCount val="7"/>
                <c:pt idx="0">
                  <c:v>Στο ΙΚΑ*</c:v>
                </c:pt>
                <c:pt idx="1">
                  <c:v>Σε Δόσεις για δάνεια*</c:v>
                </c:pt>
                <c:pt idx="2">
                  <c:v>Για ενοίκιο</c:v>
                </c:pt>
                <c:pt idx="3">
                  <c:v>Σε προμηθευτές</c:v>
                </c:pt>
                <c:pt idx="4">
                  <c:v>Στην εφορία</c:v>
                </c:pt>
                <c:pt idx="5">
                  <c:v>Σε ΔΕΚΟ</c:v>
                </c:pt>
                <c:pt idx="6">
                  <c:v>Στον ΟΑΕΕ</c:v>
                </c:pt>
              </c:strCache>
            </c:strRef>
          </c:cat>
          <c:val>
            <c:numRef>
              <c:f>Φύλλο1!$D$2:$D$8</c:f>
              <c:numCache>
                <c:formatCode>General</c:formatCode>
                <c:ptCount val="7"/>
                <c:pt idx="0">
                  <c:v>30.3</c:v>
                </c:pt>
                <c:pt idx="1">
                  <c:v>66.8</c:v>
                </c:pt>
                <c:pt idx="2">
                  <c:v>12.7</c:v>
                </c:pt>
                <c:pt idx="3">
                  <c:v>1</c:v>
                </c:pt>
                <c:pt idx="4">
                  <c:v>0.8</c:v>
                </c:pt>
                <c:pt idx="5">
                  <c:v>0.1</c:v>
                </c:pt>
                <c:pt idx="6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3171328"/>
        <c:axId val="73172864"/>
      </c:barChart>
      <c:catAx>
        <c:axId val="7317132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73172864"/>
        <c:crosses val="autoZero"/>
        <c:auto val="1"/>
        <c:lblAlgn val="ctr"/>
        <c:lblOffset val="100"/>
        <c:noMultiLvlLbl val="0"/>
      </c:catAx>
      <c:valAx>
        <c:axId val="7317286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73171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509572835722723"/>
          <c:y val="4.4615202687916827E-2"/>
          <c:w val="0.66327029276440874"/>
          <c:h val="4.2934418698222704E-2"/>
        </c:manualLayout>
      </c:layout>
      <c:overlay val="0"/>
      <c:txPr>
        <a:bodyPr/>
        <a:lstStyle/>
        <a:p>
          <a:pPr>
            <a:defRPr sz="1200">
              <a:latin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7.2916666666666755E-2"/>
                  <c:y val="-0.168750000000000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1666666666666672"/>
                  <c:y val="-0.3625000000000003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16666666666666666"/>
                  <c:y val="0.1281249999999998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9.1666666666667174E-2"/>
                  <c:y val="-0.143750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Φύλλο1!$A$2:$A$3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Φύλλο1!$B$2:$B$3</c:f>
              <c:numCache>
                <c:formatCode>General</c:formatCode>
                <c:ptCount val="2"/>
                <c:pt idx="0">
                  <c:v>33.6</c:v>
                </c:pt>
                <c:pt idx="1">
                  <c:v>66.400000000000006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0.1479165026246719"/>
                  <c:y val="-0.4250000000000003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3750000000000001"/>
                  <c:y val="-0.1562500000000001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16666666666666666"/>
                  <c:y val="0.1281249999999998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9.1666666666667174E-2"/>
                  <c:y val="-0.143750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Φύλλο1!$A$2:$A$3</c:f>
              <c:strCache>
                <c:ptCount val="2"/>
                <c:pt idx="0">
                  <c:v>Κανονικά</c:v>
                </c:pt>
                <c:pt idx="1">
                  <c:v>Έχω καθυστερημένες οφειλές</c:v>
                </c:pt>
              </c:strCache>
            </c:strRef>
          </c:cat>
          <c:val>
            <c:numRef>
              <c:f>Φύλλο1!$B$2:$B$3</c:f>
              <c:numCache>
                <c:formatCode>General</c:formatCode>
                <c:ptCount val="2"/>
                <c:pt idx="0">
                  <c:v>64.900000000000006</c:v>
                </c:pt>
                <c:pt idx="1">
                  <c:v>35.1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25000000000001"/>
          <c:y val="0.16562499999999997"/>
          <c:w val="0.53749999999999998"/>
          <c:h val="0.80625000000000002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6.8749835958005323E-2"/>
                  <c:y val="-0.1382266240157478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4166666666666666"/>
                  <c:y val="1.25000000000000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2.0833333333333359E-3"/>
                  <c:y val="-0.1906249999999998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9.1666666666667215E-2"/>
                  <c:y val="-0.143750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Φύλλο1!$A$2:$A$4</c:f>
              <c:strCache>
                <c:ptCount val="3"/>
                <c:pt idx="0">
                  <c:v>Ναι</c:v>
                </c:pt>
                <c:pt idx="1">
                  <c:v>Όχι</c:v>
                </c:pt>
                <c:pt idx="2">
                  <c:v>ΔΑ</c:v>
                </c:pt>
              </c:strCache>
            </c:strRef>
          </c:cat>
          <c:val>
            <c:numRef>
              <c:f>Φύλλο1!$B$2:$B$4</c:f>
              <c:numCache>
                <c:formatCode>General</c:formatCode>
                <c:ptCount val="3"/>
                <c:pt idx="0">
                  <c:v>23.8</c:v>
                </c:pt>
                <c:pt idx="1">
                  <c:v>75.5</c:v>
                </c:pt>
                <c:pt idx="2">
                  <c:v>0.70000000000000062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0.16874983595800541"/>
                  <c:y val="-0.4132266240157483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4166666666666666"/>
                  <c:y val="1.25000000000000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9.1666830708661579E-2"/>
                  <c:y val="-0.153125000000000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9.1666666666667257E-2"/>
                  <c:y val="-0.143750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Φύλλο1!$A$2:$A$4</c:f>
              <c:strCache>
                <c:ptCount val="3"/>
                <c:pt idx="0">
                  <c:v>Ναι</c:v>
                </c:pt>
                <c:pt idx="1">
                  <c:v>Όχι</c:v>
                </c:pt>
                <c:pt idx="2">
                  <c:v>Φοβάμαι θα τη χάσω</c:v>
                </c:pt>
              </c:strCache>
            </c:strRef>
          </c:cat>
          <c:val>
            <c:numRef>
              <c:f>Φύλλο1!$B$2:$B$4</c:f>
              <c:numCache>
                <c:formatCode>General</c:formatCode>
                <c:ptCount val="3"/>
                <c:pt idx="0">
                  <c:v>72.400000000000006</c:v>
                </c:pt>
                <c:pt idx="1">
                  <c:v>12.6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8.9583169291338582E-2"/>
                  <c:y val="-0.3375000000000004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2708333333333341"/>
                  <c:y val="1.874999999999999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11458333333333333"/>
                  <c:y val="-0.1531249999999999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9.1666666666667174E-2"/>
                  <c:y val="-0.143750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6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Φύλλο1!$A$2:$A$4</c:f>
              <c:strCache>
                <c:ptCount val="3"/>
                <c:pt idx="0">
                  <c:v>Ναι</c:v>
                </c:pt>
                <c:pt idx="1">
                  <c:v>Όχι</c:v>
                </c:pt>
                <c:pt idx="2">
                  <c:v>ΔΑ</c:v>
                </c:pt>
              </c:strCache>
            </c:strRef>
          </c:cat>
          <c:val>
            <c:numRef>
              <c:f>Φύλλο1!$B$2:$B$4</c:f>
              <c:numCache>
                <c:formatCode>General</c:formatCode>
                <c:ptCount val="3"/>
                <c:pt idx="0">
                  <c:v>55.3</c:v>
                </c:pt>
                <c:pt idx="1">
                  <c:v>30.9</c:v>
                </c:pt>
                <c:pt idx="2">
                  <c:v>13.8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Calibri" panose="020F0502020204030204" pitchFamily="34" charset="0"/>
              </a:defRPr>
            </a:pPr>
            <a:r>
              <a:rPr lang="el-GR">
                <a:latin typeface="Calibri" panose="020F0502020204030204" pitchFamily="34" charset="0"/>
              </a:rPr>
              <a:t>ΣΥΓΚΡΙΣΗ ΜΕ ΔΕΙΚΤΕΣ</a:t>
            </a:r>
            <a:r>
              <a:rPr lang="en-US">
                <a:latin typeface="Calibri" panose="020F0502020204030204" pitchFamily="34" charset="0"/>
              </a:rPr>
              <a:t> UEAPME-</a:t>
            </a:r>
            <a:r>
              <a:rPr lang="en-US" baseline="0">
                <a:latin typeface="Calibri" panose="020F0502020204030204" pitchFamily="34" charset="0"/>
              </a:rPr>
              <a:t> </a:t>
            </a:r>
            <a:r>
              <a:rPr lang="el-GR" baseline="0">
                <a:latin typeface="Calibri" panose="020F0502020204030204" pitchFamily="34" charset="0"/>
              </a:rPr>
              <a:t>ΕΕ </a:t>
            </a:r>
            <a:endParaRPr lang="el-GR">
              <a:latin typeface="Calibri" panose="020F0502020204030204" pitchFamily="34" charset="0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'ΚΑΤΑΣΤΑΣΗ ΕΠΙΧΕΙΡΗΣΗΣ'!$A$71</c:f>
              <c:strCache>
                <c:ptCount val="1"/>
                <c:pt idx="0">
                  <c:v>ΜΕΣΟΣ ΟΡΟΣ ΕΕ</c:v>
                </c:pt>
              </c:strCache>
            </c:strRef>
          </c:tx>
          <c:cat>
            <c:strRef>
              <c:f>'ΚΑΤΑΣΤΑΣΗ ΕΠΙΧΕΙΡΗΣΗΣ'!$B$70:$O$70</c:f>
              <c:strCache>
                <c:ptCount val="14"/>
                <c:pt idx="0">
                  <c:v>ΦΕΒΡΟΥΑΡΙΟΣ 2010 </c:v>
                </c:pt>
                <c:pt idx="1">
                  <c:v>ΙΟΥΛΙΟΣ 2010 </c:v>
                </c:pt>
                <c:pt idx="2">
                  <c:v>ΙΑΝΟΥΑΡΙΟΣ 2011 </c:v>
                </c:pt>
                <c:pt idx="3">
                  <c:v>ΙΟΥΛΙΟΣ 2011 </c:v>
                </c:pt>
                <c:pt idx="4">
                  <c:v>ΙΑΝΟΥΑΡΙΟΣ 2012 </c:v>
                </c:pt>
                <c:pt idx="5">
                  <c:v>ΙΟΥΛΙΟΣ 2012</c:v>
                </c:pt>
                <c:pt idx="6">
                  <c:v>ΙΑΝΟΥΑΡΙΟΣ 2013</c:v>
                </c:pt>
                <c:pt idx="7">
                  <c:v>ΙΟΥΛΙΟΣ 2013</c:v>
                </c:pt>
                <c:pt idx="8">
                  <c:v>ΦΕΒΡΟΥΑΡΙΟΣ 2014</c:v>
                </c:pt>
                <c:pt idx="9">
                  <c:v>ΙΟΥΛΙΟΣ 2014</c:v>
                </c:pt>
                <c:pt idx="10">
                  <c:v>ΦΕΒΡΟΥΑΡΙΟΣ 2015</c:v>
                </c:pt>
                <c:pt idx="11">
                  <c:v>ΙΟΥΛΙΟΣ 2015</c:v>
                </c:pt>
                <c:pt idx="12">
                  <c:v>ΦΕΒΡΟΥΑΡΙΟΣ 2016</c:v>
                </c:pt>
                <c:pt idx="13">
                  <c:v>ΙΟΥΛΙΟΣ 2016</c:v>
                </c:pt>
              </c:strCache>
            </c:strRef>
          </c:cat>
          <c:val>
            <c:numRef>
              <c:f>'ΚΑΤΑΣΤΑΣΗ ΕΠΙΧΕΙΡΗΣΗΣ'!$B$71:$O$71</c:f>
              <c:numCache>
                <c:formatCode>General</c:formatCode>
                <c:ptCount val="14"/>
                <c:pt idx="0">
                  <c:v>64.7</c:v>
                </c:pt>
                <c:pt idx="1">
                  <c:v>65.5</c:v>
                </c:pt>
                <c:pt idx="2">
                  <c:v>72.099999999999994</c:v>
                </c:pt>
                <c:pt idx="3">
                  <c:v>70.8</c:v>
                </c:pt>
                <c:pt idx="4">
                  <c:v>70.5</c:v>
                </c:pt>
                <c:pt idx="5">
                  <c:v>67.5</c:v>
                </c:pt>
                <c:pt idx="6">
                  <c:v>65.3</c:v>
                </c:pt>
                <c:pt idx="7">
                  <c:v>66.099999999999994</c:v>
                </c:pt>
                <c:pt idx="8">
                  <c:v>67.900000000000006</c:v>
                </c:pt>
                <c:pt idx="9">
                  <c:v>71.7</c:v>
                </c:pt>
                <c:pt idx="10">
                  <c:v>72.3</c:v>
                </c:pt>
                <c:pt idx="11">
                  <c:v>74.900000000000006</c:v>
                </c:pt>
                <c:pt idx="12">
                  <c:v>75.599999999999994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'ΚΑΤΑΣΤΑΣΗ ΕΠΙΧΕΙΡΗΣΗΣ'!$A$72</c:f>
              <c:strCache>
                <c:ptCount val="1"/>
                <c:pt idx="0">
                  <c:v>ΕΛΛΑΔΑ</c:v>
                </c:pt>
              </c:strCache>
            </c:strRef>
          </c:tx>
          <c:cat>
            <c:strRef>
              <c:f>'ΚΑΤΑΣΤΑΣΗ ΕΠΙΧΕΙΡΗΣΗΣ'!$B$70:$O$70</c:f>
              <c:strCache>
                <c:ptCount val="14"/>
                <c:pt idx="0">
                  <c:v>ΦΕΒΡΟΥΑΡΙΟΣ 2010 </c:v>
                </c:pt>
                <c:pt idx="1">
                  <c:v>ΙΟΥΛΙΟΣ 2010 </c:v>
                </c:pt>
                <c:pt idx="2">
                  <c:v>ΙΑΝΟΥΑΡΙΟΣ 2011 </c:v>
                </c:pt>
                <c:pt idx="3">
                  <c:v>ΙΟΥΛΙΟΣ 2011 </c:v>
                </c:pt>
                <c:pt idx="4">
                  <c:v>ΙΑΝΟΥΑΡΙΟΣ 2012 </c:v>
                </c:pt>
                <c:pt idx="5">
                  <c:v>ΙΟΥΛΙΟΣ 2012</c:v>
                </c:pt>
                <c:pt idx="6">
                  <c:v>ΙΑΝΟΥΑΡΙΟΣ 2013</c:v>
                </c:pt>
                <c:pt idx="7">
                  <c:v>ΙΟΥΛΙΟΣ 2013</c:v>
                </c:pt>
                <c:pt idx="8">
                  <c:v>ΦΕΒΡΟΥΑΡΙΟΣ 2014</c:v>
                </c:pt>
                <c:pt idx="9">
                  <c:v>ΙΟΥΛΙΟΣ 2014</c:v>
                </c:pt>
                <c:pt idx="10">
                  <c:v>ΦΕΒΡΟΥΑΡΙΟΣ 2015</c:v>
                </c:pt>
                <c:pt idx="11">
                  <c:v>ΙΟΥΛΙΟΣ 2015</c:v>
                </c:pt>
                <c:pt idx="12">
                  <c:v>ΦΕΒΡΟΥΑΡΙΟΣ 2016</c:v>
                </c:pt>
                <c:pt idx="13">
                  <c:v>ΙΟΥΛΙΟΣ 2016</c:v>
                </c:pt>
              </c:strCache>
            </c:strRef>
          </c:cat>
          <c:val>
            <c:numRef>
              <c:f>'ΚΑΤΑΣΤΑΣΗ ΕΠΙΧΕΙΡΗΣΗΣ'!$B$72:$O$72</c:f>
              <c:numCache>
                <c:formatCode>General</c:formatCode>
                <c:ptCount val="14"/>
                <c:pt idx="0">
                  <c:v>33.20000000000001</c:v>
                </c:pt>
                <c:pt idx="1">
                  <c:v>21.95</c:v>
                </c:pt>
                <c:pt idx="2">
                  <c:v>21.099999999999994</c:v>
                </c:pt>
                <c:pt idx="3">
                  <c:v>23.3</c:v>
                </c:pt>
                <c:pt idx="4">
                  <c:v>15.5</c:v>
                </c:pt>
                <c:pt idx="5">
                  <c:v>19.600000000000001</c:v>
                </c:pt>
                <c:pt idx="6">
                  <c:v>25</c:v>
                </c:pt>
                <c:pt idx="7">
                  <c:v>25.1</c:v>
                </c:pt>
                <c:pt idx="8">
                  <c:v>35.949999999999996</c:v>
                </c:pt>
                <c:pt idx="9">
                  <c:v>35.15</c:v>
                </c:pt>
                <c:pt idx="10">
                  <c:v>47.85</c:v>
                </c:pt>
                <c:pt idx="11">
                  <c:v>20.5</c:v>
                </c:pt>
                <c:pt idx="12">
                  <c:v>27.800000000000004</c:v>
                </c:pt>
                <c:pt idx="13">
                  <c:v>30.9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'ΚΑΤΑΣΤΑΣΗ ΕΠΙΧΕΙΡΗΣΗΣ'!$A$73</c:f>
              <c:strCache>
                <c:ptCount val="1"/>
                <c:pt idx="0">
                  <c:v>ΒΟΡΡΑΣ -ΕΕ</c:v>
                </c:pt>
              </c:strCache>
            </c:strRef>
          </c:tx>
          <c:cat>
            <c:strRef>
              <c:f>'ΚΑΤΑΣΤΑΣΗ ΕΠΙΧΕΙΡΗΣΗΣ'!$B$70:$O$70</c:f>
              <c:strCache>
                <c:ptCount val="14"/>
                <c:pt idx="0">
                  <c:v>ΦΕΒΡΟΥΑΡΙΟΣ 2010 </c:v>
                </c:pt>
                <c:pt idx="1">
                  <c:v>ΙΟΥΛΙΟΣ 2010 </c:v>
                </c:pt>
                <c:pt idx="2">
                  <c:v>ΙΑΝΟΥΑΡΙΟΣ 2011 </c:v>
                </c:pt>
                <c:pt idx="3">
                  <c:v>ΙΟΥΛΙΟΣ 2011 </c:v>
                </c:pt>
                <c:pt idx="4">
                  <c:v>ΙΑΝΟΥΑΡΙΟΣ 2012 </c:v>
                </c:pt>
                <c:pt idx="5">
                  <c:v>ΙΟΥΛΙΟΣ 2012</c:v>
                </c:pt>
                <c:pt idx="6">
                  <c:v>ΙΑΝΟΥΑΡΙΟΣ 2013</c:v>
                </c:pt>
                <c:pt idx="7">
                  <c:v>ΙΟΥΛΙΟΣ 2013</c:v>
                </c:pt>
                <c:pt idx="8">
                  <c:v>ΦΕΒΡΟΥΑΡΙΟΣ 2014</c:v>
                </c:pt>
                <c:pt idx="9">
                  <c:v>ΙΟΥΛΙΟΣ 2014</c:v>
                </c:pt>
                <c:pt idx="10">
                  <c:v>ΦΕΒΡΟΥΑΡΙΟΣ 2015</c:v>
                </c:pt>
                <c:pt idx="11">
                  <c:v>ΙΟΥΛΙΟΣ 2015</c:v>
                </c:pt>
                <c:pt idx="12">
                  <c:v>ΦΕΒΡΟΥΑΡΙΟΣ 2016</c:v>
                </c:pt>
                <c:pt idx="13">
                  <c:v>ΙΟΥΛΙΟΣ 2016</c:v>
                </c:pt>
              </c:strCache>
            </c:strRef>
          </c:cat>
          <c:val>
            <c:numRef>
              <c:f>'ΚΑΤΑΣΤΑΣΗ ΕΠΙΧΕΙΡΗΣΗΣ'!$B$73:$O$73</c:f>
              <c:numCache>
                <c:formatCode>General</c:formatCode>
                <c:ptCount val="14"/>
                <c:pt idx="2">
                  <c:v>78.900000000000006</c:v>
                </c:pt>
                <c:pt idx="3">
                  <c:v>75.8</c:v>
                </c:pt>
                <c:pt idx="4">
                  <c:v>75.900000000000006</c:v>
                </c:pt>
                <c:pt idx="5">
                  <c:v>72.7</c:v>
                </c:pt>
                <c:pt idx="6">
                  <c:v>69.599999999999994</c:v>
                </c:pt>
                <c:pt idx="7">
                  <c:v>71</c:v>
                </c:pt>
                <c:pt idx="8">
                  <c:v>72.5</c:v>
                </c:pt>
                <c:pt idx="9">
                  <c:v>75.5</c:v>
                </c:pt>
                <c:pt idx="10">
                  <c:v>74.099999999999994</c:v>
                </c:pt>
                <c:pt idx="11">
                  <c:v>76.400000000000006</c:v>
                </c:pt>
                <c:pt idx="12">
                  <c:v>77.099999999999994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'ΚΑΤΑΣΤΑΣΗ ΕΠΙΧΕΙΡΗΣΗΣ'!$A$74</c:f>
              <c:strCache>
                <c:ptCount val="1"/>
                <c:pt idx="0">
                  <c:v>ΝΟΤΟΣ- ΕΕ</c:v>
                </c:pt>
              </c:strCache>
            </c:strRef>
          </c:tx>
          <c:cat>
            <c:strRef>
              <c:f>'ΚΑΤΑΣΤΑΣΗ ΕΠΙΧΕΙΡΗΣΗΣ'!$B$70:$O$70</c:f>
              <c:strCache>
                <c:ptCount val="14"/>
                <c:pt idx="0">
                  <c:v>ΦΕΒΡΟΥΑΡΙΟΣ 2010 </c:v>
                </c:pt>
                <c:pt idx="1">
                  <c:v>ΙΟΥΛΙΟΣ 2010 </c:v>
                </c:pt>
                <c:pt idx="2">
                  <c:v>ΙΑΝΟΥΑΡΙΟΣ 2011 </c:v>
                </c:pt>
                <c:pt idx="3">
                  <c:v>ΙΟΥΛΙΟΣ 2011 </c:v>
                </c:pt>
                <c:pt idx="4">
                  <c:v>ΙΑΝΟΥΑΡΙΟΣ 2012 </c:v>
                </c:pt>
                <c:pt idx="5">
                  <c:v>ΙΟΥΛΙΟΣ 2012</c:v>
                </c:pt>
                <c:pt idx="6">
                  <c:v>ΙΑΝΟΥΑΡΙΟΣ 2013</c:v>
                </c:pt>
                <c:pt idx="7">
                  <c:v>ΙΟΥΛΙΟΣ 2013</c:v>
                </c:pt>
                <c:pt idx="8">
                  <c:v>ΦΕΒΡΟΥΑΡΙΟΣ 2014</c:v>
                </c:pt>
                <c:pt idx="9">
                  <c:v>ΙΟΥΛΙΟΣ 2014</c:v>
                </c:pt>
                <c:pt idx="10">
                  <c:v>ΦΕΒΡΟΥΑΡΙΟΣ 2015</c:v>
                </c:pt>
                <c:pt idx="11">
                  <c:v>ΙΟΥΛΙΟΣ 2015</c:v>
                </c:pt>
                <c:pt idx="12">
                  <c:v>ΦΕΒΡΟΥΑΡΙΟΣ 2016</c:v>
                </c:pt>
                <c:pt idx="13">
                  <c:v>ΙΟΥΛΙΟΣ 2016</c:v>
                </c:pt>
              </c:strCache>
            </c:strRef>
          </c:cat>
          <c:val>
            <c:numRef>
              <c:f>'ΚΑΤΑΣΤΑΣΗ ΕΠΙΧΕΙΡΗΣΗΣ'!$B$74:$O$74</c:f>
              <c:numCache>
                <c:formatCode>General</c:formatCode>
                <c:ptCount val="14"/>
                <c:pt idx="2">
                  <c:v>51.7</c:v>
                </c:pt>
                <c:pt idx="3">
                  <c:v>60.7</c:v>
                </c:pt>
                <c:pt idx="4">
                  <c:v>58.3</c:v>
                </c:pt>
                <c:pt idx="5">
                  <c:v>56.2</c:v>
                </c:pt>
                <c:pt idx="6">
                  <c:v>56.3</c:v>
                </c:pt>
                <c:pt idx="7">
                  <c:v>55.8</c:v>
                </c:pt>
                <c:pt idx="8">
                  <c:v>58.5</c:v>
                </c:pt>
                <c:pt idx="9">
                  <c:v>63.7</c:v>
                </c:pt>
                <c:pt idx="10">
                  <c:v>68.8</c:v>
                </c:pt>
                <c:pt idx="11">
                  <c:v>71.400000000000006</c:v>
                </c:pt>
                <c:pt idx="12">
                  <c:v>71.900000000000006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40768"/>
        <c:axId val="34246656"/>
      </c:lineChart>
      <c:catAx>
        <c:axId val="342407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l-GR"/>
          </a:p>
        </c:txPr>
        <c:crossAx val="34246656"/>
        <c:crosses val="autoZero"/>
        <c:auto val="1"/>
        <c:lblAlgn val="ctr"/>
        <c:lblOffset val="100"/>
        <c:noMultiLvlLbl val="0"/>
      </c:catAx>
      <c:valAx>
        <c:axId val="342466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42407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7.7083169291338599E-2"/>
                  <c:y val="-0.356250000000000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2708333333333341"/>
                  <c:y val="6.2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7.4853290110622653E-2"/>
                  <c:y val="-0.1299585685554409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9.1666666666667174E-2"/>
                  <c:y val="-0.143750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6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Φύλλο1!$A$2:$A$4</c:f>
              <c:strCache>
                <c:ptCount val="3"/>
                <c:pt idx="0">
                  <c:v>Ναι</c:v>
                </c:pt>
                <c:pt idx="1">
                  <c:v>Όχι</c:v>
                </c:pt>
                <c:pt idx="2">
                  <c:v>ΔΑ</c:v>
                </c:pt>
              </c:strCache>
            </c:strRef>
          </c:cat>
          <c:val>
            <c:numRef>
              <c:f>Φύλλο1!$B$2:$B$4</c:f>
              <c:numCache>
                <c:formatCode>General</c:formatCode>
                <c:ptCount val="3"/>
                <c:pt idx="0">
                  <c:v>55.4</c:v>
                </c:pt>
                <c:pt idx="1">
                  <c:v>31.6</c:v>
                </c:pt>
                <c:pt idx="2">
                  <c:v>13.1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5.6249999999999946E-2"/>
                  <c:y val="-0.1500000000000001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24583333333333354"/>
                  <c:y val="-0.596875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1.0416666666666666E-2"/>
                  <c:y val="-0.1562500000000002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9.1666666666667215E-2"/>
                  <c:y val="-0.143750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Φύλλο1!$A$2:$A$3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Φύλλο1!$B$2:$B$3</c:f>
              <c:numCache>
                <c:formatCode>General</c:formatCode>
                <c:ptCount val="2"/>
                <c:pt idx="0">
                  <c:v>7.2</c:v>
                </c:pt>
                <c:pt idx="1">
                  <c:v>92.8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6666666666667"/>
          <c:y val="0.18125000000000013"/>
          <c:w val="0.53749999999999998"/>
          <c:h val="0.80625000000000002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6.6666338582677148E-2"/>
                  <c:y val="-0.137500000000000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24375000000000013"/>
                  <c:y val="-0.3656250000000003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1.2500164041994751E-2"/>
                  <c:y val="-0.162500000000000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9.1666666666667174E-2"/>
                  <c:y val="-0.143750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6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Φύλλο1!$A$2:$A$4</c:f>
              <c:strCache>
                <c:ptCount val="3"/>
                <c:pt idx="0">
                  <c:v>Ναι</c:v>
                </c:pt>
                <c:pt idx="1">
                  <c:v>Όχι</c:v>
                </c:pt>
                <c:pt idx="2">
                  <c:v>ΔΑ</c:v>
                </c:pt>
              </c:strCache>
            </c:strRef>
          </c:cat>
          <c:val>
            <c:numRef>
              <c:f>Φύλλο1!$B$2:$B$4</c:f>
              <c:numCache>
                <c:formatCode>###0.0</c:formatCode>
                <c:ptCount val="3"/>
                <c:pt idx="0">
                  <c:v>17.280967496769549</c:v>
                </c:pt>
                <c:pt idx="1">
                  <c:v>80.145025624887296</c:v>
                </c:pt>
                <c:pt idx="2">
                  <c:v>2.5740068783440342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6666666666667"/>
          <c:y val="0.18125000000000013"/>
          <c:w val="0.53749999999999998"/>
          <c:h val="0.80625000000000002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0.11041650262467191"/>
                  <c:y val="-0.418750000000000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2291666666666669"/>
                  <c:y val="-3.750000000000000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2.0833333333333363E-3"/>
                  <c:y val="-0.1593749999999999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9.1666666666667174E-2"/>
                  <c:y val="-0.143750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6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Φύλλο1!$A$2:$A$4</c:f>
              <c:strCache>
                <c:ptCount val="3"/>
                <c:pt idx="0">
                  <c:v>Ναι</c:v>
                </c:pt>
                <c:pt idx="1">
                  <c:v>Όχι</c:v>
                </c:pt>
                <c:pt idx="2">
                  <c:v>ΔΑ</c:v>
                </c:pt>
              </c:strCache>
            </c:strRef>
          </c:cat>
          <c:val>
            <c:numRef>
              <c:f>Φύλλο1!$B$2:$B$4</c:f>
              <c:numCache>
                <c:formatCode>General</c:formatCode>
                <c:ptCount val="3"/>
                <c:pt idx="0">
                  <c:v>66.400000000000006</c:v>
                </c:pt>
                <c:pt idx="1">
                  <c:v>33.200000000000003</c:v>
                </c:pt>
                <c:pt idx="2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11598328155112"/>
          <c:y val="0.21779332643101446"/>
          <c:w val="0.58615350210129902"/>
          <c:h val="0.67697175137493315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9.3749835958005248E-2"/>
                  <c:y val="-0.193750000000000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0833333333333336"/>
                  <c:y val="-0.2125000000000001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2.0833333333333359E-3"/>
                  <c:y val="-0.1906249999999998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9.1666666666667174E-2"/>
                  <c:y val="-0.143750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6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Φύλλο1!$A$2:$A$4</c:f>
              <c:strCache>
                <c:ptCount val="3"/>
                <c:pt idx="0">
                  <c:v>Ναι</c:v>
                </c:pt>
                <c:pt idx="1">
                  <c:v>Όχι</c:v>
                </c:pt>
                <c:pt idx="2">
                  <c:v>ΔΑ</c:v>
                </c:pt>
              </c:strCache>
            </c:strRef>
          </c:cat>
          <c:val>
            <c:numRef>
              <c:f>Φύλλο1!$B$2:$B$4</c:f>
              <c:numCache>
                <c:formatCode>General</c:formatCode>
                <c:ptCount val="3"/>
                <c:pt idx="0">
                  <c:v>49</c:v>
                </c:pt>
                <c:pt idx="1">
                  <c:v>50.6</c:v>
                </c:pt>
                <c:pt idx="2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3234513294819"/>
          <c:y val="3.1939914733002429E-2"/>
          <c:w val="0.80319041518534973"/>
          <c:h val="0.872985270417904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dLbl>
              <c:idx val="4"/>
              <c:spPr/>
              <c:txPr>
                <a:bodyPr/>
                <a:lstStyle/>
                <a:p>
                  <a:pPr algn="ctr">
                    <a:defRPr lang="el-GR" sz="1200" b="0" i="0" u="none" strike="noStrike" kern="1200" baseline="0">
                      <a:solidFill>
                        <a:prstClr val="black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 algn="ctr">
                    <a:defRPr lang="el-GR" sz="1200" b="0" i="0" u="none" strike="noStrike" kern="1200" baseline="0">
                      <a:solidFill>
                        <a:prstClr val="black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Φύλλο1!$A$2:$A$7</c:f>
              <c:strCache>
                <c:ptCount val="6"/>
                <c:pt idx="0">
                  <c:v>ΔΓ/ΔΑ</c:v>
                </c:pt>
                <c:pt idx="1">
                  <c:v>2,1% και άνω</c:v>
                </c:pt>
                <c:pt idx="2">
                  <c:v>1,51%-2%</c:v>
                </c:pt>
                <c:pt idx="3">
                  <c:v>1,1%-1,5%</c:v>
                </c:pt>
                <c:pt idx="4">
                  <c:v>0,51%-1%</c:v>
                </c:pt>
                <c:pt idx="5">
                  <c:v>0,50%</c:v>
                </c:pt>
              </c:strCache>
            </c:strRef>
          </c:cat>
          <c:val>
            <c:numRef>
              <c:f>Φύλλο1!$B$2:$B$7</c:f>
              <c:numCache>
                <c:formatCode>###0.0</c:formatCode>
                <c:ptCount val="6"/>
                <c:pt idx="0">
                  <c:v>23.968149829358889</c:v>
                </c:pt>
                <c:pt idx="1">
                  <c:v>7.1219379434237755</c:v>
                </c:pt>
                <c:pt idx="2">
                  <c:v>18.082296561810093</c:v>
                </c:pt>
                <c:pt idx="3">
                  <c:v>25.372222197769297</c:v>
                </c:pt>
                <c:pt idx="4">
                  <c:v>22.328129736033979</c:v>
                </c:pt>
                <c:pt idx="5">
                  <c:v>3.1272637316034042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axId val="75078656"/>
        <c:axId val="75084544"/>
      </c:barChart>
      <c:catAx>
        <c:axId val="750786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75084544"/>
        <c:crosses val="autoZero"/>
        <c:auto val="1"/>
        <c:lblAlgn val="ctr"/>
        <c:lblOffset val="100"/>
        <c:noMultiLvlLbl val="0"/>
      </c:catAx>
      <c:valAx>
        <c:axId val="75084544"/>
        <c:scaling>
          <c:orientation val="minMax"/>
          <c:max val="100"/>
        </c:scaling>
        <c:delete val="0"/>
        <c:axPos val="b"/>
        <c:majorGridlines/>
        <c:numFmt formatCode="#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75078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4"/>
              <c:spPr/>
              <c:txPr>
                <a:bodyPr/>
                <a:lstStyle/>
                <a:p>
                  <a:pPr algn="ctr">
                    <a:defRPr lang="el-GR" sz="1200" b="0" i="0" u="none" strike="noStrike" kern="1200" baseline="0">
                      <a:solidFill>
                        <a:prstClr val="black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 algn="ctr">
                    <a:defRPr lang="el-GR" sz="1200" b="0" i="0" u="none" strike="noStrike" kern="1200" baseline="0">
                      <a:solidFill>
                        <a:prstClr val="black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Φύλλο1!$A$2:$A$5</c:f>
              <c:strCache>
                <c:ptCount val="4"/>
                <c:pt idx="0">
                  <c:v>Όχι</c:v>
                </c:pt>
                <c:pt idx="1">
                  <c:v>Ναι τις ίδιες διακοπές περίπου με πέρυσι</c:v>
                </c:pt>
                <c:pt idx="2">
                  <c:v>Ναι, λιγότερες ημέρες / πιο οικονομικές από πέρυσι</c:v>
                </c:pt>
                <c:pt idx="3">
                  <c:v>Ναι, περισσότερες μέρες / πιο άνετες από πέρυσι</c:v>
                </c:pt>
              </c:strCache>
            </c:strRef>
          </c:cat>
          <c:val>
            <c:numRef>
              <c:f>Φύλλο1!$B$2:$B$5</c:f>
              <c:numCache>
                <c:formatCode>###0.0</c:formatCode>
                <c:ptCount val="4"/>
                <c:pt idx="0">
                  <c:v>53.472936447323526</c:v>
                </c:pt>
                <c:pt idx="1">
                  <c:v>29.699132868130636</c:v>
                </c:pt>
                <c:pt idx="2">
                  <c:v>14.179456694149584</c:v>
                </c:pt>
                <c:pt idx="3">
                  <c:v>2.6484739903980863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axId val="75129216"/>
        <c:axId val="75130752"/>
      </c:barChart>
      <c:catAx>
        <c:axId val="7512921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75130752"/>
        <c:crosses val="autoZero"/>
        <c:auto val="1"/>
        <c:lblAlgn val="ctr"/>
        <c:lblOffset val="100"/>
        <c:noMultiLvlLbl val="0"/>
      </c:catAx>
      <c:valAx>
        <c:axId val="75130752"/>
        <c:scaling>
          <c:orientation val="minMax"/>
          <c:max val="100"/>
        </c:scaling>
        <c:delete val="0"/>
        <c:axPos val="b"/>
        <c:majorGridlines/>
        <c:numFmt formatCode="#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75129216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5.2083333333333599E-2"/>
                  <c:y val="-0.143750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9791666666666671"/>
                  <c:y val="-9.375000000000015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20208333333333381"/>
                  <c:y val="3.4375000000000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6.8750000000000019E-2"/>
                  <c:y val="-0.1218750000000000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Φύλλο1!$A$2:$A$5</c:f>
              <c:strCache>
                <c:ptCount val="4"/>
                <c:pt idx="0">
                  <c:v>Θα βελτιωθεί </c:v>
                </c:pt>
                <c:pt idx="1">
                  <c:v>Θα επιδεινωθεί</c:v>
                </c:pt>
                <c:pt idx="2">
                  <c:v>Θα παραμείνει σταθερή</c:v>
                </c:pt>
                <c:pt idx="3">
                  <c:v>ΔΑ</c:v>
                </c:pt>
              </c:strCache>
            </c:strRef>
          </c:cat>
          <c:val>
            <c:numRef>
              <c:f>Φύλλο1!$B$2:$B$5</c:f>
              <c:numCache>
                <c:formatCode>###0.0</c:formatCode>
                <c:ptCount val="4"/>
                <c:pt idx="0">
                  <c:v>8.5253776286355389</c:v>
                </c:pt>
                <c:pt idx="1">
                  <c:v>59.457907118478644</c:v>
                </c:pt>
                <c:pt idx="2">
                  <c:v>22.458846931582073</c:v>
                </c:pt>
                <c:pt idx="3">
                  <c:v>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50999601576889"/>
          <c:y val="5.1815130209197535E-2"/>
          <c:w val="0.7764656896360177"/>
          <c:h val="0.8840648297375304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Θα βελτιωθεί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Φύλλο1!$A$2:$A$19</c:f>
              <c:strCache>
                <c:ptCount val="18"/>
                <c:pt idx="0">
                  <c:v>Υπόλοιπη Ελλάδα</c:v>
                </c:pt>
                <c:pt idx="1">
                  <c:v>Αττική</c:v>
                </c:pt>
                <c:pt idx="2">
                  <c:v>ΠΕΡΙΟΧΗ</c:v>
                </c:pt>
                <c:pt idx="3">
                  <c:v>Πάνω από 5 άτομα</c:v>
                </c:pt>
                <c:pt idx="4">
                  <c:v>4-5 άτομα</c:v>
                </c:pt>
                <c:pt idx="5">
                  <c:v>2-3 άτομα</c:v>
                </c:pt>
                <c:pt idx="6">
                  <c:v>1 άτομο</c:v>
                </c:pt>
                <c:pt idx="7">
                  <c:v>Χωρίς προσωπικό</c:v>
                </c:pt>
                <c:pt idx="8">
                  <c:v>ΑΡ. ΕΡΓΑΖΟΜΕΝΩΝ</c:v>
                </c:pt>
                <c:pt idx="9">
                  <c:v>Πάνω από 15 χρόνια</c:v>
                </c:pt>
                <c:pt idx="10">
                  <c:v>10-15 χρόνια</c:v>
                </c:pt>
                <c:pt idx="11">
                  <c:v>5-10 χρόνια</c:v>
                </c:pt>
                <c:pt idx="12">
                  <c:v>Έως 5 χρόνια</c:v>
                </c:pt>
                <c:pt idx="13">
                  <c:v>ΕΤΗ ΛΕΙΤΟΥΡΓΙΑΣ</c:v>
                </c:pt>
                <c:pt idx="14">
                  <c:v>Υπηρεσίες</c:v>
                </c:pt>
                <c:pt idx="15">
                  <c:v>Μεταποίηση</c:v>
                </c:pt>
                <c:pt idx="16">
                  <c:v>Εμπόριο</c:v>
                </c:pt>
                <c:pt idx="17">
                  <c:v>ΚΛΑΔΟΣ</c:v>
                </c:pt>
              </c:strCache>
            </c:strRef>
          </c:cat>
          <c:val>
            <c:numRef>
              <c:f>Φύλλο1!$B$2:$B$19</c:f>
              <c:numCache>
                <c:formatCode>###0.0</c:formatCode>
                <c:ptCount val="18"/>
                <c:pt idx="0">
                  <c:v>9.1082163588387672</c:v>
                </c:pt>
                <c:pt idx="1">
                  <c:v>7.5605120329658915</c:v>
                </c:pt>
                <c:pt idx="3">
                  <c:v>18.235294117647037</c:v>
                </c:pt>
                <c:pt idx="4">
                  <c:v>11.340206185567036</c:v>
                </c:pt>
                <c:pt idx="5">
                  <c:v>8.4870848708487259</c:v>
                </c:pt>
                <c:pt idx="6">
                  <c:v>6.2745098039215987</c:v>
                </c:pt>
                <c:pt idx="7">
                  <c:v>5.8536585365853675</c:v>
                </c:pt>
                <c:pt idx="9">
                  <c:v>7.7536831412071034</c:v>
                </c:pt>
                <c:pt idx="10">
                  <c:v>8.7401613213553766</c:v>
                </c:pt>
                <c:pt idx="11">
                  <c:v>11.21871894502609</c:v>
                </c:pt>
                <c:pt idx="12">
                  <c:v>14.929600467813934</c:v>
                </c:pt>
                <c:pt idx="14">
                  <c:v>8.9911139233560089</c:v>
                </c:pt>
                <c:pt idx="15">
                  <c:v>8.3227994368495768</c:v>
                </c:pt>
                <c:pt idx="16">
                  <c:v>8.1849219723146227</c:v>
                </c:pt>
              </c:numCache>
            </c:numRef>
          </c:val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Θα επιδεινωθεί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Φύλλο1!$A$2:$A$19</c:f>
              <c:strCache>
                <c:ptCount val="18"/>
                <c:pt idx="0">
                  <c:v>Υπόλοιπη Ελλάδα</c:v>
                </c:pt>
                <c:pt idx="1">
                  <c:v>Αττική</c:v>
                </c:pt>
                <c:pt idx="2">
                  <c:v>ΠΕΡΙΟΧΗ</c:v>
                </c:pt>
                <c:pt idx="3">
                  <c:v>Πάνω από 5 άτομα</c:v>
                </c:pt>
                <c:pt idx="4">
                  <c:v>4-5 άτομα</c:v>
                </c:pt>
                <c:pt idx="5">
                  <c:v>2-3 άτομα</c:v>
                </c:pt>
                <c:pt idx="6">
                  <c:v>1 άτομο</c:v>
                </c:pt>
                <c:pt idx="7">
                  <c:v>Χωρίς προσωπικό</c:v>
                </c:pt>
                <c:pt idx="8">
                  <c:v>ΑΡ. ΕΡΓΑΖΟΜΕΝΩΝ</c:v>
                </c:pt>
                <c:pt idx="9">
                  <c:v>Πάνω από 15 χρόνια</c:v>
                </c:pt>
                <c:pt idx="10">
                  <c:v>10-15 χρόνια</c:v>
                </c:pt>
                <c:pt idx="11">
                  <c:v>5-10 χρόνια</c:v>
                </c:pt>
                <c:pt idx="12">
                  <c:v>Έως 5 χρόνια</c:v>
                </c:pt>
                <c:pt idx="13">
                  <c:v>ΕΤΗ ΛΕΙΤΟΥΡΓΙΑΣ</c:v>
                </c:pt>
                <c:pt idx="14">
                  <c:v>Υπηρεσίες</c:v>
                </c:pt>
                <c:pt idx="15">
                  <c:v>Μεταποίηση</c:v>
                </c:pt>
                <c:pt idx="16">
                  <c:v>Εμπόριο</c:v>
                </c:pt>
                <c:pt idx="17">
                  <c:v>ΚΛΑΔΟΣ</c:v>
                </c:pt>
              </c:strCache>
            </c:strRef>
          </c:cat>
          <c:val>
            <c:numRef>
              <c:f>Φύλλο1!$C$2:$C$19</c:f>
              <c:numCache>
                <c:formatCode>###0.0</c:formatCode>
                <c:ptCount val="18"/>
                <c:pt idx="0">
                  <c:v>58.939747351536418</c:v>
                </c:pt>
                <c:pt idx="1">
                  <c:v>60.315699345167594</c:v>
                </c:pt>
                <c:pt idx="3">
                  <c:v>42.941176470588125</c:v>
                </c:pt>
                <c:pt idx="4">
                  <c:v>57.731958762886649</c:v>
                </c:pt>
                <c:pt idx="5">
                  <c:v>57.195571955719487</c:v>
                </c:pt>
                <c:pt idx="6">
                  <c:v>60.000000000000242</c:v>
                </c:pt>
                <c:pt idx="7">
                  <c:v>67.804878048780239</c:v>
                </c:pt>
                <c:pt idx="9">
                  <c:v>60.875116733440009</c:v>
                </c:pt>
                <c:pt idx="10">
                  <c:v>56.647038594286542</c:v>
                </c:pt>
                <c:pt idx="11">
                  <c:v>53.213096407716385</c:v>
                </c:pt>
                <c:pt idx="12">
                  <c:v>52.625429144519018</c:v>
                </c:pt>
                <c:pt idx="14">
                  <c:v>59.926735569774863</c:v>
                </c:pt>
                <c:pt idx="15">
                  <c:v>54.818702270356496</c:v>
                </c:pt>
                <c:pt idx="16">
                  <c:v>61.834980860546338</c:v>
                </c:pt>
              </c:numCache>
            </c:numRef>
          </c:val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Θα παραμείνει σταθερή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Φύλλο1!$A$2:$A$19</c:f>
              <c:strCache>
                <c:ptCount val="18"/>
                <c:pt idx="0">
                  <c:v>Υπόλοιπη Ελλάδα</c:v>
                </c:pt>
                <c:pt idx="1">
                  <c:v>Αττική</c:v>
                </c:pt>
                <c:pt idx="2">
                  <c:v>ΠΕΡΙΟΧΗ</c:v>
                </c:pt>
                <c:pt idx="3">
                  <c:v>Πάνω από 5 άτομα</c:v>
                </c:pt>
                <c:pt idx="4">
                  <c:v>4-5 άτομα</c:v>
                </c:pt>
                <c:pt idx="5">
                  <c:v>2-3 άτομα</c:v>
                </c:pt>
                <c:pt idx="6">
                  <c:v>1 άτομο</c:v>
                </c:pt>
                <c:pt idx="7">
                  <c:v>Χωρίς προσωπικό</c:v>
                </c:pt>
                <c:pt idx="8">
                  <c:v>ΑΡ. ΕΡΓΑΖΟΜΕΝΩΝ</c:v>
                </c:pt>
                <c:pt idx="9">
                  <c:v>Πάνω από 15 χρόνια</c:v>
                </c:pt>
                <c:pt idx="10">
                  <c:v>10-15 χρόνια</c:v>
                </c:pt>
                <c:pt idx="11">
                  <c:v>5-10 χρόνια</c:v>
                </c:pt>
                <c:pt idx="12">
                  <c:v>Έως 5 χρόνια</c:v>
                </c:pt>
                <c:pt idx="13">
                  <c:v>ΕΤΗ ΛΕΙΤΟΥΡΓΙΑΣ</c:v>
                </c:pt>
                <c:pt idx="14">
                  <c:v>Υπηρεσίες</c:v>
                </c:pt>
                <c:pt idx="15">
                  <c:v>Μεταποίηση</c:v>
                </c:pt>
                <c:pt idx="16">
                  <c:v>Εμπόριο</c:v>
                </c:pt>
                <c:pt idx="17">
                  <c:v>ΚΛΑΔΟΣ</c:v>
                </c:pt>
              </c:strCache>
            </c:strRef>
          </c:cat>
          <c:val>
            <c:numRef>
              <c:f>Φύλλο1!$D$2:$D$19</c:f>
              <c:numCache>
                <c:formatCode>###0.0</c:formatCode>
                <c:ptCount val="18"/>
                <c:pt idx="0">
                  <c:v>23.751901384435495</c:v>
                </c:pt>
                <c:pt idx="1">
                  <c:v>20.318248357340657</c:v>
                </c:pt>
                <c:pt idx="3">
                  <c:v>31.176470588235226</c:v>
                </c:pt>
                <c:pt idx="4">
                  <c:v>19.587628865979426</c:v>
                </c:pt>
                <c:pt idx="5">
                  <c:v>23.985239852398276</c:v>
                </c:pt>
                <c:pt idx="6">
                  <c:v>23.921568627451055</c:v>
                </c:pt>
                <c:pt idx="7">
                  <c:v>17.560975609756131</c:v>
                </c:pt>
                <c:pt idx="9">
                  <c:v>22.180640846568963</c:v>
                </c:pt>
                <c:pt idx="10">
                  <c:v>23.205739466878228</c:v>
                </c:pt>
                <c:pt idx="11">
                  <c:v>24.3</c:v>
                </c:pt>
                <c:pt idx="12">
                  <c:v>22.850239693305429</c:v>
                </c:pt>
                <c:pt idx="14">
                  <c:v>21.514283458962201</c:v>
                </c:pt>
                <c:pt idx="15">
                  <c:v>23.905588443152443</c:v>
                </c:pt>
                <c:pt idx="16">
                  <c:v>22.514101811867821</c:v>
                </c:pt>
              </c:numCache>
            </c:numRef>
          </c:val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Φύλλο1!$A$2:$A$19</c:f>
              <c:strCache>
                <c:ptCount val="18"/>
                <c:pt idx="0">
                  <c:v>Υπόλοιπη Ελλάδα</c:v>
                </c:pt>
                <c:pt idx="1">
                  <c:v>Αττική</c:v>
                </c:pt>
                <c:pt idx="2">
                  <c:v>ΠΕΡΙΟΧΗ</c:v>
                </c:pt>
                <c:pt idx="3">
                  <c:v>Πάνω από 5 άτομα</c:v>
                </c:pt>
                <c:pt idx="4">
                  <c:v>4-5 άτομα</c:v>
                </c:pt>
                <c:pt idx="5">
                  <c:v>2-3 άτομα</c:v>
                </c:pt>
                <c:pt idx="6">
                  <c:v>1 άτομο</c:v>
                </c:pt>
                <c:pt idx="7">
                  <c:v>Χωρίς προσωπικό</c:v>
                </c:pt>
                <c:pt idx="8">
                  <c:v>ΑΡ. ΕΡΓΑΖΟΜΕΝΩΝ</c:v>
                </c:pt>
                <c:pt idx="9">
                  <c:v>Πάνω από 15 χρόνια</c:v>
                </c:pt>
                <c:pt idx="10">
                  <c:v>10-15 χρόνια</c:v>
                </c:pt>
                <c:pt idx="11">
                  <c:v>5-10 χρόνια</c:v>
                </c:pt>
                <c:pt idx="12">
                  <c:v>Έως 5 χρόνια</c:v>
                </c:pt>
                <c:pt idx="13">
                  <c:v>ΕΤΗ ΛΕΙΤΟΥΡΓΙΑΣ</c:v>
                </c:pt>
                <c:pt idx="14">
                  <c:v>Υπηρεσίες</c:v>
                </c:pt>
                <c:pt idx="15">
                  <c:v>Μεταποίηση</c:v>
                </c:pt>
                <c:pt idx="16">
                  <c:v>Εμπόριο</c:v>
                </c:pt>
                <c:pt idx="17">
                  <c:v>ΚΛΑΔΟΣ</c:v>
                </c:pt>
              </c:strCache>
            </c:strRef>
          </c:cat>
          <c:val>
            <c:numRef>
              <c:f>Φύλλο1!$E$2:$E$19</c:f>
              <c:numCache>
                <c:formatCode>###0.0</c:formatCode>
                <c:ptCount val="18"/>
                <c:pt idx="0">
                  <c:v>8.2001349051898718</c:v>
                </c:pt>
                <c:pt idx="1">
                  <c:v>11.805540264525703</c:v>
                </c:pt>
                <c:pt idx="3">
                  <c:v>7.7</c:v>
                </c:pt>
                <c:pt idx="4">
                  <c:v>11.4</c:v>
                </c:pt>
                <c:pt idx="5">
                  <c:v>10.332103321033168</c:v>
                </c:pt>
                <c:pt idx="6">
                  <c:v>9.8039215686274996</c:v>
                </c:pt>
                <c:pt idx="7">
                  <c:v>8.7000000000000011</c:v>
                </c:pt>
                <c:pt idx="9">
                  <c:v>9.1</c:v>
                </c:pt>
                <c:pt idx="10">
                  <c:v>11.5</c:v>
                </c:pt>
                <c:pt idx="11">
                  <c:v>11.3</c:v>
                </c:pt>
                <c:pt idx="12">
                  <c:v>9.5947306943619548</c:v>
                </c:pt>
                <c:pt idx="14">
                  <c:v>9.5678670479065353</c:v>
                </c:pt>
                <c:pt idx="15">
                  <c:v>12.952909849641525</c:v>
                </c:pt>
                <c:pt idx="16">
                  <c:v>7.4659953552709295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3058560"/>
        <c:axId val="93060480"/>
      </c:barChart>
      <c:catAx>
        <c:axId val="930585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93060480"/>
        <c:crosses val="autoZero"/>
        <c:auto val="1"/>
        <c:lblAlgn val="ctr"/>
        <c:lblOffset val="100"/>
        <c:noMultiLvlLbl val="0"/>
      </c:catAx>
      <c:valAx>
        <c:axId val="9306048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93058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509571254535004"/>
          <c:y val="1.8590276756036141E-3"/>
          <c:w val="0.66327029276440874"/>
          <c:h val="4.2934418698222704E-2"/>
        </c:manualLayout>
      </c:layout>
      <c:overlay val="0"/>
      <c:txPr>
        <a:bodyPr/>
        <a:lstStyle/>
        <a:p>
          <a:pPr>
            <a:defRPr sz="1200">
              <a:latin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152781378200834E-2"/>
          <c:y val="0.22487073746656019"/>
          <c:w val="0.93374347294745064"/>
          <c:h val="0.5673260731170966"/>
        </c:manualLayout>
      </c:layout>
      <c:lineChart>
        <c:grouping val="standar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Επιδείνωση της θέσης της επιχείρησης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2.6128784044571168E-2"/>
                  <c:y val="-3.359415091444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294029058499674E-2"/>
                  <c:y val="-2.239610060963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660980055714002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2459274072428194E-2"/>
                  <c:y val="-3.6393663490652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027931052928281E-2"/>
                  <c:y val="-3.6393663490652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1229637036214163E-2"/>
                  <c:y val="-3.9193176066856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027931052928281E-2"/>
                  <c:y val="-3.9193176066856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2660980055714002E-2"/>
                  <c:y val="-3.359415091444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6128784044571168E-2"/>
                  <c:y val="-3.0794638338244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7560127064071171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1027931052928281E-2"/>
                  <c:y val="-4.7591713795468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4495735041785482E-2"/>
                  <c:y val="-3.6393663490652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7761833047356882E-2"/>
                  <c:y val="-4.4792201219265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3064392022285471E-2"/>
                  <c:y val="-4.1992688643060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Φύλλο1!$A$2:$A$15</c:f>
              <c:strCache>
                <c:ptCount val="14"/>
                <c:pt idx="0">
                  <c:v>ΦΕΒΡ. 2010</c:v>
                </c:pt>
                <c:pt idx="1">
                  <c:v>ΙΟΥΛ. 2010</c:v>
                </c:pt>
                <c:pt idx="2">
                  <c:v>ΙΑΝ. 2011</c:v>
                </c:pt>
                <c:pt idx="3">
                  <c:v>ΙΟΥΛ. 2011</c:v>
                </c:pt>
                <c:pt idx="4">
                  <c:v>ΙΑΝ. 2012</c:v>
                </c:pt>
                <c:pt idx="5">
                  <c:v>ΙΟΥΛ. 2012</c:v>
                </c:pt>
                <c:pt idx="6">
                  <c:v>ΙΑΝ. 2013</c:v>
                </c:pt>
                <c:pt idx="7">
                  <c:v>ΙΟΥΛ. 2013</c:v>
                </c:pt>
                <c:pt idx="8">
                  <c:v>ΦΕΒΡ. 2014</c:v>
                </c:pt>
                <c:pt idx="9">
                  <c:v>ΙΟΥΛ. 2014</c:v>
                </c:pt>
                <c:pt idx="10">
                  <c:v>ΦΕΒΡ. 2015</c:v>
                </c:pt>
                <c:pt idx="11">
                  <c:v>ΙΟΥΛ. 2015</c:v>
                </c:pt>
                <c:pt idx="12">
                  <c:v>ΦΕΒΡ. 2016</c:v>
                </c:pt>
                <c:pt idx="13">
                  <c:v>ΙΟΥΛ. 2016</c:v>
                </c:pt>
              </c:strCache>
            </c:strRef>
          </c:cat>
          <c:val>
            <c:numRef>
              <c:f>Φύλλο1!$B$2:$B$15</c:f>
              <c:numCache>
                <c:formatCode>General</c:formatCode>
                <c:ptCount val="14"/>
                <c:pt idx="0">
                  <c:v>55.4</c:v>
                </c:pt>
                <c:pt idx="1">
                  <c:v>67.099999999999994</c:v>
                </c:pt>
                <c:pt idx="2">
                  <c:v>68</c:v>
                </c:pt>
                <c:pt idx="3">
                  <c:v>65.2</c:v>
                </c:pt>
                <c:pt idx="4">
                  <c:v>77.2</c:v>
                </c:pt>
                <c:pt idx="5">
                  <c:v>64.7</c:v>
                </c:pt>
                <c:pt idx="6">
                  <c:v>62.9</c:v>
                </c:pt>
                <c:pt idx="7">
                  <c:v>68.099999999999994</c:v>
                </c:pt>
                <c:pt idx="8">
                  <c:v>51.1</c:v>
                </c:pt>
                <c:pt idx="9">
                  <c:v>56.1</c:v>
                </c:pt>
                <c:pt idx="10">
                  <c:v>31.4</c:v>
                </c:pt>
                <c:pt idx="11">
                  <c:v>67.900000000000006</c:v>
                </c:pt>
                <c:pt idx="12">
                  <c:v>61.2</c:v>
                </c:pt>
                <c:pt idx="13">
                  <c:v>59.5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Σταθεροποίηση της θέσης της επιχείρησης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2.6128784044571168E-2"/>
                  <c:y val="-4.4792201219265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294029058499674E-2"/>
                  <c:y val="-4.1992688643060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660980055714002E-2"/>
                  <c:y val="-4.4792201219265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0826225069642494E-2"/>
                  <c:y val="-4.1992688643060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027931052928281E-2"/>
                  <c:y val="-2.7995125762040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394882050142578E-2"/>
                  <c:y val="-2.7995125762040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2660980055714002E-2"/>
                  <c:y val="-3.359415091444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2660980055714002E-2"/>
                  <c:y val="-3.9193176066856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5927078061285381E-2"/>
                  <c:y val="-2.7995125762040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9394882050142578E-2"/>
                  <c:y val="-4.4792201219265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2660980055714086E-3"/>
                  <c:y val="-1.9596588033428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4495735041785482E-2"/>
                  <c:y val="-4.4792201219265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5927078061285381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2862686038999661E-2"/>
                  <c:y val="-5.3190738947877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Φύλλο1!$A$2:$A$15</c:f>
              <c:strCache>
                <c:ptCount val="14"/>
                <c:pt idx="0">
                  <c:v>ΦΕΒΡ. 2010</c:v>
                </c:pt>
                <c:pt idx="1">
                  <c:v>ΙΟΥΛ. 2010</c:v>
                </c:pt>
                <c:pt idx="2">
                  <c:v>ΙΑΝ. 2011</c:v>
                </c:pt>
                <c:pt idx="3">
                  <c:v>ΙΟΥΛ. 2011</c:v>
                </c:pt>
                <c:pt idx="4">
                  <c:v>ΙΑΝ. 2012</c:v>
                </c:pt>
                <c:pt idx="5">
                  <c:v>ΙΟΥΛ. 2012</c:v>
                </c:pt>
                <c:pt idx="6">
                  <c:v>ΙΑΝ. 2013</c:v>
                </c:pt>
                <c:pt idx="7">
                  <c:v>ΙΟΥΛ. 2013</c:v>
                </c:pt>
                <c:pt idx="8">
                  <c:v>ΦΕΒΡ. 2014</c:v>
                </c:pt>
                <c:pt idx="9">
                  <c:v>ΙΟΥΛ. 2014</c:v>
                </c:pt>
                <c:pt idx="10">
                  <c:v>ΦΕΒΡ. 2015</c:v>
                </c:pt>
                <c:pt idx="11">
                  <c:v>ΙΟΥΛ. 2015</c:v>
                </c:pt>
                <c:pt idx="12">
                  <c:v>ΦΕΒΡ. 2016</c:v>
                </c:pt>
                <c:pt idx="13">
                  <c:v>ΙΟΥΛ. 2016</c:v>
                </c:pt>
              </c:strCache>
            </c:strRef>
          </c:cat>
          <c:val>
            <c:numRef>
              <c:f>Φύλλο1!$C$2:$C$15</c:f>
              <c:numCache>
                <c:formatCode>General</c:formatCode>
                <c:ptCount val="14"/>
                <c:pt idx="0">
                  <c:v>27.3</c:v>
                </c:pt>
                <c:pt idx="1">
                  <c:v>17.2</c:v>
                </c:pt>
                <c:pt idx="2">
                  <c:v>19.899999999999999</c:v>
                </c:pt>
                <c:pt idx="3">
                  <c:v>20.8</c:v>
                </c:pt>
                <c:pt idx="4">
                  <c:v>14.1</c:v>
                </c:pt>
                <c:pt idx="5">
                  <c:v>19.5</c:v>
                </c:pt>
                <c:pt idx="6">
                  <c:v>21.1</c:v>
                </c:pt>
                <c:pt idx="7">
                  <c:v>19.7</c:v>
                </c:pt>
                <c:pt idx="8">
                  <c:v>26.5</c:v>
                </c:pt>
                <c:pt idx="9">
                  <c:v>23.9</c:v>
                </c:pt>
                <c:pt idx="10">
                  <c:v>30.2</c:v>
                </c:pt>
                <c:pt idx="11">
                  <c:v>19</c:v>
                </c:pt>
                <c:pt idx="12">
                  <c:v>21.3</c:v>
                </c:pt>
                <c:pt idx="13">
                  <c:v>22.5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Βελτίωση της θέσης της επιχείρησης</c:v>
                </c:pt>
              </c:strCache>
            </c:strRef>
          </c:tx>
          <c:dLbls>
            <c:dLbl>
              <c:idx val="0"/>
              <c:layout>
                <c:manualLayout>
                  <c:x val="-2.6128784044571168E-2"/>
                  <c:y val="-3.359415091444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294029058499674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495735041785482E-2"/>
                  <c:y val="-1.95965880334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862686038999786E-2"/>
                  <c:y val="-2.5195613185836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761833047356882E-2"/>
                  <c:y val="-2.7995125762040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9596588033428442E-2"/>
                  <c:y val="-2.239610060963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027931052928281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4495735041785482E-2"/>
                  <c:y val="-3.3594150914448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5927078061285381E-2"/>
                  <c:y val="-1.679707545722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9394882050142578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3064392022285588E-2"/>
                  <c:y val="-1.1198050304816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4495735041785482E-2"/>
                  <c:y val="-3.0794638338244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7761833047356882E-2"/>
                  <c:y val="-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4495735041785482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black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Φύλλο1!$A$2:$A$15</c:f>
              <c:strCache>
                <c:ptCount val="14"/>
                <c:pt idx="0">
                  <c:v>ΦΕΒΡ. 2010</c:v>
                </c:pt>
                <c:pt idx="1">
                  <c:v>ΙΟΥΛ. 2010</c:v>
                </c:pt>
                <c:pt idx="2">
                  <c:v>ΙΑΝ. 2011</c:v>
                </c:pt>
                <c:pt idx="3">
                  <c:v>ΙΟΥΛ. 2011</c:v>
                </c:pt>
                <c:pt idx="4">
                  <c:v>ΙΑΝ. 2012</c:v>
                </c:pt>
                <c:pt idx="5">
                  <c:v>ΙΟΥΛ. 2012</c:v>
                </c:pt>
                <c:pt idx="6">
                  <c:v>ΙΑΝ. 2013</c:v>
                </c:pt>
                <c:pt idx="7">
                  <c:v>ΙΟΥΛ. 2013</c:v>
                </c:pt>
                <c:pt idx="8">
                  <c:v>ΦΕΒΡ. 2014</c:v>
                </c:pt>
                <c:pt idx="9">
                  <c:v>ΙΟΥΛ. 2014</c:v>
                </c:pt>
                <c:pt idx="10">
                  <c:v>ΦΕΒΡ. 2015</c:v>
                </c:pt>
                <c:pt idx="11">
                  <c:v>ΙΟΥΛ. 2015</c:v>
                </c:pt>
                <c:pt idx="12">
                  <c:v>ΦΕΒΡ. 2016</c:v>
                </c:pt>
                <c:pt idx="13">
                  <c:v>ΙΟΥΛ. 2016</c:v>
                </c:pt>
              </c:strCache>
            </c:strRef>
          </c:cat>
          <c:val>
            <c:numRef>
              <c:f>Φύλλο1!$D$2:$D$15</c:f>
              <c:numCache>
                <c:formatCode>General</c:formatCode>
                <c:ptCount val="14"/>
                <c:pt idx="0">
                  <c:v>11</c:v>
                </c:pt>
                <c:pt idx="1">
                  <c:v>7.2</c:v>
                </c:pt>
                <c:pt idx="2">
                  <c:v>6.7</c:v>
                </c:pt>
                <c:pt idx="3">
                  <c:v>7.4</c:v>
                </c:pt>
                <c:pt idx="4">
                  <c:v>4.3</c:v>
                </c:pt>
                <c:pt idx="5">
                  <c:v>8</c:v>
                </c:pt>
                <c:pt idx="6">
                  <c:v>11</c:v>
                </c:pt>
                <c:pt idx="7">
                  <c:v>5.9</c:v>
                </c:pt>
                <c:pt idx="8">
                  <c:v>15.7</c:v>
                </c:pt>
                <c:pt idx="9">
                  <c:v>11.3</c:v>
                </c:pt>
                <c:pt idx="10">
                  <c:v>24.2</c:v>
                </c:pt>
                <c:pt idx="11">
                  <c:v>6.3</c:v>
                </c:pt>
                <c:pt idx="12">
                  <c:v>9.4</c:v>
                </c:pt>
                <c:pt idx="13">
                  <c:v>8.5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940160"/>
        <c:axId val="92941696"/>
      </c:lineChart>
      <c:catAx>
        <c:axId val="92940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92941696"/>
        <c:crosses val="autoZero"/>
        <c:auto val="1"/>
        <c:lblAlgn val="ctr"/>
        <c:lblOffset val="100"/>
        <c:noMultiLvlLbl val="0"/>
      </c:catAx>
      <c:valAx>
        <c:axId val="92941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92940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390868092845651"/>
          <c:y val="5.8562717017333656E-3"/>
          <c:w val="0.58318983075954522"/>
          <c:h val="0.18482734722596991"/>
        </c:manualLayout>
      </c:layout>
      <c:overlay val="0"/>
      <c:txPr>
        <a:bodyPr/>
        <a:lstStyle/>
        <a:p>
          <a:pPr>
            <a:defRPr sz="1200">
              <a:latin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884608733201623"/>
          <c:y val="0.10526040035955612"/>
          <c:w val="0.77812960509629181"/>
          <c:h val="0.8306196197055546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Αύξηση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Φύλλο1!$A$2:$A$8</c:f>
              <c:strCache>
                <c:ptCount val="7"/>
                <c:pt idx="0">
                  <c:v>ΑΠΑΣΧΟΛΗΣΗ</c:v>
                </c:pt>
                <c:pt idx="1">
                  <c:v>ΤΙΜΕΣ</c:v>
                </c:pt>
                <c:pt idx="2">
                  <c:v>ΕΠΕΝΔΥΣΕΙΣ</c:v>
                </c:pt>
                <c:pt idx="3">
                  <c:v>ΠΑΡΑΓΓΕΛΙΕΣ</c:v>
                </c:pt>
                <c:pt idx="4">
                  <c:v>ΡΕΥΣΤΟΤΗΤΑ</c:v>
                </c:pt>
                <c:pt idx="5">
                  <c:v>ΖΗΤΗΣΗ</c:v>
                </c:pt>
                <c:pt idx="6">
                  <c:v>ΚΥΚΛΟΣ ΕΡΓΑΣΙΩΝ</c:v>
                </c:pt>
              </c:strCache>
            </c:strRef>
          </c:cat>
          <c:val>
            <c:numRef>
              <c:f>Φύλλο1!$B$2:$B$8</c:f>
              <c:numCache>
                <c:formatCode>General</c:formatCode>
                <c:ptCount val="7"/>
                <c:pt idx="0">
                  <c:v>5.4</c:v>
                </c:pt>
                <c:pt idx="1">
                  <c:v>7.7</c:v>
                </c:pt>
                <c:pt idx="2">
                  <c:v>9.1</c:v>
                </c:pt>
                <c:pt idx="3">
                  <c:v>6.8</c:v>
                </c:pt>
                <c:pt idx="4">
                  <c:v>5.7</c:v>
                </c:pt>
                <c:pt idx="5">
                  <c:v>10.5</c:v>
                </c:pt>
                <c:pt idx="6">
                  <c:v>9.7000000000000011</c:v>
                </c:pt>
              </c:numCache>
            </c:numRef>
          </c:val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Μείωση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Φύλλο1!$A$2:$A$8</c:f>
              <c:strCache>
                <c:ptCount val="7"/>
                <c:pt idx="0">
                  <c:v>ΑΠΑΣΧΟΛΗΣΗ</c:v>
                </c:pt>
                <c:pt idx="1">
                  <c:v>ΤΙΜΕΣ</c:v>
                </c:pt>
                <c:pt idx="2">
                  <c:v>ΕΠΕΝΔΥΣΕΙΣ</c:v>
                </c:pt>
                <c:pt idx="3">
                  <c:v>ΠΑΡΑΓΓΕΛΙΕΣ</c:v>
                </c:pt>
                <c:pt idx="4">
                  <c:v>ΡΕΥΣΤΟΤΗΤΑ</c:v>
                </c:pt>
                <c:pt idx="5">
                  <c:v>ΖΗΤΗΣΗ</c:v>
                </c:pt>
                <c:pt idx="6">
                  <c:v>ΚΥΚΛΟΣ ΕΡΓΑΣΙΩΝ</c:v>
                </c:pt>
              </c:strCache>
            </c:strRef>
          </c:cat>
          <c:val>
            <c:numRef>
              <c:f>Φύλλο1!$C$2:$C$8</c:f>
              <c:numCache>
                <c:formatCode>General</c:formatCode>
                <c:ptCount val="7"/>
                <c:pt idx="0">
                  <c:v>6.6</c:v>
                </c:pt>
                <c:pt idx="1">
                  <c:v>46.3</c:v>
                </c:pt>
                <c:pt idx="2">
                  <c:v>37.5</c:v>
                </c:pt>
                <c:pt idx="3">
                  <c:v>69.5</c:v>
                </c:pt>
                <c:pt idx="4">
                  <c:v>75.8</c:v>
                </c:pt>
                <c:pt idx="5">
                  <c:v>63.8</c:v>
                </c:pt>
                <c:pt idx="6">
                  <c:v>66.3</c:v>
                </c:pt>
              </c:numCache>
            </c:numRef>
          </c:val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Χωρίς μεταβολή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Φύλλο1!$A$2:$A$8</c:f>
              <c:strCache>
                <c:ptCount val="7"/>
                <c:pt idx="0">
                  <c:v>ΑΠΑΣΧΟΛΗΣΗ</c:v>
                </c:pt>
                <c:pt idx="1">
                  <c:v>ΤΙΜΕΣ</c:v>
                </c:pt>
                <c:pt idx="2">
                  <c:v>ΕΠΕΝΔΥΣΕΙΣ</c:v>
                </c:pt>
                <c:pt idx="3">
                  <c:v>ΠΑΡΑΓΓΕΛΙΕΣ</c:v>
                </c:pt>
                <c:pt idx="4">
                  <c:v>ΡΕΥΣΤΟΤΗΤΑ</c:v>
                </c:pt>
                <c:pt idx="5">
                  <c:v>ΖΗΤΗΣΗ</c:v>
                </c:pt>
                <c:pt idx="6">
                  <c:v>ΚΥΚΛΟΣ ΕΡΓΑΣΙΩΝ</c:v>
                </c:pt>
              </c:strCache>
            </c:strRef>
          </c:cat>
          <c:val>
            <c:numRef>
              <c:f>Φύλλο1!$D$2:$D$8</c:f>
              <c:numCache>
                <c:formatCode>General</c:formatCode>
                <c:ptCount val="7"/>
                <c:pt idx="0">
                  <c:v>87.9</c:v>
                </c:pt>
                <c:pt idx="1">
                  <c:v>45.4</c:v>
                </c:pt>
                <c:pt idx="2">
                  <c:v>51.3</c:v>
                </c:pt>
                <c:pt idx="3">
                  <c:v>21.3</c:v>
                </c:pt>
                <c:pt idx="4">
                  <c:v>17.8</c:v>
                </c:pt>
                <c:pt idx="5">
                  <c:v>25.3</c:v>
                </c:pt>
                <c:pt idx="6">
                  <c:v>23.4</c:v>
                </c:pt>
              </c:numCache>
            </c:numRef>
          </c:val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8302473729334228E-2"/>
                  <c:y val="9.7981808272932743E-17"/>
                </c:manualLayout>
              </c:layout>
              <c:spPr/>
              <c:txPr>
                <a:bodyPr/>
                <a:lstStyle/>
                <a:p>
                  <a:pPr algn="ctr">
                    <a:defRPr lang="el-GR"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966334977455341E-2"/>
                  <c:y val="-2.6722620045585141E-3"/>
                </c:manualLayout>
              </c:layout>
              <c:spPr/>
              <c:txPr>
                <a:bodyPr/>
                <a:lstStyle/>
                <a:p>
                  <a:pPr algn="ctr">
                    <a:defRPr lang="el-GR"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621779969940456E-2"/>
                  <c:y val="-2.672262004558416E-3"/>
                </c:manualLayout>
              </c:layout>
              <c:spPr/>
              <c:txPr>
                <a:bodyPr/>
                <a:lstStyle/>
                <a:p>
                  <a:pPr algn="ctr">
                    <a:defRPr lang="el-GR"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285641218061611E-2"/>
                  <c:y val="8.0167860136753036E-3"/>
                </c:manualLayout>
              </c:layout>
              <c:spPr/>
              <c:txPr>
                <a:bodyPr/>
                <a:lstStyle/>
                <a:p>
                  <a:pPr algn="ctr">
                    <a:defRPr lang="el-GR"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630196225576694E-2"/>
                  <c:y val="-8.0167860136753036E-3"/>
                </c:manualLayout>
              </c:layout>
              <c:spPr/>
              <c:txPr>
                <a:bodyPr/>
                <a:lstStyle/>
                <a:p>
                  <a:pPr algn="ctr">
                    <a:defRPr lang="el-GR"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9966334977455341E-2"/>
                  <c:y val="2.672262004558416E-3"/>
                </c:manualLayout>
              </c:layout>
              <c:spPr/>
              <c:txPr>
                <a:bodyPr/>
                <a:lstStyle/>
                <a:p>
                  <a:pPr algn="ctr">
                    <a:defRPr lang="el-GR"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9966334977455341E-2"/>
                  <c:y val="2.672262004558416E-3"/>
                </c:manualLayout>
              </c:layout>
              <c:spPr/>
              <c:txPr>
                <a:bodyPr/>
                <a:lstStyle/>
                <a:p>
                  <a:pPr algn="ctr">
                    <a:defRPr lang="el-GR"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Φύλλο1!$A$2:$A$8</c:f>
              <c:strCache>
                <c:ptCount val="7"/>
                <c:pt idx="0">
                  <c:v>ΑΠΑΣΧΟΛΗΣΗ</c:v>
                </c:pt>
                <c:pt idx="1">
                  <c:v>ΤΙΜΕΣ</c:v>
                </c:pt>
                <c:pt idx="2">
                  <c:v>ΕΠΕΝΔΥΣΕΙΣ</c:v>
                </c:pt>
                <c:pt idx="3">
                  <c:v>ΠΑΡΑΓΓΕΛΙΕΣ</c:v>
                </c:pt>
                <c:pt idx="4">
                  <c:v>ΡΕΥΣΤΟΤΗΤΑ</c:v>
                </c:pt>
                <c:pt idx="5">
                  <c:v>ΖΗΤΗΣΗ</c:v>
                </c:pt>
                <c:pt idx="6">
                  <c:v>ΚΥΚΛΟΣ ΕΡΓΑΣΙΩΝ</c:v>
                </c:pt>
              </c:strCache>
            </c:strRef>
          </c:cat>
          <c:val>
            <c:numRef>
              <c:f>Φύλλο1!$E$2:$E$8</c:f>
              <c:numCache>
                <c:formatCode>General</c:formatCode>
                <c:ptCount val="7"/>
                <c:pt idx="0">
                  <c:v>0.1</c:v>
                </c:pt>
                <c:pt idx="1">
                  <c:v>0.60000000000000064</c:v>
                </c:pt>
                <c:pt idx="2">
                  <c:v>2.1</c:v>
                </c:pt>
                <c:pt idx="3">
                  <c:v>2.4</c:v>
                </c:pt>
                <c:pt idx="4">
                  <c:v>0.70000000000000062</c:v>
                </c:pt>
                <c:pt idx="5">
                  <c:v>0.4</c:v>
                </c:pt>
                <c:pt idx="6">
                  <c:v>0.60000000000000064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3697920"/>
        <c:axId val="93699456"/>
      </c:barChart>
      <c:catAx>
        <c:axId val="936979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93699456"/>
        <c:crosses val="autoZero"/>
        <c:auto val="1"/>
        <c:lblAlgn val="ctr"/>
        <c:lblOffset val="100"/>
        <c:noMultiLvlLbl val="0"/>
      </c:catAx>
      <c:valAx>
        <c:axId val="9369945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93697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509572835722723"/>
          <c:y val="4.4615202687916827E-2"/>
          <c:w val="0.66327029276440874"/>
          <c:h val="4.2934418698222704E-2"/>
        </c:manualLayout>
      </c:layout>
      <c:overlay val="0"/>
      <c:txPr>
        <a:bodyPr/>
        <a:lstStyle/>
        <a:p>
          <a:pPr>
            <a:defRPr sz="1200">
              <a:latin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371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AED401C0-D18F-454F-A207-CBD5285A1D66}" type="datetimeFigureOut">
              <a:rPr lang="el-GR" smtClean="0"/>
              <a:pPr/>
              <a:t>5/9/2016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1" y="9371013"/>
            <a:ext cx="2919413" cy="49371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61E7067C-B972-4FF1-A7BB-C02384260A7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0877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565" cy="492290"/>
          </a:xfrm>
          <a:prstGeom prst="rect">
            <a:avLst/>
          </a:prstGeom>
        </p:spPr>
        <p:txBody>
          <a:bodyPr vert="horz" lIns="90268" tIns="45135" rIns="90268" bIns="45135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16200" y="0"/>
            <a:ext cx="2917992" cy="492290"/>
          </a:xfrm>
          <a:prstGeom prst="rect">
            <a:avLst/>
          </a:prstGeom>
        </p:spPr>
        <p:txBody>
          <a:bodyPr vert="horz" lIns="90268" tIns="45135" rIns="90268" bIns="45135" rtlCol="0"/>
          <a:lstStyle>
            <a:lvl1pPr algn="r">
              <a:defRPr sz="1200"/>
            </a:lvl1pPr>
          </a:lstStyle>
          <a:p>
            <a:pPr>
              <a:defRPr/>
            </a:pPr>
            <a:fld id="{FE2FB7C0-ED55-4B35-968E-031399427144}" type="datetimeFigureOut">
              <a:rPr lang="el-GR"/>
              <a:pPr>
                <a:defRPr/>
              </a:pPr>
              <a:t>5/9/2016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68" tIns="45135" rIns="90268" bIns="45135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74837" y="4686224"/>
            <a:ext cx="5387666" cy="4440077"/>
          </a:xfrm>
          <a:prstGeom prst="rect">
            <a:avLst/>
          </a:prstGeom>
        </p:spPr>
        <p:txBody>
          <a:bodyPr vert="horz" lIns="90268" tIns="45135" rIns="90268" bIns="45135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1" y="9372445"/>
            <a:ext cx="2919565" cy="492290"/>
          </a:xfrm>
          <a:prstGeom prst="rect">
            <a:avLst/>
          </a:prstGeom>
        </p:spPr>
        <p:txBody>
          <a:bodyPr vert="horz" lIns="90268" tIns="45135" rIns="90268" bIns="4513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16200" y="9372445"/>
            <a:ext cx="2917992" cy="492290"/>
          </a:xfrm>
          <a:prstGeom prst="rect">
            <a:avLst/>
          </a:prstGeom>
        </p:spPr>
        <p:txBody>
          <a:bodyPr vert="horz" lIns="90268" tIns="45135" rIns="90268" bIns="45135" rtlCol="0" anchor="b"/>
          <a:lstStyle>
            <a:lvl1pPr algn="r">
              <a:defRPr sz="1200"/>
            </a:lvl1pPr>
          </a:lstStyle>
          <a:p>
            <a:pPr>
              <a:defRPr/>
            </a:pPr>
            <a:fld id="{2C190004-608B-4376-ABEC-012B3898891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3124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3824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11F097-3AF7-48EA-9044-1401EF6114B4}" type="slidenum">
              <a:rPr lang="el-GR" smtClean="0"/>
              <a:pPr/>
              <a:t>1</a:t>
            </a:fld>
            <a:endParaRPr lang="el-G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4643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3DDD84-A37F-4118-808A-02ECD22D69B0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4746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F918FE-DCBF-42AF-A726-43FCE6348CB9}" type="slidenum">
              <a:rPr lang="el-GR" smtClean="0"/>
              <a:pPr/>
              <a:t>11</a:t>
            </a:fld>
            <a:endParaRPr 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484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B97915-E79F-4B8E-A964-67B79A88F9A0}" type="slidenum">
              <a:rPr lang="el-GR" smtClean="0"/>
              <a:pPr/>
              <a:t>12</a:t>
            </a:fld>
            <a:endParaRPr 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4950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C1CCB9-A0ED-47EB-8A89-37ABD3ECBF21}" type="slidenum">
              <a:rPr lang="el-GR" smtClean="0"/>
              <a:pPr/>
              <a:t>13</a:t>
            </a:fld>
            <a:endParaRPr 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505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5374FE-1EE7-439E-92FE-F1A0E5CE0C3A}" type="slidenum">
              <a:rPr lang="el-GR" smtClean="0"/>
              <a:pPr/>
              <a:t>14</a:t>
            </a:fld>
            <a:endParaRPr 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7203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51F62A-FE37-434B-BF4F-93D3F2509474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5155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52BF0E-98FB-46AA-8234-51301AB0DEF1}" type="slidenum">
              <a:rPr lang="el-GR" smtClean="0"/>
              <a:pPr/>
              <a:t>16</a:t>
            </a:fld>
            <a:endParaRPr lang="el-G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5258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EE6B45-1E10-461A-B292-8002BA2DEA19}" type="slidenum">
              <a:rPr lang="el-GR" smtClean="0"/>
              <a:pPr/>
              <a:t>17</a:t>
            </a:fld>
            <a:endParaRPr lang="el-G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5360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56D603-BF19-43A1-815D-16659A6BC5AC}" type="slidenum">
              <a:rPr lang="el-GR" smtClean="0">
                <a:solidFill>
                  <a:srgbClr val="000000"/>
                </a:solidFill>
              </a:rPr>
              <a:pPr/>
              <a:t>18</a:t>
            </a:fld>
            <a:endParaRPr 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5462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6B9E9F-E210-4F61-9F0E-1AB5E1D9C9F2}" type="slidenum">
              <a:rPr lang="el-GR" smtClean="0"/>
              <a:pPr/>
              <a:t>19</a:t>
            </a:fld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3926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FF6639-3724-4C3D-BEA4-CB8EC43E6CC4}" type="slidenum">
              <a:rPr lang="el-GR" smtClean="0"/>
              <a:pPr/>
              <a:t>2</a:t>
            </a:fld>
            <a:endParaRPr lang="el-G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5360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56D603-BF19-43A1-815D-16659A6BC5AC}" type="slidenum">
              <a:rPr lang="el-GR" smtClean="0">
                <a:solidFill>
                  <a:srgbClr val="000000"/>
                </a:solidFill>
              </a:rPr>
              <a:pPr/>
              <a:t>20</a:t>
            </a:fld>
            <a:endParaRPr 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5974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7490B1-5A09-4649-97F5-2F14B56D618E}" type="slidenum">
              <a:rPr lang="el-GR" smtClean="0"/>
              <a:pPr/>
              <a:t>21</a:t>
            </a:fld>
            <a:endParaRPr lang="el-G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6179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E7C736-2197-4B62-89F6-ADF2E4CF90B5}" type="slidenum">
              <a:rPr lang="el-GR" smtClean="0">
                <a:solidFill>
                  <a:srgbClr val="000000"/>
                </a:solidFill>
              </a:rPr>
              <a:pPr/>
              <a:t>22</a:t>
            </a:fld>
            <a:endParaRPr 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6896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D01F1B-6B2A-4F0A-AFD7-6E4B963EC0D6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740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3E263F-74BD-452D-B7DD-7239F84E05BD}" type="slidenum">
              <a:rPr lang="el-GR" smtClean="0"/>
              <a:pPr/>
              <a:t>24</a:t>
            </a:fld>
            <a:endParaRPr lang="el-G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9456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030435-0D4F-4F80-A1EA-EF109906A973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8739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3E54FB-8795-42BC-AB1D-4C20E2511FD8}" type="slidenum">
              <a:rPr lang="el-GR" smtClean="0"/>
              <a:pPr/>
              <a:t>26</a:t>
            </a:fld>
            <a:endParaRPr lang="el-G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8842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51092A-18E2-497D-9AD6-6DCD1334411D}" type="slidenum">
              <a:rPr lang="el-GR" smtClean="0"/>
              <a:pPr/>
              <a:t>27</a:t>
            </a:fld>
            <a:endParaRPr lang="el-G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8944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30D5CA-C5F6-4B72-9676-FB965C1B7226}" type="slidenum">
              <a:rPr lang="el-GR" smtClean="0"/>
              <a:pPr/>
              <a:t>28</a:t>
            </a:fld>
            <a:endParaRPr lang="el-G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3962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06EC7E-4A48-4E4B-9288-967892241DD5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4029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2C4FF5-23A2-4A80-82D4-0D9DA645B3BC}" type="slidenum">
              <a:rPr lang="el-GR" smtClean="0"/>
              <a:pPr/>
              <a:t>3</a:t>
            </a:fld>
            <a:endParaRPr lang="el-G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4064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527D47-3ED2-4405-8178-83267A3E6596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4166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61E83F-8B32-40C2-880C-3817D6AB73ED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4269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9DDC79-DCE1-4CFC-B827-2570463BD440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4371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0C87CF-3520-450D-B0CB-7EE559D1C601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996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DD9CE9-271B-4A95-B900-47D9EE1ABE0E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6896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D01F1B-6B2A-4F0A-AFD7-6E4B963EC0D6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7101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DF7124-7527-44E9-9E4C-1D4C830BCE09}" type="slidenum">
              <a:rPr lang="el-GR" smtClean="0">
                <a:solidFill>
                  <a:srgbClr val="000000"/>
                </a:solidFill>
              </a:rPr>
              <a:pPr/>
              <a:t>36</a:t>
            </a:fld>
            <a:endParaRPr 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7101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DF7124-7527-44E9-9E4C-1D4C830BCE09}" type="slidenum">
              <a:rPr lang="el-GR" smtClean="0">
                <a:solidFill>
                  <a:srgbClr val="000000"/>
                </a:solidFill>
              </a:rPr>
              <a:pPr/>
              <a:t>37</a:t>
            </a:fld>
            <a:endParaRPr 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9046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CBD09E-D7B0-4E97-A422-4FA5696056CC}" type="slidenum">
              <a:rPr lang="el-GR" smtClean="0"/>
              <a:pPr/>
              <a:t>38</a:t>
            </a:fld>
            <a:endParaRPr lang="el-G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9149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23A953-3070-46BF-B36E-7A7ECD2FFA4D}" type="slidenum">
              <a:rPr lang="el-GR" smtClean="0"/>
              <a:pPr/>
              <a:t>39</a:t>
            </a:fld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4131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B74880-D992-436D-85F3-587B7014426A}" type="slidenum">
              <a:rPr lang="el-GR" smtClean="0"/>
              <a:pPr/>
              <a:t>4</a:t>
            </a:fld>
            <a:endParaRPr lang="el-G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9251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D0E9C5-62AC-4ADE-B12F-FCB49763B673}" type="slidenum">
              <a:rPr lang="el-GR" smtClean="0"/>
              <a:pPr/>
              <a:t>40</a:t>
            </a:fld>
            <a:endParaRPr lang="el-G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996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DD9CE9-271B-4A95-B900-47D9EE1ABE0E}" type="slidenum">
              <a:rPr lang="el-GR" smtClean="0"/>
              <a:pPr/>
              <a:t>41</a:t>
            </a:fld>
            <a:endParaRPr lang="el-G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0378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CF8BDA-5139-4816-BC71-7C4B875E15D7}" type="slidenum">
              <a:rPr lang="el-GR" smtClean="0"/>
              <a:pPr/>
              <a:t>42</a:t>
            </a:fld>
            <a:endParaRPr lang="el-G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0480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ABD0F0-ADD7-4A41-B4D7-60FA98F14022}" type="slidenum">
              <a:rPr lang="el-GR" smtClean="0"/>
              <a:pPr/>
              <a:t>43</a:t>
            </a:fld>
            <a:endParaRPr lang="el-GR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0582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08C270-D2F5-40ED-B659-284BF8A0C4BF}" type="slidenum">
              <a:rPr lang="el-GR" smtClean="0"/>
              <a:pPr/>
              <a:t>44</a:t>
            </a:fld>
            <a:endParaRPr lang="el-GR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0685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E71D05-B33D-4577-AE51-44DBCDA2251B}" type="slidenum">
              <a:rPr lang="el-GR" smtClean="0"/>
              <a:pPr/>
              <a:t>45</a:t>
            </a:fld>
            <a:endParaRPr lang="el-GR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0787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C7A709-328A-47DF-82BD-8B4255267208}" type="slidenum">
              <a:rPr lang="el-GR" smtClean="0"/>
              <a:pPr/>
              <a:t>46</a:t>
            </a:fld>
            <a:endParaRPr lang="el-GR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0890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3333C9-8212-4EB5-A0E0-66C19D8B8C97}" type="slidenum">
              <a:rPr lang="el-GR" smtClean="0"/>
              <a:pPr/>
              <a:t>47</a:t>
            </a:fld>
            <a:endParaRPr lang="el-GR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0070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8C6EC1-0EC6-4690-AFB5-E6F89685B48B}" type="slidenum">
              <a:rPr lang="el-GR" smtClean="0"/>
              <a:pPr/>
              <a:t>48</a:t>
            </a:fld>
            <a:endParaRPr lang="el-GR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017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7120A6-FB42-4850-B340-227754F30E92}" type="slidenum">
              <a:rPr lang="el-GR" smtClean="0"/>
              <a:pPr/>
              <a:t>49</a:t>
            </a:fld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4234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449511-E50B-4E3E-B83F-96D825FD794A}" type="slidenum">
              <a:rPr lang="el-GR" smtClean="0"/>
              <a:pPr/>
              <a:t>5</a:t>
            </a:fld>
            <a:endParaRPr lang="el-GR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0275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26141D-FFB6-4B3F-B03A-1F3983E3E90C}" type="slidenum">
              <a:rPr lang="el-GR" smtClean="0"/>
              <a:pPr/>
              <a:t>50</a:t>
            </a:fld>
            <a:endParaRPr lang="el-GR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1094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547324-17DF-470D-93DA-C39BFC1376F4}" type="slidenum">
              <a:rPr lang="el-GR" smtClean="0"/>
              <a:pPr/>
              <a:t>51</a:t>
            </a:fld>
            <a:endParaRPr lang="el-GR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1299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BFCB78-DCE5-4989-95A1-CD2C161169E9}" type="slidenum">
              <a:rPr lang="el-GR" smtClean="0"/>
              <a:pPr/>
              <a:t>52</a:t>
            </a:fld>
            <a:endParaRPr lang="el-GR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0378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CF8BDA-5139-4816-BC71-7C4B875E15D7}" type="slidenum">
              <a:rPr lang="el-GR" smtClean="0"/>
              <a:pPr/>
              <a:t>53</a:t>
            </a:fld>
            <a:endParaRPr lang="el-GR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0480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ABD0F0-ADD7-4A41-B4D7-60FA98F14022}" type="slidenum">
              <a:rPr lang="el-GR" smtClean="0"/>
              <a:pPr/>
              <a:t>54</a:t>
            </a:fld>
            <a:endParaRPr lang="el-GR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0378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CF8BDA-5139-4816-BC71-7C4B875E15D7}" type="slidenum">
              <a:rPr lang="el-GR" smtClean="0"/>
              <a:pPr/>
              <a:t>55</a:t>
            </a:fld>
            <a:endParaRPr lang="el-GR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0480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ABD0F0-ADD7-4A41-B4D7-60FA98F14022}" type="slidenum">
              <a:rPr lang="el-GR" smtClean="0"/>
              <a:pPr/>
              <a:t>56</a:t>
            </a:fld>
            <a:endParaRPr lang="el-GR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0378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CF8BDA-5139-4816-BC71-7C4B875E15D7}" type="slidenum">
              <a:rPr lang="el-GR" smtClean="0">
                <a:solidFill>
                  <a:prstClr val="black"/>
                </a:solidFill>
              </a:rPr>
              <a:pPr/>
              <a:t>57</a:t>
            </a:fld>
            <a:endParaRPr 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6896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D01F1B-6B2A-4F0A-AFD7-6E4B963EC0D6}" type="slidenum">
              <a:rPr lang="el-GR" smtClean="0"/>
              <a:pPr/>
              <a:t>58</a:t>
            </a:fld>
            <a:endParaRPr lang="el-GR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273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248F84-F1CE-4843-8841-ECADCC166B8B}" type="slidenum">
              <a:rPr lang="el-GR" smtClean="0"/>
              <a:pPr/>
              <a:t>59</a:t>
            </a:fld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4336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A465CC-DBD4-4838-990A-ED2CA470017B}" type="slidenum">
              <a:rPr lang="el-GR" smtClean="0"/>
              <a:pPr/>
              <a:t>6</a:t>
            </a:fld>
            <a:endParaRPr lang="el-GR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1402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50E379-A2C6-4A2D-8093-629D12910C89}" type="slidenum">
              <a:rPr lang="el-GR" smtClean="0"/>
              <a:pPr/>
              <a:t>60</a:t>
            </a:fld>
            <a:endParaRPr lang="el-GR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2938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AA4987-D5E5-4124-AD0F-346270D3051E}" type="slidenum">
              <a:rPr lang="el-GR" smtClean="0">
                <a:solidFill>
                  <a:prstClr val="black"/>
                </a:solidFill>
              </a:rPr>
              <a:pPr/>
              <a:t>61</a:t>
            </a:fld>
            <a:endParaRPr 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3040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BB9EA1-2EF2-4938-A32D-D2C8DD4AE844}" type="slidenum">
              <a:rPr lang="el-GR" smtClean="0">
                <a:solidFill>
                  <a:prstClr val="black"/>
                </a:solidFill>
              </a:rPr>
              <a:pPr/>
              <a:t>62</a:t>
            </a:fld>
            <a:endParaRPr 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273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248F84-F1CE-4843-8841-ECADCC166B8B}" type="slidenum">
              <a:rPr lang="el-GR" smtClean="0"/>
              <a:pPr/>
              <a:t>63</a:t>
            </a:fld>
            <a:endParaRPr lang="el-GR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273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248F84-F1CE-4843-8841-ECADCC166B8B}" type="slidenum">
              <a:rPr lang="el-GR" smtClean="0"/>
              <a:pPr/>
              <a:t>64</a:t>
            </a:fld>
            <a:endParaRPr lang="el-GR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3347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412457-72CD-4345-B411-DAE49FB42CB6}" type="slidenum">
              <a:rPr lang="el-GR" smtClean="0"/>
              <a:pPr/>
              <a:t>65</a:t>
            </a:fld>
            <a:endParaRPr lang="el-GR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3347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412457-72CD-4345-B411-DAE49FB42CB6}" type="slidenum">
              <a:rPr lang="el-GR" smtClean="0"/>
              <a:pPr/>
              <a:t>66</a:t>
            </a:fld>
            <a:endParaRPr lang="el-GR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3347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412457-72CD-4345-B411-DAE49FB42CB6}" type="slidenum">
              <a:rPr lang="el-GR" smtClean="0"/>
              <a:pPr/>
              <a:t>67</a:t>
            </a:fld>
            <a:endParaRPr lang="el-GR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0378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CF8BDA-5139-4816-BC71-7C4B875E15D7}" type="slidenum">
              <a:rPr lang="el-GR" smtClean="0"/>
              <a:pPr/>
              <a:t>68</a:t>
            </a:fld>
            <a:endParaRPr lang="el-GR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273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248F84-F1CE-4843-8841-ECADCC166B8B}" type="slidenum">
              <a:rPr lang="el-GR" smtClean="0"/>
              <a:pPr/>
              <a:t>69</a:t>
            </a:fld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4438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858B95-3E39-4ACC-8474-487F7F325AD2}" type="slidenum">
              <a:rPr lang="el-GR" smtClean="0"/>
              <a:pPr/>
              <a:t>7</a:t>
            </a:fld>
            <a:endParaRPr lang="el-GR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2835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10C18A-3BEA-4237-A385-CDF151572BA2}" type="slidenum">
              <a:rPr lang="el-GR" smtClean="0"/>
              <a:pPr/>
              <a:t>70</a:t>
            </a:fld>
            <a:endParaRPr lang="el-GR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4576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43E3AC-ED44-4A30-BBEB-3A1FABD98ADB}" type="slidenum">
              <a:rPr lang="el-GR" smtClean="0"/>
              <a:pPr/>
              <a:t>71</a:t>
            </a:fld>
            <a:endParaRPr lang="el-GR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273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248F84-F1CE-4843-8841-ECADCC166B8B}" type="slidenum">
              <a:rPr lang="el-GR" smtClean="0"/>
              <a:pPr/>
              <a:t>72</a:t>
            </a:fld>
            <a:endParaRPr lang="el-GR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6896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D01F1B-6B2A-4F0A-AFD7-6E4B963EC0D6}" type="slidenum">
              <a:rPr lang="el-GR" smtClean="0"/>
              <a:pPr/>
              <a:t>73</a:t>
            </a:fld>
            <a:endParaRPr lang="el-GR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6896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D01F1B-6B2A-4F0A-AFD7-6E4B963EC0D6}" type="slidenum">
              <a:rPr lang="el-GR" smtClean="0"/>
              <a:pPr/>
              <a:t>74</a:t>
            </a:fld>
            <a:endParaRPr 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4643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3DDD84-A37F-4118-808A-02ECD22D69B0}" type="slidenum">
              <a:rPr lang="el-GR" smtClean="0"/>
              <a:pPr/>
              <a:t>8</a:t>
            </a:fld>
            <a:endParaRPr 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4643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3DDD84-A37F-4118-808A-02ECD22D69B0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3"/>
          <p:cNvSpPr>
            <a:spLocks noChangeAspect="1" noChangeArrowheads="1"/>
          </p:cNvSpPr>
          <p:nvPr/>
        </p:nvSpPr>
        <p:spPr bwMode="auto">
          <a:xfrm>
            <a:off x="6300788" y="6215063"/>
            <a:ext cx="340836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10" name="Picture 2" descr="ime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73844"/>
            <a:ext cx="1152128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l-GR" altLang="en-US"/>
              <a:t>Κάντε κλικ για επεξεργασία του τίτλου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l-GR" altLang="en-US"/>
              <a:t>Κάντε κλικ για να επεξεργαστείτε τον υπότιτλο του υποδείγματος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1013" y="6243638"/>
            <a:ext cx="2133600" cy="457200"/>
          </a:xfrm>
        </p:spPr>
        <p:txBody>
          <a:bodyPr/>
          <a:lstStyle>
            <a:lvl1pPr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3123F266-158D-42EB-A49C-3AAC6C8E547E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9C9E3-9FDB-46DF-B3F9-BFD922C4FDC8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EB639-028D-4F48-90AD-E5F7C248B045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089C3-B303-44AB-93D6-85B3A9770510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6300788"/>
            <a:ext cx="340836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13"/>
          <p:cNvSpPr>
            <a:spLocks noChangeAspect="1" noChangeArrowheads="1"/>
          </p:cNvSpPr>
          <p:nvPr/>
        </p:nvSpPr>
        <p:spPr bwMode="auto">
          <a:xfrm>
            <a:off x="6300788" y="6215063"/>
            <a:ext cx="340836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4" name="Group 10"/>
          <p:cNvGrpSpPr>
            <a:grpSpLocks/>
          </p:cNvGrpSpPr>
          <p:nvPr userDrawn="1"/>
        </p:nvGrpSpPr>
        <p:grpSpPr bwMode="auto">
          <a:xfrm>
            <a:off x="374650" y="0"/>
            <a:ext cx="768350" cy="6858000"/>
            <a:chOff x="374626" y="0"/>
            <a:chExt cx="768350" cy="6858044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374626" y="1071570"/>
              <a:ext cx="768350" cy="5786474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374626" y="0"/>
              <a:ext cx="768350" cy="214314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</p:grpSp>
      <p:pic>
        <p:nvPicPr>
          <p:cNvPr id="7" name="Picture 13" descr="http://www.ggea.gr/nea/images_news_13/image_300306.jpg"/>
          <p:cNvPicPr>
            <a:picLocks noChangeAspect="1" noChangeArrowheads="1"/>
          </p:cNvPicPr>
          <p:nvPr userDrawn="1"/>
        </p:nvPicPr>
        <p:blipFill>
          <a:blip r:embed="rId3" cstate="print"/>
          <a:srcRect r="10178"/>
          <a:stretch>
            <a:fillRect/>
          </a:stretch>
        </p:blipFill>
        <p:spPr bwMode="auto">
          <a:xfrm>
            <a:off x="357188" y="285750"/>
            <a:ext cx="78581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97C78-A3F8-47BF-9A80-7E65F957343C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357188" y="1214438"/>
            <a:ext cx="714375" cy="557212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" name="Rectangle 12"/>
          <p:cNvSpPr>
            <a:spLocks noChangeArrowheads="1"/>
          </p:cNvSpPr>
          <p:nvPr userDrawn="1"/>
        </p:nvSpPr>
        <p:spPr bwMode="auto">
          <a:xfrm>
            <a:off x="374650" y="0"/>
            <a:ext cx="714375" cy="42862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6300788"/>
            <a:ext cx="340836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3"/>
          <p:cNvSpPr>
            <a:spLocks noChangeAspect="1" noChangeArrowheads="1"/>
          </p:cNvSpPr>
          <p:nvPr/>
        </p:nvSpPr>
        <p:spPr bwMode="auto">
          <a:xfrm>
            <a:off x="6300788" y="6215063"/>
            <a:ext cx="340836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" name="Line 21"/>
          <p:cNvSpPr>
            <a:spLocks noChangeShapeType="1"/>
          </p:cNvSpPr>
          <p:nvPr userDrawn="1"/>
        </p:nvSpPr>
        <p:spPr bwMode="auto">
          <a:xfrm>
            <a:off x="1393825" y="6308725"/>
            <a:ext cx="6994525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7" name="14 - Εικόνα" descr="salamina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28625"/>
            <a:ext cx="8794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DA15-5536-4D6D-80A0-38F891CC0324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Στρογγυλεμένο ορθογώνιο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20" name="19 - Υπότιτλος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8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n-US"/>
          </a:p>
        </p:txBody>
      </p:sp>
      <p:sp>
        <p:nvSpPr>
          <p:cNvPr id="9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n-US" dirty="0"/>
          </a:p>
        </p:txBody>
      </p:sp>
      <p:sp>
        <p:nvSpPr>
          <p:cNvPr id="10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720A6B-9F93-436E-B43E-4436301BEAC6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33EB1-AE25-459A-9D3C-0B867B669B3D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Στρογγυλεμένο ορθογώνιο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4 - Στρογγυλεμένο ορθογώνιο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36F876-5576-4DB9-A0F1-A2160C478235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491DB-AAB1-4F0A-879F-35E01FE3861E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9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3DAD4-B896-46D2-83FC-46DCE2A233C2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l-GR" altLang="en-US"/>
              <a:t>Κάντε κλικ για επεξεργασία του τίτλου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l-GR" altLang="en-US"/>
              <a:t>Κάντε κλικ για να επεξεργαστείτε τον υπότιτλο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1388D-20A1-4782-A941-9B73A94DDD5C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6A3DA-00B6-4D1A-9B48-8D854EB44258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υλεμένο ορθογώνιο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8AF3DF-041E-470D-8098-A19B50FBAC35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E1EA0-F58C-4853-9C5F-B450FA46E196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Στρογγυλεμένο ορθογώνιο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5 - Στρογγύλεμα μίας γωνίας ορθογωνίου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l-GR" noProof="0" dirty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7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n-US"/>
          </a:p>
        </p:txBody>
      </p:sp>
      <p:sp>
        <p:nvSpPr>
          <p:cNvPr id="9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2695C2-8498-46CB-AE1B-3F1AE85E1E75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F17D4-1A55-491B-86B1-28786F2B1CAB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9A2BF-5522-4CCF-B8B6-B1FEEF4E2518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CBD60-259F-49A2-A61B-14328EAE06C9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2FBD2-65F3-4682-A79A-8FBC52DB60B7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B468C-1A4E-4071-B46A-223183D26786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740A0-ED76-43D9-BCCF-0A3E74882E5C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C3C83-2791-4601-A0C3-A1769FA1425A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A32CC-CA22-4948-887C-32E657BD9495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n-US" smtClean="0"/>
              <a:t>Δεύτερου επιπέδου</a:t>
            </a:r>
          </a:p>
          <a:p>
            <a:pPr lvl="2"/>
            <a:r>
              <a:rPr lang="el-GR" altLang="en-US" smtClean="0"/>
              <a:t>Τρίτου επιπέδου</a:t>
            </a:r>
          </a:p>
          <a:p>
            <a:pPr lvl="3"/>
            <a:r>
              <a:rPr lang="el-GR" altLang="en-US" smtClean="0"/>
              <a:t>Τέταρτου επιπέδου</a:t>
            </a:r>
          </a:p>
          <a:p>
            <a:pPr lvl="4"/>
            <a:r>
              <a:rPr lang="el-GR" altLang="en-US" smtClean="0"/>
              <a:t>Πέμπτου επιπέδου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74FF040-D3F0-47AA-8E39-88B6B492C352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  <p:sp>
        <p:nvSpPr>
          <p:cNvPr id="1032" name="Line 10"/>
          <p:cNvSpPr>
            <a:spLocks noChangeShapeType="1"/>
          </p:cNvSpPr>
          <p:nvPr/>
        </p:nvSpPr>
        <p:spPr bwMode="auto">
          <a:xfrm>
            <a:off x="468313" y="6308725"/>
            <a:ext cx="82296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33" name="Line 11"/>
          <p:cNvSpPr>
            <a:spLocks noChangeShapeType="1"/>
          </p:cNvSpPr>
          <p:nvPr/>
        </p:nvSpPr>
        <p:spPr bwMode="auto">
          <a:xfrm>
            <a:off x="5219700" y="836613"/>
            <a:ext cx="3394075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62" r:id="rId1"/>
    <p:sldLayoutId id="2147487263" r:id="rId2"/>
    <p:sldLayoutId id="2147487245" r:id="rId3"/>
    <p:sldLayoutId id="2147487246" r:id="rId4"/>
    <p:sldLayoutId id="2147487247" r:id="rId5"/>
    <p:sldLayoutId id="2147487248" r:id="rId6"/>
    <p:sldLayoutId id="2147487249" r:id="rId7"/>
    <p:sldLayoutId id="2147487250" r:id="rId8"/>
    <p:sldLayoutId id="2147487251" r:id="rId9"/>
    <p:sldLayoutId id="2147487252" r:id="rId10"/>
    <p:sldLayoutId id="2147487253" r:id="rId11"/>
    <p:sldLayoutId id="2147487254" r:id="rId12"/>
    <p:sldLayoutId id="2147487264" r:id="rId13"/>
    <p:sldLayoutId id="214748726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Book Antiqu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Book Antiqu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Book Antiqu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Book Antiqu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Book Antiqu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Book Antiqu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Book Antiqu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3" name="12 - Θέση τίτλου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2055" name="3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l-GR" altLang="en-US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1EAD1A6F-BA5A-4D94-A4BF-32D66CA7FB78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  <p:pic>
        <p:nvPicPr>
          <p:cNvPr id="2059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8125" y="6256338"/>
            <a:ext cx="340836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Line 10"/>
          <p:cNvSpPr>
            <a:spLocks noChangeShapeType="1"/>
          </p:cNvSpPr>
          <p:nvPr/>
        </p:nvSpPr>
        <p:spPr bwMode="auto">
          <a:xfrm>
            <a:off x="468313" y="6308725"/>
            <a:ext cx="82296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061" name="Line 11"/>
          <p:cNvSpPr>
            <a:spLocks noChangeShapeType="1"/>
          </p:cNvSpPr>
          <p:nvPr/>
        </p:nvSpPr>
        <p:spPr bwMode="auto">
          <a:xfrm>
            <a:off x="5219700" y="836613"/>
            <a:ext cx="3394075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66" r:id="rId1"/>
    <p:sldLayoutId id="2147487255" r:id="rId2"/>
    <p:sldLayoutId id="2147487267" r:id="rId3"/>
    <p:sldLayoutId id="2147487256" r:id="rId4"/>
    <p:sldLayoutId id="2147487257" r:id="rId5"/>
    <p:sldLayoutId id="2147487258" r:id="rId6"/>
    <p:sldLayoutId id="2147487268" r:id="rId7"/>
    <p:sldLayoutId id="2147487259" r:id="rId8"/>
    <p:sldLayoutId id="2147487269" r:id="rId9"/>
    <p:sldLayoutId id="2147487260" r:id="rId10"/>
    <p:sldLayoutId id="214748726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1.xls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WordArt 11"/>
          <p:cNvSpPr>
            <a:spLocks noChangeArrowheads="1" noChangeShapeType="1" noTextEdit="1"/>
          </p:cNvSpPr>
          <p:nvPr/>
        </p:nvSpPr>
        <p:spPr bwMode="auto">
          <a:xfrm>
            <a:off x="3292624" y="4365104"/>
            <a:ext cx="2376264" cy="2880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2000" b="1" kern="10" dirty="0" smtClean="0">
                <a:ln w="6350">
                  <a:noFill/>
                  <a:round/>
                  <a:headEnd/>
                  <a:tailEnd/>
                </a:ln>
                <a:solidFill>
                  <a:srgbClr val="40404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Ιούλιος  201</a:t>
            </a:r>
            <a:r>
              <a:rPr lang="en-US" sz="2000" b="1" kern="10" dirty="0">
                <a:ln w="6350">
                  <a:noFill/>
                  <a:round/>
                  <a:headEnd/>
                  <a:tailEnd/>
                </a:ln>
                <a:solidFill>
                  <a:srgbClr val="40404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6</a:t>
            </a:r>
            <a:r>
              <a:rPr lang="el-GR" sz="2000" b="1" kern="10" dirty="0">
                <a:ln w="6350">
                  <a:noFill/>
                  <a:round/>
                  <a:headEnd/>
                  <a:tailEnd/>
                </a:ln>
                <a:solidFill>
                  <a:srgbClr val="40404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</p:txBody>
      </p:sp>
      <p:sp>
        <p:nvSpPr>
          <p:cNvPr id="11271" name="WordArt 13"/>
          <p:cNvSpPr>
            <a:spLocks noChangeArrowheads="1" noChangeShapeType="1" noTextEdit="1"/>
          </p:cNvSpPr>
          <p:nvPr/>
        </p:nvSpPr>
        <p:spPr bwMode="auto">
          <a:xfrm>
            <a:off x="1835696" y="2636912"/>
            <a:ext cx="532859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2000" b="1" kern="10" dirty="0">
                <a:ln w="6350">
                  <a:noFill/>
                  <a:round/>
                  <a:headEnd/>
                  <a:tailEnd/>
                </a:ln>
                <a:solidFill>
                  <a:srgbClr val="40404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ΕΡΕΥΝΑ </a:t>
            </a:r>
            <a:r>
              <a:rPr lang="en-US" sz="2000" b="1" kern="10" dirty="0">
                <a:ln w="6350">
                  <a:noFill/>
                  <a:round/>
                  <a:headEnd/>
                  <a:tailEnd/>
                </a:ln>
                <a:solidFill>
                  <a:srgbClr val="40404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l-GR" sz="2000" b="1" kern="10" dirty="0">
                <a:ln w="6350">
                  <a:noFill/>
                  <a:round/>
                  <a:headEnd/>
                  <a:tailEnd/>
                </a:ln>
                <a:solidFill>
                  <a:srgbClr val="40404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ΙΜΕ </a:t>
            </a:r>
            <a:r>
              <a:rPr lang="en-US" sz="2000" b="1" kern="10" dirty="0">
                <a:ln w="6350">
                  <a:noFill/>
                  <a:round/>
                  <a:headEnd/>
                  <a:tailEnd/>
                </a:ln>
                <a:solidFill>
                  <a:srgbClr val="40404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l-GR" sz="2000" b="1" kern="10" dirty="0">
                <a:ln w="6350">
                  <a:noFill/>
                  <a:round/>
                  <a:headEnd/>
                  <a:tailEnd/>
                </a:ln>
                <a:solidFill>
                  <a:srgbClr val="40404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ΓΣΕΒΕΕ </a:t>
            </a:r>
          </a:p>
        </p:txBody>
      </p:sp>
      <p:sp>
        <p:nvSpPr>
          <p:cNvPr id="11272" name="WordArt 13"/>
          <p:cNvSpPr>
            <a:spLocks noChangeArrowheads="1" noChangeShapeType="1" noTextEdit="1"/>
          </p:cNvSpPr>
          <p:nvPr/>
        </p:nvSpPr>
        <p:spPr bwMode="auto">
          <a:xfrm>
            <a:off x="1937839" y="3861048"/>
            <a:ext cx="5082433" cy="2880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2000" b="1" kern="10" dirty="0">
                <a:ln w="6350">
                  <a:noFill/>
                  <a:round/>
                  <a:headEnd/>
                  <a:tailEnd/>
                </a:ln>
                <a:solidFill>
                  <a:srgbClr val="40404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ΤΑΣΕΙΣ ΟΙΚΟΝΟΜΙΚΟΥ ΚΛΙΜΑΤΟΣ </a:t>
            </a:r>
          </a:p>
        </p:txBody>
      </p:sp>
      <p:pic>
        <p:nvPicPr>
          <p:cNvPr id="11274" name="Picture 15" descr="ime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53482"/>
            <a:ext cx="1398288" cy="88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142875"/>
            <a:ext cx="7421563" cy="681038"/>
          </a:xfrm>
        </p:spPr>
        <p:txBody>
          <a:bodyPr/>
          <a:lstStyle/>
          <a:p>
            <a:pPr algn="ctr" eaLnBrk="1" hangingPunct="1"/>
            <a:r>
              <a:rPr lang="el-GR" sz="15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ΔΕΙΚΤΗΣ ΟΙΚΟΝΟΜΙΚΟΥ ΚΛΙΜΑΤΟΣ </a:t>
            </a:r>
            <a:r>
              <a:rPr lang="el-GR" sz="15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ΜμΕ</a:t>
            </a:r>
            <a:r>
              <a:rPr lang="el-GR" sz="15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l-GR" sz="15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5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ΣΥΓΚΡΙΣΗ ΜΕ ΕΕ, </a:t>
            </a:r>
            <a:r>
              <a:rPr lang="el-GR" sz="15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πηγή: ΙΜΕ </a:t>
            </a:r>
            <a:r>
              <a:rPr lang="el-GR" sz="15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ΓΣΕΒΕΕ, </a:t>
            </a:r>
            <a:r>
              <a:rPr lang="en-US" sz="15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UEAPME</a:t>
            </a:r>
            <a:endParaRPr lang="el-GR" sz="1200" dirty="0" smtClean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5" name="Γράφημα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462456"/>
              </p:ext>
            </p:extLst>
          </p:nvPr>
        </p:nvGraphicFramePr>
        <p:xfrm>
          <a:off x="966787" y="1064419"/>
          <a:ext cx="7210425" cy="4729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48264" y="4221088"/>
            <a:ext cx="21957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 smtClean="0"/>
              <a:t>* Νότος (Κροατία, Κύπρος, Ιταλία, Ιρλανδία, Ισπανία, Μάλτα, Πορτογαλία, Σλοβενία)</a:t>
            </a:r>
          </a:p>
          <a:p>
            <a:r>
              <a:rPr lang="el-GR" sz="1000" dirty="0" smtClean="0"/>
              <a:t>** Βορράς (Αυστρία, Βέλγιο, Βουλγαρία, Τσεχία, Δανία, Εσθονία, Φινλανδία, Γαλλία, Γερμανία, Ουγγαρία, Λετονία, Λιθουανία, Λουξεμβούργο, Ολλανδία, Πολωνία, Σλοβακία, Σουηδία, Η. Βασίλειο)</a:t>
            </a:r>
            <a:endParaRPr lang="el-GR" sz="1000" dirty="0"/>
          </a:p>
        </p:txBody>
      </p:sp>
      <p:sp>
        <p:nvSpPr>
          <p:cNvPr id="6" name="5 - TextBox"/>
          <p:cNvSpPr txBox="1"/>
          <p:nvPr/>
        </p:nvSpPr>
        <p:spPr>
          <a:xfrm>
            <a:off x="755576" y="602128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Το οικονομικό κλίμα για τις </a:t>
            </a:r>
            <a:r>
              <a:rPr lang="el-GR" b="1" dirty="0" err="1" smtClean="0"/>
              <a:t>ΜμΕ</a:t>
            </a:r>
            <a:r>
              <a:rPr lang="el-GR" b="1" dirty="0" smtClean="0"/>
              <a:t> εμφανίζεται να είναι το χαμηλότερο στην ΕΕ, παρά την οριακή βελτίωση.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46769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404664"/>
            <a:ext cx="7421563" cy="562124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Προβλέπετε ότι η κατάσταση της επιχείρησής σας το επόμενο εξάμηνο:</a:t>
            </a: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1879715200"/>
              </p:ext>
            </p:extLst>
          </p:nvPr>
        </p:nvGraphicFramePr>
        <p:xfrm>
          <a:off x="1331640" y="83671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539552" y="4826675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l-GR" dirty="0" smtClean="0"/>
              <a:t>Οι προσδοκίες σχετικά με την πορεία των επιχειρήσεων το επόμενο εξάμηνο είναι αρνητικές, καθώς το 59,5% των επιχειρήσεων αναμένει επιδείνωση, και μόλις το 8,5% βελτίωση. Το νέο μίγμα  συσταλτικών μέτρων θα επιδράσει αρνητικά στα εισοδήματα και την κατανάλωση. Πρόκειται για ένα ιδιότυπο </a:t>
            </a:r>
            <a:r>
              <a:rPr lang="el-GR" b="1" u="sng" dirty="0" smtClean="0"/>
              <a:t>αρνητικό πολλαπλασιαστή λιτότητας </a:t>
            </a:r>
            <a:r>
              <a:rPr lang="el-GR" dirty="0" smtClean="0"/>
              <a:t>που αναστέλλει κάθε επενδυτική πρωτοβουλία.</a:t>
            </a:r>
          </a:p>
          <a:p>
            <a:pPr algn="just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5"/>
            <a:ext cx="7421563" cy="491257"/>
          </a:xfrm>
        </p:spPr>
        <p:txBody>
          <a:bodyPr/>
          <a:lstStyle/>
          <a:p>
            <a:pPr algn="ctr" eaLnBrk="1" hangingPunct="1"/>
            <a:r>
              <a:rPr lang="el-GR" sz="1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ΠΡΟΒΛΕΨΗ ΕΠΟΜΕΝΟΥ ΕΞΑΜΗΝΟΥ</a:t>
            </a:r>
            <a:br>
              <a:rPr lang="el-GR" sz="1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-Ανά κατηγορία -</a:t>
            </a: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3912039550"/>
              </p:ext>
            </p:extLst>
          </p:nvPr>
        </p:nvGraphicFramePr>
        <p:xfrm>
          <a:off x="323528" y="908720"/>
          <a:ext cx="849694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5"/>
            <a:ext cx="7421563" cy="491257"/>
          </a:xfrm>
        </p:spPr>
        <p:txBody>
          <a:bodyPr/>
          <a:lstStyle/>
          <a:p>
            <a:pPr algn="ctr" eaLnBrk="1" hangingPunct="1"/>
            <a:r>
              <a:rPr lang="el-GR" sz="1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ΠΡΟΒΛΕΨΗ ΕΠΟΜΕΝΟΥ ΕΞΑΜΗΝΟΥ</a:t>
            </a: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l-GR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ΣΥΓΚΡΙΣΗ ΜΕ ΠΡΟΗΓΟΥΜΕΝΕΣ ΕΡΕΥΝΕΣ</a:t>
            </a:r>
          </a:p>
        </p:txBody>
      </p:sp>
      <p:graphicFrame>
        <p:nvGraphicFramePr>
          <p:cNvPr id="6" name="Γράφημα 5"/>
          <p:cNvGraphicFramePr/>
          <p:nvPr>
            <p:extLst>
              <p:ext uri="{D42A27DB-BD31-4B8C-83A1-F6EECF244321}">
                <p14:modId xmlns:p14="http://schemas.microsoft.com/office/powerpoint/2010/main" val="3406506757"/>
              </p:ext>
            </p:extLst>
          </p:nvPr>
        </p:nvGraphicFramePr>
        <p:xfrm>
          <a:off x="683568" y="1340768"/>
          <a:ext cx="777686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14"/>
          <p:cNvSpPr>
            <a:spLocks noChangeArrowheads="1" noChangeShapeType="1" noTextEdit="1"/>
          </p:cNvSpPr>
          <p:nvPr/>
        </p:nvSpPr>
        <p:spPr bwMode="auto">
          <a:xfrm>
            <a:off x="1714500" y="2924944"/>
            <a:ext cx="6072188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l-GR" b="1" i="1" kern="10" dirty="0">
                <a:ln w="1587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l-GR" b="1" kern="10" dirty="0">
                <a:ln w="1587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ΑΝΑΛΥΤΙΚΗ ΑΞΙΟΛΟΓΗΣΗ ΒΑΣΙΚΩΝ ΔΕΙΚΤΩΝ</a:t>
            </a:r>
          </a:p>
          <a:p>
            <a:pPr algn="ctr">
              <a:defRPr/>
            </a:pPr>
            <a:r>
              <a:rPr lang="el-GR" b="1" kern="10" dirty="0">
                <a:ln w="1587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(ΑΠΟΤΙΜΗΣΗ </a:t>
            </a:r>
            <a:r>
              <a:rPr lang="el-GR" b="1" kern="10" dirty="0" smtClean="0">
                <a:ln w="1587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1ου </a:t>
            </a:r>
            <a:r>
              <a:rPr lang="el-GR" b="1" kern="10" dirty="0">
                <a:ln w="1587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ΕΞΑΜΗΝΟΥ </a:t>
            </a:r>
            <a:r>
              <a:rPr lang="el-GR" b="1" kern="10" dirty="0" smtClean="0">
                <a:ln w="1587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2016) </a:t>
            </a:r>
            <a:endParaRPr lang="en-US" b="1" kern="10" dirty="0">
              <a:ln w="15875">
                <a:noFill/>
                <a:round/>
                <a:headEnd/>
                <a:tailEnd/>
              </a:ln>
              <a:solidFill>
                <a:schemeClr val="bg2">
                  <a:lumMod val="1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5"/>
            <a:ext cx="7421563" cy="491257"/>
          </a:xfrm>
        </p:spPr>
        <p:txBody>
          <a:bodyPr/>
          <a:lstStyle/>
          <a:p>
            <a:pPr algn="ctr" eaLnBrk="1" hangingPunct="1"/>
            <a:r>
              <a:rPr lang="el-GR" sz="1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ΑΠΟΤΙΜΗΣΗ ΤΕΛΕΥΤΑΙΟΥ ΕΞΑΜΗΝΟΥ</a:t>
            </a:r>
            <a:br>
              <a:rPr lang="el-GR" sz="1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ΣΥΓΚΕΝΤΡΩΤΙΚΟ ΓΡΑΦΗΜΑ</a:t>
            </a:r>
          </a:p>
        </p:txBody>
      </p:sp>
      <p:graphicFrame>
        <p:nvGraphicFramePr>
          <p:cNvPr id="5" name="Γράφημα 4"/>
          <p:cNvGraphicFramePr/>
          <p:nvPr>
            <p:extLst>
              <p:ext uri="{D42A27DB-BD31-4B8C-83A1-F6EECF244321}">
                <p14:modId xmlns:p14="http://schemas.microsoft.com/office/powerpoint/2010/main" val="1910457753"/>
              </p:ext>
            </p:extLst>
          </p:nvPr>
        </p:nvGraphicFramePr>
        <p:xfrm>
          <a:off x="755576" y="1268760"/>
          <a:ext cx="763284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827584" y="616530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/>
              <a:t>Η επιδείνωση του οικονομικού κλίματος καταγράφεται και στα επί μέρους πραγματικά μεγέθη των επιχειρήσεων.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851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6"/>
            <a:ext cx="7421563" cy="419819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ΚΥΚΛΟΣ ΕΡΓΑΣΙΩΝ </a:t>
            </a: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Θα ήθελα να μου πείτε εάν το πρώτο εξάμηνο του 201</a:t>
            </a:r>
            <a:r>
              <a:rPr lang="el-GR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6</a:t>
            </a: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αυξήθηκε, μειώθηκε ή παρέμεινε αμετάβλητος: </a:t>
            </a: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71305737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827584" y="5373216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 smtClean="0"/>
              <a:t>Ο μέσος όρος μείωσης του κύκλου εργασιών βαίνει μειούμενος στο 17,6% (από  20,6%). Τη μεγαλύτερη μείωση φαίνεται ότι καταγράφουν οι πολύ μικρές επιχειρήσεις και οι αυτοαπασχολούμενοι. 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4438" y="332656"/>
            <a:ext cx="7350125" cy="310282"/>
          </a:xfrm>
        </p:spPr>
        <p:txBody>
          <a:bodyPr/>
          <a:lstStyle/>
          <a:p>
            <a:pPr algn="ctr">
              <a:defRPr/>
            </a:pPr>
            <a:r>
              <a:rPr lang="el-G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ΚΥΚΛΟΣ ΕΡΓΑΣΙΩΝ </a:t>
            </a:r>
            <a:br>
              <a:rPr lang="el-G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-Ανά κατηγορία -</a:t>
            </a:r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874242"/>
              </p:ext>
            </p:extLst>
          </p:nvPr>
        </p:nvGraphicFramePr>
        <p:xfrm>
          <a:off x="1043608" y="1484784"/>
          <a:ext cx="5812545" cy="151216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06377"/>
                <a:gridCol w="658024"/>
                <a:gridCol w="658024"/>
                <a:gridCol w="658024"/>
                <a:gridCol w="658024"/>
                <a:gridCol w="658024"/>
                <a:gridCol w="658024"/>
                <a:gridCol w="658024"/>
              </a:tblGrid>
              <a:tr h="217503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l-GR" sz="9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endParaRPr lang="el-GR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ΚΛΑΔΟΣ</a:t>
                      </a:r>
                      <a:endParaRPr lang="el-GR" sz="900" b="1" i="0" u="none" strike="noStrike">
                        <a:solidFill>
                          <a:srgbClr val="FFFFFF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ΕΤΗ ΛΕΙΤΟΥΡΓΙΑΣ</a:t>
                      </a:r>
                      <a:endParaRPr lang="el-GR" sz="900" b="1" i="0" u="none" strike="noStrike">
                        <a:solidFill>
                          <a:srgbClr val="FFFFFF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6608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Εμπόριο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Μεταποίηση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Υπηρεσίες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έως 5 χρόνια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5-10 χρόνια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10-15 χρόνια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15 χρόνια και άνω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7146"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Αυξήθηκε 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23,5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8,4</a:t>
                      </a:r>
                    </a:p>
                  </a:txBody>
                  <a:tcPr marL="9525" marR="9525" marT="9525" marB="0" anchor="ctr"/>
                </a:tc>
              </a:tr>
              <a:tr h="207146"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Μειώθηκε 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69,9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58,9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51,0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68,5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207146"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Αμετάβλητος/η 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22,0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22,4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24,4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22,8</a:t>
                      </a:r>
                    </a:p>
                  </a:txBody>
                  <a:tcPr marL="9525" marR="9525" marT="9525" marB="0" anchor="ctr"/>
                </a:tc>
              </a:tr>
              <a:tr h="207146"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ΔΑ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3,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1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0,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1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114776"/>
              </p:ext>
            </p:extLst>
          </p:nvPr>
        </p:nvGraphicFramePr>
        <p:xfrm>
          <a:off x="1043608" y="3645024"/>
          <a:ext cx="5931635" cy="162757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31093"/>
                <a:gridCol w="671506"/>
                <a:gridCol w="671506"/>
                <a:gridCol w="671506"/>
                <a:gridCol w="671506"/>
                <a:gridCol w="671506"/>
                <a:gridCol w="671506"/>
                <a:gridCol w="671506"/>
              </a:tblGrid>
              <a:tr h="238219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l-GR" sz="9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endParaRPr lang="el-GR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l-GR" sz="9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ΠΕΡΙΟΧΗ</a:t>
                      </a:r>
                      <a:endParaRPr lang="el-GR" sz="900" b="1" i="0" u="none" strike="noStrike" dirty="0">
                        <a:solidFill>
                          <a:srgbClr val="FFFFFF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ΑΡΙΘΜΟΣ ΕΡΓΑΖΟΜΕΝΩΝ</a:t>
                      </a:r>
                      <a:endParaRPr lang="el-GR" sz="900" b="1" i="0" u="none" strike="noStrike" dirty="0">
                        <a:solidFill>
                          <a:srgbClr val="FFFFFF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8186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Αττική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Υπόλοιπη Ελλάδα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Χωρίς προσωπικό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1 άτομο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2-3 άτομα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4-5 άτομα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Πάνω από 5 άτομα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6874"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Αυξήθηκε 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21,1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226874"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Μειώθηκε 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76,2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53,2</a:t>
                      </a:r>
                    </a:p>
                  </a:txBody>
                  <a:tcPr marL="9525" marR="9525" marT="9525" marB="0" anchor="ctr"/>
                </a:tc>
              </a:tr>
              <a:tr h="226874"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Αμετάβλητος/η 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25,1</a:t>
                      </a:r>
                    </a:p>
                  </a:txBody>
                  <a:tcPr marL="9525" marR="9525" marT="9525" marB="0" anchor="ctr"/>
                </a:tc>
              </a:tr>
              <a:tr h="226874"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ΔΑ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0,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3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5"/>
            <a:ext cx="7421563" cy="491257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ΚΥΚΛΟΣ ΕΡΓΑΣΙΩΝ</a:t>
            </a:r>
            <a:r>
              <a:rPr lang="el-G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l-GR" sz="1600" dirty="0" smtClean="0">
                <a:latin typeface="Microsoft Sans Serif" pitchFamily="34" charset="0"/>
                <a:cs typeface="Microsoft Sans Serif" pitchFamily="34" charset="0"/>
              </a:rPr>
              <a:t/>
            </a:r>
            <a:br>
              <a:rPr lang="el-GR" sz="1600" dirty="0" smtClean="0">
                <a:latin typeface="Microsoft Sans Serif" pitchFamily="34" charset="0"/>
                <a:cs typeface="Microsoft Sans Serif" pitchFamily="34" charset="0"/>
              </a:rPr>
            </a:br>
            <a:r>
              <a:rPr lang="el-GR" sz="1500" dirty="0" smtClean="0">
                <a:latin typeface="Microsoft Sans Serif" pitchFamily="34" charset="0"/>
                <a:cs typeface="Microsoft Sans Serif" pitchFamily="34" charset="0"/>
              </a:rPr>
              <a:t>ΑΠΟΤΙΜΗΣΗ ΤΕΛΕΥΤΑΙΟΥ ΕΞΑΜΗΝΟΥ</a:t>
            </a:r>
            <a:br>
              <a:rPr lang="el-GR" sz="1500" dirty="0" smtClean="0">
                <a:latin typeface="Microsoft Sans Serif" pitchFamily="34" charset="0"/>
                <a:cs typeface="Microsoft Sans Serif" pitchFamily="34" charset="0"/>
              </a:rPr>
            </a:br>
            <a:r>
              <a:rPr lang="el-GR" sz="1200" dirty="0" smtClean="0">
                <a:latin typeface="Microsoft Sans Serif" pitchFamily="34" charset="0"/>
                <a:cs typeface="Microsoft Sans Serif" pitchFamily="34" charset="0"/>
              </a:rPr>
              <a:t>ΣΥΓΚΡΙΣΗ ΜΕ ΠΡΟΗΓΟΥΜΕΝΕΣ ΕΡΕΥΝΕΣ</a:t>
            </a: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2235212368"/>
              </p:ext>
            </p:extLst>
          </p:nvPr>
        </p:nvGraphicFramePr>
        <p:xfrm>
          <a:off x="683568" y="1340768"/>
          <a:ext cx="810327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4438" y="332656"/>
            <a:ext cx="7350125" cy="310282"/>
          </a:xfrm>
        </p:spPr>
        <p:txBody>
          <a:bodyPr/>
          <a:lstStyle/>
          <a:p>
            <a:pPr algn="ctr"/>
            <a:r>
              <a:rPr lang="el-GR" sz="1400" dirty="0" smtClean="0">
                <a:latin typeface="Microsoft Sans Serif" pitchFamily="34" charset="0"/>
                <a:cs typeface="Microsoft Sans Serif" pitchFamily="34" charset="0"/>
              </a:rPr>
              <a:t>Συνολικά, πόσο τοις εκατό διαφορά περίπου παρατηρείτε στον τζίρο που κάνατε το  πρώτο εξάμηνο του 201</a:t>
            </a:r>
            <a:r>
              <a:rPr lang="el-GR" sz="1400" dirty="0">
                <a:latin typeface="Microsoft Sans Serif" pitchFamily="34" charset="0"/>
                <a:cs typeface="Microsoft Sans Serif" pitchFamily="34" charset="0"/>
              </a:rPr>
              <a:t>6</a:t>
            </a:r>
            <a:r>
              <a:rPr lang="en-US" sz="14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l-GR" sz="1400" dirty="0" smtClean="0">
                <a:latin typeface="Microsoft Sans Serif" pitchFamily="34" charset="0"/>
                <a:cs typeface="Microsoft Sans Serif" pitchFamily="34" charset="0"/>
              </a:rPr>
              <a:t>σε σχέση με το πρώτο εξάμηνο του 201</a:t>
            </a:r>
            <a:r>
              <a:rPr lang="el-GR" sz="1400" dirty="0">
                <a:latin typeface="Microsoft Sans Serif" pitchFamily="34" charset="0"/>
                <a:cs typeface="Microsoft Sans Serif" pitchFamily="34" charset="0"/>
              </a:rPr>
              <a:t>5</a:t>
            </a:r>
            <a:r>
              <a:rPr lang="el-GR" sz="1400" dirty="0" smtClean="0">
                <a:latin typeface="Microsoft Sans Serif" pitchFamily="34" charset="0"/>
                <a:cs typeface="Microsoft Sans Serif" pitchFamily="34" charset="0"/>
              </a:rPr>
              <a:t>;</a:t>
            </a:r>
            <a:endParaRPr lang="el-GR" sz="1400" i="1" dirty="0" smtClean="0">
              <a:solidFill>
                <a:srgbClr val="C00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7653" name="11 - TextBox"/>
          <p:cNvSpPr txBox="1">
            <a:spLocks noChangeArrowheads="1"/>
          </p:cNvSpPr>
          <p:nvPr/>
        </p:nvSpPr>
        <p:spPr bwMode="auto">
          <a:xfrm>
            <a:off x="4427984" y="6237312"/>
            <a:ext cx="3065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 b="1" u="sng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Μ.Ο. Μείωσης Τζίρου: </a:t>
            </a:r>
            <a:r>
              <a:rPr lang="en-US" sz="1400" b="1" u="sng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17.6</a:t>
            </a:r>
            <a:r>
              <a:rPr lang="el-GR" sz="1400" b="1" u="sng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%</a:t>
            </a:r>
            <a:endParaRPr lang="el-GR" sz="1400" b="1" u="sng" dirty="0">
              <a:solidFill>
                <a:srgbClr val="CC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Γράφημα 5"/>
          <p:cNvGraphicFramePr/>
          <p:nvPr>
            <p:extLst>
              <p:ext uri="{D42A27DB-BD31-4B8C-83A1-F6EECF244321}">
                <p14:modId xmlns:p14="http://schemas.microsoft.com/office/powerpoint/2010/main" val="1594577899"/>
              </p:ext>
            </p:extLst>
          </p:nvPr>
        </p:nvGraphicFramePr>
        <p:xfrm>
          <a:off x="323528" y="780032"/>
          <a:ext cx="849694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404664"/>
            <a:ext cx="8064500" cy="503386"/>
          </a:xfrm>
        </p:spPr>
        <p:txBody>
          <a:bodyPr/>
          <a:lstStyle/>
          <a:p>
            <a:pPr algn="ctr" eaLnBrk="1" hangingPunct="1"/>
            <a:r>
              <a:rPr lang="el-GR" sz="2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ΤΑΥΤΟΤΗΤΑ ΤΗΣ ΕΡΕΥΝΑΣ</a:t>
            </a:r>
            <a:endParaRPr lang="en-US" sz="25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84482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1500174"/>
            <a:ext cx="7739483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Η έρευνα πραγματοποιήθηκε από την </a:t>
            </a:r>
            <a:r>
              <a:rPr lang="en-US" sz="1050" dirty="0" smtClean="0">
                <a:latin typeface="Microsoft Sans Serif" pitchFamily="34" charset="0"/>
                <a:cs typeface="Microsoft Sans Serif" pitchFamily="34" charset="0"/>
              </a:rPr>
              <a:t>MARC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A.E. - Αριθμός Μητρώου Ε.Σ.Ρ.: 1 (ΕΝΑ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)</a:t>
            </a:r>
            <a:endParaRPr lang="en-US" sz="1050" dirty="0" smtClean="0">
              <a:latin typeface="Microsoft Sans Serif" pitchFamily="34" charset="0"/>
              <a:cs typeface="Microsoft Sans Serif" pitchFamily="34" charset="0"/>
            </a:endParaRPr>
          </a:p>
          <a:p>
            <a:pPr>
              <a:lnSpc>
                <a:spcPct val="150000"/>
              </a:lnSpc>
            </a:pPr>
            <a:endParaRPr lang="el-GR" sz="1050" dirty="0">
              <a:latin typeface="Microsoft Sans Serif" pitchFamily="34" charset="0"/>
              <a:cs typeface="Microsoft Sans Serif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ΕΝΤΟΛΕΑΣ</a:t>
            </a: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	 	    	</a:t>
            </a:r>
            <a:r>
              <a:rPr lang="en-US" sz="105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ΓΣΕΒΕΕ</a:t>
            </a:r>
            <a:endParaRPr lang="el-GR" sz="1050" dirty="0">
              <a:latin typeface="Microsoft Sans Serif" pitchFamily="34" charset="0"/>
              <a:cs typeface="Microsoft Sans Serif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ΕΞΕΤΑΖΟΜΕΝΟΣ ΠΛΗΘΥΣΜΟΣ      	Το σύνολο των μικρών &amp; πολύ μικρών επιχειρήσεων (0-49 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απασχολούμενους</a:t>
            </a: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).  </a:t>
            </a:r>
          </a:p>
          <a:p>
            <a:pPr>
              <a:lnSpc>
                <a:spcPct val="150000"/>
              </a:lnSpc>
            </a:pP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ΜΕΓΕΘΟΣ ΔΕΙΓΜΑΤΟΣ                 	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1.000 </a:t>
            </a: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επιχειρήσεις</a:t>
            </a:r>
          </a:p>
          <a:p>
            <a:pPr>
              <a:lnSpc>
                <a:spcPct val="150000"/>
              </a:lnSpc>
            </a:pP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ΧΡΟΝΙΚΟ ΔΙΑΣΤΗΜΑ                   	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13-25</a:t>
            </a:r>
            <a:r>
              <a:rPr lang="el-GR" sz="1050" dirty="0" smtClean="0">
                <a:solidFill>
                  <a:srgbClr val="CC000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Ιουλίου 2016</a:t>
            </a:r>
            <a:endParaRPr lang="el-GR" sz="1050" dirty="0">
              <a:latin typeface="Microsoft Sans Serif" pitchFamily="34" charset="0"/>
              <a:cs typeface="Microsoft Sans Serif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ΠΕΡΙΟΧΗ ΔΙΕΞΑΓΩΓΗΣ                	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Πανελλαδική </a:t>
            </a: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κάλυψη</a:t>
            </a:r>
          </a:p>
          <a:p>
            <a:pPr>
              <a:lnSpc>
                <a:spcPct val="150000"/>
              </a:lnSpc>
            </a:pP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ΜΕΘΟΔΟΣ ΔΕΙΓΜΑΤΟΛΗΨΙΑΣ      	</a:t>
            </a:r>
            <a:r>
              <a:rPr lang="el-GR" sz="1050" dirty="0" err="1" smtClean="0">
                <a:latin typeface="Microsoft Sans Serif" pitchFamily="34" charset="0"/>
                <a:cs typeface="Microsoft Sans Serif" pitchFamily="34" charset="0"/>
              </a:rPr>
              <a:t>Πολυσταδιακή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τυχαία δειγματοληψία με χρήση </a:t>
            </a:r>
            <a:r>
              <a:rPr lang="el-GR" sz="1050" dirty="0" err="1">
                <a:latin typeface="Microsoft Sans Serif" pitchFamily="34" charset="0"/>
                <a:cs typeface="Microsoft Sans Serif" pitchFamily="34" charset="0"/>
              </a:rPr>
              <a:t>quota</a:t>
            </a: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  βάσει του κλάδου και </a:t>
            </a:r>
            <a:r>
              <a:rPr lang="en-US" sz="1050" dirty="0" smtClean="0">
                <a:latin typeface="Microsoft Sans Serif" pitchFamily="34" charset="0"/>
                <a:cs typeface="Microsoft Sans Serif" pitchFamily="34" charset="0"/>
              </a:rPr>
              <a:t>				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της</a:t>
            </a:r>
            <a:r>
              <a:rPr lang="en-US" sz="105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γεωγραφικής </a:t>
            </a: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κατανομής.</a:t>
            </a:r>
          </a:p>
          <a:p>
            <a:pPr>
              <a:lnSpc>
                <a:spcPct val="150000"/>
              </a:lnSpc>
            </a:pP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ΜΕΘΟΔΟΣ ΣΥΛΛΟΓΗΣ ΣΤΟΙΧΕΙΩΝ 	Τηλεφωνικές συνεντεύξεις βάσει ηλεκτρονικού 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ερωτηματολογίου</a:t>
            </a:r>
            <a:r>
              <a:rPr lang="en-US" sz="1050" dirty="0" smtClean="0">
                <a:latin typeface="Microsoft Sans Serif" pitchFamily="34" charset="0"/>
                <a:cs typeface="Microsoft Sans Serif" pitchFamily="34" charset="0"/>
              </a:rPr>
              <a:t> (CATI)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. </a:t>
            </a:r>
            <a:endParaRPr lang="en-US" sz="1050" dirty="0" smtClean="0">
              <a:latin typeface="Microsoft Sans Serif" pitchFamily="34" charset="0"/>
              <a:cs typeface="Microsoft Sans Serif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ΕΡΓΑΣΤΗΚΑΝ		</a:t>
            </a:r>
            <a:r>
              <a:rPr lang="en-US" sz="1050" dirty="0" smtClean="0">
                <a:latin typeface="Microsoft Sans Serif" pitchFamily="34" charset="0"/>
                <a:cs typeface="Microsoft Sans Serif" pitchFamily="34" charset="0"/>
              </a:rPr>
              <a:t>	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12 ερευνητές &amp; 3 επόπτες</a:t>
            </a:r>
          </a:p>
          <a:p>
            <a:pPr>
              <a:lnSpc>
                <a:spcPct val="150000"/>
              </a:lnSpc>
            </a:pP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Η </a:t>
            </a:r>
            <a:r>
              <a:rPr lang="fr-FR" sz="1050" dirty="0">
                <a:latin typeface="Microsoft Sans Serif" pitchFamily="34" charset="0"/>
                <a:cs typeface="Microsoft Sans Serif" pitchFamily="34" charset="0"/>
              </a:rPr>
              <a:t>MARC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A.E.                             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	</a:t>
            </a:r>
            <a:r>
              <a:rPr lang="en-US" sz="1050" dirty="0" smtClean="0">
                <a:latin typeface="Microsoft Sans Serif" pitchFamily="34" charset="0"/>
                <a:cs typeface="Microsoft Sans Serif" pitchFamily="34" charset="0"/>
              </a:rPr>
              <a:t>	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Είναι </a:t>
            </a: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μέλος του ΣΕΔΕΑ, της ESOMAR, της WAPOR και τηρεί τον 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κανονισμό </a:t>
            </a:r>
            <a:r>
              <a:rPr lang="en-US" sz="1050" dirty="0" smtClean="0">
                <a:latin typeface="Microsoft Sans Serif" pitchFamily="34" charset="0"/>
                <a:cs typeface="Microsoft Sans Serif" pitchFamily="34" charset="0"/>
              </a:rPr>
              <a:t>			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του Π.Ε.Σ.Σ</a:t>
            </a: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. και τους διεθνείς κώδικες δεοντολογίας για την </a:t>
            </a:r>
            <a:r>
              <a:rPr lang="en-US" sz="1050" dirty="0" smtClean="0">
                <a:latin typeface="Microsoft Sans Serif" pitchFamily="34" charset="0"/>
                <a:cs typeface="Microsoft Sans Serif" pitchFamily="34" charset="0"/>
              </a:rPr>
              <a:t>	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διεξαγωγή </a:t>
            </a: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και </a:t>
            </a:r>
            <a:r>
              <a:rPr lang="en-US" sz="1050" dirty="0" smtClean="0">
                <a:latin typeface="Microsoft Sans Serif" pitchFamily="34" charset="0"/>
                <a:cs typeface="Microsoft Sans Serif" pitchFamily="34" charset="0"/>
              </a:rPr>
              <a:t>				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δημοσιοποίηση </a:t>
            </a: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ερευνών κοινής γνώμης.</a:t>
            </a:r>
          </a:p>
        </p:txBody>
      </p:sp>
    </p:spTree>
    <p:extLst>
      <p:ext uri="{BB962C8B-B14F-4D97-AF65-F5344CB8AC3E}">
        <p14:creationId xmlns:p14="http://schemas.microsoft.com/office/powerpoint/2010/main" val="351964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5"/>
            <a:ext cx="7421563" cy="491257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ΚΥΚΛΟΣ ΕΡΓΑΣΙΩΝ</a:t>
            </a:r>
            <a:r>
              <a:rPr lang="el-G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l-GR" sz="1600" dirty="0" smtClean="0">
                <a:latin typeface="Microsoft Sans Serif" pitchFamily="34" charset="0"/>
                <a:cs typeface="Microsoft Sans Serif" pitchFamily="34" charset="0"/>
              </a:rPr>
              <a:t/>
            </a:r>
            <a:br>
              <a:rPr lang="el-GR" sz="1600" dirty="0" smtClean="0">
                <a:latin typeface="Microsoft Sans Serif" pitchFamily="34" charset="0"/>
                <a:cs typeface="Microsoft Sans Serif" pitchFamily="34" charset="0"/>
              </a:rPr>
            </a:br>
            <a:r>
              <a:rPr lang="el-GR" sz="1500" dirty="0" smtClean="0">
                <a:latin typeface="Microsoft Sans Serif" pitchFamily="34" charset="0"/>
                <a:cs typeface="Microsoft Sans Serif" pitchFamily="34" charset="0"/>
              </a:rPr>
              <a:t>ΑΠΟΤΙΜΗΣΗ ΤΕΛΕΥΤΑΙΟΥ ΕΞΑΜΗΝΟΥ</a:t>
            </a:r>
            <a:br>
              <a:rPr lang="el-GR" sz="1500" dirty="0" smtClean="0">
                <a:latin typeface="Microsoft Sans Serif" pitchFamily="34" charset="0"/>
                <a:cs typeface="Microsoft Sans Serif" pitchFamily="34" charset="0"/>
              </a:rPr>
            </a:br>
            <a:r>
              <a:rPr lang="el-GR" sz="1200" dirty="0" smtClean="0">
                <a:latin typeface="Microsoft Sans Serif" pitchFamily="34" charset="0"/>
                <a:cs typeface="Microsoft Sans Serif" pitchFamily="34" charset="0"/>
              </a:rPr>
              <a:t>ΔΙΑΧΡΟΝΙΚΕΣ ΤΑΣΕΙΣ</a:t>
            </a:r>
          </a:p>
        </p:txBody>
      </p:sp>
      <p:graphicFrame>
        <p:nvGraphicFramePr>
          <p:cNvPr id="5" name="Γράφημα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077703"/>
              </p:ext>
            </p:extLst>
          </p:nvPr>
        </p:nvGraphicFramePr>
        <p:xfrm>
          <a:off x="1475656" y="1556792"/>
          <a:ext cx="604867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1043608" y="5380672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Σωρευτικά στις μικρές και πολύ μικρές επιχειρήσεις η συνολική μείωση από την έναρξη της κρίσης και μετά το 2010 υπερβαίνει το 80% (την τελευταία τριετία η πτώση αγγίζει το 35%).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190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5"/>
            <a:ext cx="7421563" cy="491257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ΡΕΥΣΤΟΤΗΤΑ </a:t>
            </a:r>
            <a:r>
              <a:rPr lang="el-GR" sz="1400" dirty="0" smtClean="0">
                <a:latin typeface="Microsoft Sans Serif" pitchFamily="34" charset="0"/>
                <a:cs typeface="Microsoft Sans Serif" pitchFamily="34" charset="0"/>
              </a:rPr>
              <a:t/>
            </a:r>
            <a:br>
              <a:rPr lang="el-GR" sz="1400" dirty="0" smtClean="0">
                <a:latin typeface="Microsoft Sans Serif" pitchFamily="34" charset="0"/>
                <a:cs typeface="Microsoft Sans Serif" pitchFamily="34" charset="0"/>
              </a:rPr>
            </a:br>
            <a:r>
              <a:rPr lang="el-GR" sz="1400" dirty="0" smtClean="0">
                <a:latin typeface="Microsoft Sans Serif" pitchFamily="34" charset="0"/>
                <a:cs typeface="Microsoft Sans Serif" pitchFamily="34" charset="0"/>
              </a:rPr>
              <a:t> Η ρευστότητα της επιχείρησής σας κατά το 1</a:t>
            </a:r>
            <a:r>
              <a:rPr lang="el-GR" sz="1400" baseline="30000" dirty="0" smtClean="0">
                <a:latin typeface="Microsoft Sans Serif" pitchFamily="34" charset="0"/>
                <a:cs typeface="Microsoft Sans Serif" pitchFamily="34" charset="0"/>
              </a:rPr>
              <a:t>Ο</a:t>
            </a:r>
            <a:r>
              <a:rPr lang="el-GR" sz="1400" dirty="0" smtClean="0">
                <a:latin typeface="Microsoft Sans Serif" pitchFamily="34" charset="0"/>
                <a:cs typeface="Microsoft Sans Serif" pitchFamily="34" charset="0"/>
              </a:rPr>
              <a:t> εξάμηνο του 201</a:t>
            </a:r>
            <a:r>
              <a:rPr lang="el-GR" sz="1400" dirty="0">
                <a:latin typeface="Microsoft Sans Serif" pitchFamily="34" charset="0"/>
                <a:cs typeface="Microsoft Sans Serif" pitchFamily="34" charset="0"/>
              </a:rPr>
              <a:t>6</a:t>
            </a:r>
            <a:r>
              <a:rPr lang="el-GR" sz="1400" dirty="0" smtClean="0">
                <a:latin typeface="Microsoft Sans Serif" pitchFamily="34" charset="0"/>
                <a:cs typeface="Microsoft Sans Serif" pitchFamily="34" charset="0"/>
              </a:rPr>
              <a:t>:</a:t>
            </a:r>
            <a:br>
              <a:rPr lang="el-GR" sz="1400" dirty="0" smtClean="0">
                <a:latin typeface="Microsoft Sans Serif" pitchFamily="34" charset="0"/>
                <a:cs typeface="Microsoft Sans Serif" pitchFamily="34" charset="0"/>
              </a:rPr>
            </a:br>
            <a:r>
              <a:rPr lang="el-GR" sz="1400" b="1" dirty="0" smtClean="0">
                <a:latin typeface="Microsoft Sans Serif" pitchFamily="34" charset="0"/>
                <a:cs typeface="Microsoft Sans Serif" pitchFamily="34" charset="0"/>
              </a:rPr>
              <a:t/>
            </a:r>
            <a:br>
              <a:rPr lang="el-GR" sz="1400" b="1" dirty="0" smtClean="0">
                <a:latin typeface="Microsoft Sans Serif" pitchFamily="34" charset="0"/>
                <a:cs typeface="Microsoft Sans Serif" pitchFamily="34" charset="0"/>
              </a:rPr>
            </a:br>
            <a:endParaRPr lang="el-GR" sz="1400" b="1" dirty="0" smtClean="0">
              <a:latin typeface="Microsoft Sans Serif" pitchFamily="34" charset="0"/>
              <a:cs typeface="Microsoft Sans Serif" pitchFamily="34" charset="0"/>
            </a:endParaRP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41829525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611560" y="566124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 δείκτης ρευστότητας διατηρεί σταθερά υψηλά επίπεδα αρνητικών αποτιμήσεων (75,8%).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5"/>
            <a:ext cx="7421563" cy="491257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ΡΕΥΣΤΟΤΗΤΑ </a:t>
            </a:r>
            <a:r>
              <a:rPr lang="el-GR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l-GR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ΑΠΟΤΙΜΗΣΗ ΤΕΛΕΥΤΑΙΟΥ ΕΞΑΜΗΝΟΥ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ΣΥΓΚΡΙΣΗ ΜΕ ΠΡΟΗΓΟΥΜΕΝΕΣ ΕΡΕΥΝΕΣ</a:t>
            </a:r>
          </a:p>
        </p:txBody>
      </p:sp>
      <p:graphicFrame>
        <p:nvGraphicFramePr>
          <p:cNvPr id="5" name="Γράφημα 4"/>
          <p:cNvGraphicFramePr/>
          <p:nvPr>
            <p:extLst>
              <p:ext uri="{D42A27DB-BD31-4B8C-83A1-F6EECF244321}">
                <p14:modId xmlns:p14="http://schemas.microsoft.com/office/powerpoint/2010/main" val="550658715"/>
              </p:ext>
            </p:extLst>
          </p:nvPr>
        </p:nvGraphicFramePr>
        <p:xfrm>
          <a:off x="683568" y="1340768"/>
          <a:ext cx="8174712" cy="480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6"/>
            <a:ext cx="7643813" cy="464269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Πόσο είναι περίπου το ποσόν που θα φορολογηθείτε </a:t>
            </a:r>
            <a: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δηλαδή τα κέρδη της επιχείρησής σας για το 2015;</a:t>
            </a:r>
          </a:p>
        </p:txBody>
      </p:sp>
      <p:graphicFrame>
        <p:nvGraphicFramePr>
          <p:cNvPr id="2" name="Γράφημα 1"/>
          <p:cNvGraphicFramePr/>
          <p:nvPr>
            <p:extLst>
              <p:ext uri="{D42A27DB-BD31-4B8C-83A1-F6EECF244321}">
                <p14:modId xmlns:p14="http://schemas.microsoft.com/office/powerpoint/2010/main" val="2268312461"/>
              </p:ext>
            </p:extLst>
          </p:nvPr>
        </p:nvGraphicFramePr>
        <p:xfrm>
          <a:off x="827584" y="1412776"/>
          <a:ext cx="684076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1115616" y="5661248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Η μειωμένη πρόσβαση στη χρηματοδότηση και η έλλειψη ροών από κέρδη οδηγεί σε ανεπάρκεια κεφαλαίων και αδυναμία πραγματοποίησης επενδύσεων.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34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14"/>
          <p:cNvSpPr>
            <a:spLocks noChangeArrowheads="1" noChangeShapeType="1" noTextEdit="1"/>
          </p:cNvSpPr>
          <p:nvPr/>
        </p:nvSpPr>
        <p:spPr bwMode="auto">
          <a:xfrm>
            <a:off x="1728217" y="3068960"/>
            <a:ext cx="6072188" cy="9281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b="1" kern="10" dirty="0">
                <a:ln w="1587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ΑΝΑΛΥΤΙΚΗ ΑΞΙΟΛΟΓΗΣΗ ΒΑΣΙΚΩΝ ΔΕΙΚΤΩΝ </a:t>
            </a:r>
          </a:p>
          <a:p>
            <a:pPr algn="ctr"/>
            <a:r>
              <a:rPr lang="el-GR" b="1" kern="10" dirty="0">
                <a:ln w="1587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(ΠΡΟΒΛΕΨΗ ΕΠΟΜΕΝΟΥ ΕΞΑΜΗΝΟΥ)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5"/>
            <a:ext cx="7421563" cy="491257"/>
          </a:xfrm>
        </p:spPr>
        <p:txBody>
          <a:bodyPr/>
          <a:lstStyle/>
          <a:p>
            <a:pPr algn="ctr" eaLnBrk="1" hangingPunct="1"/>
            <a:r>
              <a:rPr lang="el-GR" sz="1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ΠΡΟΒΛΕΨΗ ΕΠΟΜΕΝΟΥ ΕΞΑΜΗΝΟΥ</a:t>
            </a:r>
            <a:br>
              <a:rPr lang="el-GR" sz="1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ΣΥΓΚΕΝΤΡΩΤΙΚΟ ΓΡΑΦΗΜΑ</a:t>
            </a:r>
          </a:p>
        </p:txBody>
      </p:sp>
      <p:graphicFrame>
        <p:nvGraphicFramePr>
          <p:cNvPr id="5" name="Γράφημα 4"/>
          <p:cNvGraphicFramePr/>
          <p:nvPr>
            <p:extLst>
              <p:ext uri="{D42A27DB-BD31-4B8C-83A1-F6EECF244321}">
                <p14:modId xmlns:p14="http://schemas.microsoft.com/office/powerpoint/2010/main" val="2559686142"/>
              </p:ext>
            </p:extLst>
          </p:nvPr>
        </p:nvGraphicFramePr>
        <p:xfrm>
          <a:off x="755576" y="1268760"/>
          <a:ext cx="763284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73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6"/>
            <a:ext cx="7421563" cy="419819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ΕΠΕΝΔΥΤΙΚΗ ΔΡΑΣΤΗΡΙΟΤΗΤΑ</a:t>
            </a:r>
            <a:r>
              <a:rPr lang="el-GR" sz="1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l-GR" sz="1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Προβλέπετε ότι η επενδυτική δραστηριότητα της επιχείρησής σας το επόμενο εξάμηνο: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l-GR" sz="14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5" name="Γράφημα 4"/>
          <p:cNvGraphicFramePr/>
          <p:nvPr>
            <p:extLst>
              <p:ext uri="{D42A27DB-BD31-4B8C-83A1-F6EECF244321}">
                <p14:modId xmlns:p14="http://schemas.microsoft.com/office/powerpoint/2010/main" val="505231558"/>
              </p:ext>
            </p:extLst>
          </p:nvPr>
        </p:nvGraphicFramePr>
        <p:xfrm>
          <a:off x="1547664" y="98072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395536" y="5229200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 smtClean="0"/>
              <a:t>Στο δείκτη επενδύσεων, αύξηση προβλέπει μόλις το 2,1%. </a:t>
            </a:r>
            <a:r>
              <a:rPr lang="el-GR" dirty="0" smtClean="0"/>
              <a:t>Η τάση </a:t>
            </a:r>
            <a:r>
              <a:rPr lang="el-GR" dirty="0" err="1" smtClean="0"/>
              <a:t>αποεπένδυσης</a:t>
            </a:r>
            <a:r>
              <a:rPr lang="el-GR" dirty="0" smtClean="0"/>
              <a:t> και η μειωμένη ρευστότητα παγιώνεται ως ένα διαρθρωτικό χαρακτηριστικό της ελληνικής οικονομίας και συνεχίζει να τροφοδοτεί ένα νέο σπιράλ ύφεσης- </a:t>
            </a:r>
            <a:r>
              <a:rPr lang="el-GR" dirty="0" err="1" smtClean="0"/>
              <a:t>αποεπένδυσης</a:t>
            </a:r>
            <a:r>
              <a:rPr lang="el-GR" dirty="0" smtClean="0"/>
              <a:t>- υποαπασχόλησης των παραγωγικών συντελεστών.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4438" y="332656"/>
            <a:ext cx="7350125" cy="310282"/>
          </a:xfrm>
        </p:spPr>
        <p:txBody>
          <a:bodyPr/>
          <a:lstStyle/>
          <a:p>
            <a:pPr algn="ctr">
              <a:defRPr/>
            </a:pPr>
            <a:r>
              <a:rPr lang="el-G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ΕΠΕΝΔΥΤΙΚΗ ΔΡΑΣΤΗΡΙΟΤΗΤΑ </a:t>
            </a:r>
            <a:r>
              <a:rPr lang="el-GR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l-GR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-Ανά κατηγορία -</a:t>
            </a:r>
          </a:p>
        </p:txBody>
      </p:sp>
      <p:graphicFrame>
        <p:nvGraphicFramePr>
          <p:cNvPr id="10" name="9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741636"/>
              </p:ext>
            </p:extLst>
          </p:nvPr>
        </p:nvGraphicFramePr>
        <p:xfrm>
          <a:off x="971600" y="1484784"/>
          <a:ext cx="5543981" cy="158610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19392"/>
                <a:gridCol w="636602"/>
                <a:gridCol w="719997"/>
                <a:gridCol w="647998"/>
                <a:gridCol w="647998"/>
                <a:gridCol w="575998"/>
                <a:gridCol w="647998"/>
                <a:gridCol w="647998"/>
              </a:tblGrid>
              <a:tr h="231782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3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ΚΛΑΔΟΣ</a:t>
                      </a:r>
                      <a:endParaRPr lang="el-GR" sz="900" b="1" i="0" u="none" strike="noStrike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ΕΤΗ ΛΕΙΤΟΥΡΓΙΑΣ</a:t>
                      </a:r>
                      <a:endParaRPr lang="el-GR" sz="900" b="1" i="0" u="none" strike="noStrike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46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Εμπόριο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Μεταποίηση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Υπηρεσίες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έως 5 χρόνια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5-10 χρόνια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10-15 χρόνια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15 χρόνια και άνω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3" marB="0" anchor="ctr"/>
                </a:tc>
              </a:tr>
              <a:tr h="231782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Θα αυξηθεί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4" marR="9524" marT="95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1,3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1,4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2,3</a:t>
                      </a:r>
                    </a:p>
                  </a:txBody>
                  <a:tcPr marL="9525" marR="9525" marT="9525" marB="0" anchor="ctr"/>
                </a:tc>
              </a:tr>
              <a:tr h="231782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Θα μειωθεί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4" marR="9524" marT="95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37,8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32,4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29,3</a:t>
                      </a:r>
                    </a:p>
                  </a:txBody>
                  <a:tcPr marL="9525" marR="9525" marT="9525" marB="0" anchor="ctr"/>
                </a:tc>
              </a:tr>
              <a:tr h="283972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θα παραμείνει </a:t>
                      </a:r>
                      <a:r>
                        <a:rPr lang="el-GR" sz="1000" u="none" strike="noStrike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αμετάβλητη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4" marR="9524" marT="95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71,0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65,7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64,4</a:t>
                      </a:r>
                    </a:p>
                  </a:txBody>
                  <a:tcPr marL="9525" marR="9525" marT="9525" marB="0" anchor="ctr"/>
                </a:tc>
              </a:tr>
              <a:tr h="231782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ΔΑ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4" marR="9524" marT="95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2.9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4,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1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7,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4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4.0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2" name="11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440208"/>
              </p:ext>
            </p:extLst>
          </p:nvPr>
        </p:nvGraphicFramePr>
        <p:xfrm>
          <a:off x="971600" y="3645024"/>
          <a:ext cx="5671948" cy="171640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76259"/>
                <a:gridCol w="656527"/>
                <a:gridCol w="656527"/>
                <a:gridCol w="656527"/>
                <a:gridCol w="656527"/>
                <a:gridCol w="656527"/>
                <a:gridCol w="656527"/>
                <a:gridCol w="656527"/>
              </a:tblGrid>
              <a:tr h="248615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1" marB="0" anchor="ctr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ΠΕΡΙΟΧΗ</a:t>
                      </a:r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ΑΡΙΘΜΟΣ ΕΡΓΑΖΟΜΕΝΩΝ</a:t>
                      </a:r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08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Αττική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Υπόλοιπη Ελλάδα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Χωρίς προσωπικό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1 άτομο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2-3 άτομα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4-5 άτομα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Πάνω από 5 άτομα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1" marB="0" anchor="ctr"/>
                </a:tc>
              </a:tr>
              <a:tr h="241987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Θα </a:t>
                      </a:r>
                      <a:r>
                        <a:rPr lang="el-GR" sz="1000" u="none" strike="noStrike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αυξηθεί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5,9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241987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Θα μειωθεί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41,4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36,3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29,9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18,2</a:t>
                      </a:r>
                    </a:p>
                  </a:txBody>
                  <a:tcPr marL="9525" marR="9525" marT="9525" marB="0" anchor="ctr"/>
                </a:tc>
              </a:tr>
              <a:tr h="283849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θα παραμείνει </a:t>
                      </a:r>
                      <a:r>
                        <a:rPr lang="el-GR" sz="1000" u="none" strike="noStrike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αμετάβλητη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49,9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71,2</a:t>
                      </a:r>
                    </a:p>
                  </a:txBody>
                  <a:tcPr marL="9525" marR="9525" marT="9525" marB="0" anchor="ctr"/>
                </a:tc>
              </a:tr>
              <a:tr h="248615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ΔΑ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5,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3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3,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7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4,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8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4,7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7"/>
            <a:ext cx="7421563" cy="491256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ΕΠΕΝΔΥΤΙΚΗ ΔΡΑΣΤΗΡΙΟΤΗΤΑ </a:t>
            </a:r>
            <a:br>
              <a:rPr lang="el-G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ΠΡΟΒΛΕΨΗ ΕΠΟΜΕΝΟΥ ΕΞΑΜΗΝΟΥ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l-GR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ΣΥΓΚΡΙΣΗ ΜΕ ΠΡΟΗΓΟΥΜΕΝΕΣ ΕΡΕΥΝΕΣ</a:t>
            </a:r>
            <a:endParaRPr lang="el-GR" sz="14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1931132170"/>
              </p:ext>
            </p:extLst>
          </p:nvPr>
        </p:nvGraphicFramePr>
        <p:xfrm>
          <a:off x="683568" y="1340768"/>
          <a:ext cx="734481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683568" y="5877272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/>
              <a:t>Παραμένει ανεπαρκής η ιδιωτική χρηματοδότηση και απουσιάζουν τα κατάλληλα σύγχρονα χρηματοδοτικά εργαλεία, ενώ, περιορισμένες είναι οι δυνατότητες πρόκλησης επενδυτικού σοκ μέσα από δημόσιες επενδύσεις.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WordArt 14"/>
          <p:cNvSpPr>
            <a:spLocks noChangeArrowheads="1" noChangeShapeType="1" noTextEdit="1"/>
          </p:cNvSpPr>
          <p:nvPr/>
        </p:nvSpPr>
        <p:spPr bwMode="auto">
          <a:xfrm>
            <a:off x="1691680" y="3429000"/>
            <a:ext cx="5857875" cy="5697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b="1" kern="10" dirty="0" smtClean="0">
                <a:ln w="15875">
                  <a:noFill/>
                  <a:round/>
                  <a:headEnd/>
                  <a:tailEnd/>
                </a:ln>
                <a:solidFill>
                  <a:srgbClr val="EEECE1">
                    <a:lumMod val="1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ΕΠΙΧΕΙΡΗΜΑΤΙΚΗ ΔΡΑΣΤΗΡΙΟΤΗΤΑ</a:t>
            </a:r>
            <a:endParaRPr lang="el-GR" b="1" kern="10" dirty="0">
              <a:ln w="15875">
                <a:noFill/>
                <a:round/>
                <a:headEnd/>
                <a:tailEnd/>
              </a:ln>
              <a:solidFill>
                <a:srgbClr val="EEECE1">
                  <a:lumMod val="10000"/>
                </a:srgb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9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476672"/>
            <a:ext cx="7316788" cy="431378"/>
          </a:xfrm>
        </p:spPr>
        <p:txBody>
          <a:bodyPr/>
          <a:lstStyle/>
          <a:p>
            <a:pPr algn="ctr" eaLnBrk="1" hangingPunct="1"/>
            <a:r>
              <a:rPr lang="el-GR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ΣΥΝΘΕΣΗ ΔΕΙΓΜΑΤΟΣ</a:t>
            </a:r>
            <a:endParaRPr lang="en-US" sz="24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898031"/>
              </p:ext>
            </p:extLst>
          </p:nvPr>
        </p:nvGraphicFramePr>
        <p:xfrm>
          <a:off x="2267744" y="1268760"/>
          <a:ext cx="4380706" cy="439799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15722"/>
                <a:gridCol w="1661185"/>
                <a:gridCol w="803799"/>
              </a:tblGrid>
              <a:tr h="234411">
                <a:tc rowSpan="3">
                  <a:txBody>
                    <a:bodyPr/>
                    <a:lstStyle/>
                    <a:p>
                      <a:pPr algn="l" rtl="0" fontAlgn="t"/>
                      <a:r>
                        <a:rPr lang="el-GR" sz="9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ΚΛΑΔΟΣ</a:t>
                      </a:r>
                      <a:endParaRPr lang="el-GR" sz="900" b="1" i="0" u="none" strike="noStrike" dirty="0">
                        <a:solidFill>
                          <a:srgbClr val="FFFFFF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Εμπόριο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37,3</a:t>
                      </a:r>
                    </a:p>
                  </a:txBody>
                  <a:tcPr marL="9525" marR="9525" marT="9525" marB="0" anchor="ctr"/>
                </a:tc>
              </a:tr>
              <a:tr h="23441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Μεταποίηση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24,1</a:t>
                      </a:r>
                    </a:p>
                  </a:txBody>
                  <a:tcPr marL="9525" marR="9525" marT="9525" marB="0" anchor="ctr"/>
                </a:tc>
              </a:tr>
              <a:tr h="23441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Υπηρεσίες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38,6</a:t>
                      </a:r>
                    </a:p>
                  </a:txBody>
                  <a:tcPr marL="9525" marR="9525" marT="9525" marB="0" anchor="ctr"/>
                </a:tc>
              </a:tr>
              <a:tr h="234411">
                <a:tc rowSpan="5">
                  <a:txBody>
                    <a:bodyPr/>
                    <a:lstStyle/>
                    <a:p>
                      <a:pPr algn="l" rtl="0" fontAlgn="t"/>
                      <a:r>
                        <a:rPr lang="el-GR" sz="9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ΑΡΙΘΜΟΣ ΕΡΓΑΖΟΜΕΝΩΝ</a:t>
                      </a:r>
                      <a:endParaRPr lang="el-GR" sz="900" b="1" i="0" u="none" strike="noStrike" dirty="0">
                        <a:solidFill>
                          <a:srgbClr val="FFFFFF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Χωρίς προσωπικό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20,6</a:t>
                      </a:r>
                      <a:endParaRPr lang="el-GR" sz="1000" b="0" i="0" u="none" strike="noStrike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24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1 άτομο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25,5</a:t>
                      </a:r>
                      <a:endParaRPr lang="el-GR" sz="1000" b="0" i="0" u="none" strike="noStrike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24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2-3 άτομα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27,1</a:t>
                      </a:r>
                      <a:endParaRPr lang="el-GR" sz="1000" b="0" i="0" u="none" strike="noStrike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24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4-5 άτομα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9,7</a:t>
                      </a:r>
                      <a:endParaRPr lang="el-GR" sz="1000" b="0" i="0" u="none" strike="noStrike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41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Πάνω από 5 άτομα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17,1</a:t>
                      </a:r>
                      <a:endParaRPr lang="el-GR" sz="1000" b="0" i="0" u="none" strike="noStrike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411">
                <a:tc rowSpan="4">
                  <a:txBody>
                    <a:bodyPr/>
                    <a:lstStyle/>
                    <a:p>
                      <a:pPr algn="l" rtl="0" fontAlgn="t"/>
                      <a:r>
                        <a:rPr lang="el-GR" sz="9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ΕΤΗ ΛΕΙΤΟΥΡΓΙΑΣ</a:t>
                      </a:r>
                      <a:endParaRPr lang="el-GR" sz="900" b="1" i="0" u="none" strike="noStrike">
                        <a:solidFill>
                          <a:srgbClr val="FFFFFF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έως 5 χρόνια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6,1</a:t>
                      </a:r>
                    </a:p>
                  </a:txBody>
                  <a:tcPr marL="9525" marR="9525" marT="9525" marB="0" anchor="ctr"/>
                </a:tc>
              </a:tr>
              <a:tr h="22324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5-10 χρόνια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6,1</a:t>
                      </a:r>
                    </a:p>
                  </a:txBody>
                  <a:tcPr marL="9525" marR="9525" marT="9525" marB="0" anchor="ctr"/>
                </a:tc>
              </a:tr>
              <a:tr h="22324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10-15 χρόνια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9,4</a:t>
                      </a:r>
                    </a:p>
                  </a:txBody>
                  <a:tcPr marL="9525" marR="9525" marT="9525" marB="0" anchor="ctr"/>
                </a:tc>
              </a:tr>
              <a:tr h="23441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15 και άνω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78,4</a:t>
                      </a:r>
                    </a:p>
                  </a:txBody>
                  <a:tcPr marL="9525" marR="9525" marT="9525" marB="0" anchor="ctr"/>
                </a:tc>
              </a:tr>
              <a:tr h="234411">
                <a:tc rowSpan="5">
                  <a:txBody>
                    <a:bodyPr/>
                    <a:lstStyle/>
                    <a:p>
                      <a:pPr algn="l" rtl="0" fontAlgn="t"/>
                      <a:r>
                        <a:rPr lang="el-GR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ΝΟΜΙΚΗ</a:t>
                      </a:r>
                      <a:r>
                        <a:rPr lang="el-GR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ΜΟΡΦΗ </a:t>
                      </a:r>
                      <a:endParaRPr lang="el-GR" sz="900" b="0" i="0" u="none" strike="noStrike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ΑΕ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10,1</a:t>
                      </a:r>
                      <a:endParaRPr lang="el-GR" sz="1000" b="0" i="0" u="none" strike="noStrike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411">
                <a:tc vMerge="1">
                  <a:txBody>
                    <a:bodyPr/>
                    <a:lstStyle/>
                    <a:p>
                      <a:pPr algn="l" rtl="0" fontAlgn="t"/>
                      <a:endParaRPr lang="el-GR" sz="900" b="1" i="0" u="none" strike="noStrike" dirty="0">
                        <a:solidFill>
                          <a:srgbClr val="FFFFFF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ΟΕ-ΕΕ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24</a:t>
                      </a:r>
                      <a:endParaRPr lang="el-GR" sz="1000" b="0" i="0" u="none" strike="noStrike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411">
                <a:tc vMerge="1">
                  <a:txBody>
                    <a:bodyPr/>
                    <a:lstStyle/>
                    <a:p>
                      <a:pPr algn="l" rtl="0" fontAlgn="t"/>
                      <a:endParaRPr lang="el-GR" sz="900" b="1" i="0" u="none" strike="noStrike">
                        <a:solidFill>
                          <a:srgbClr val="FFFFFF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ΕΠΕ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3,2</a:t>
                      </a:r>
                      <a:endParaRPr lang="el-GR" sz="1000" b="0" i="0" u="none" strike="noStrike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411">
                <a:tc vMerge="1">
                  <a:txBody>
                    <a:bodyPr/>
                    <a:lstStyle/>
                    <a:p>
                      <a:pPr algn="l" rtl="0" fontAlgn="t"/>
                      <a:endParaRPr lang="el-GR" sz="900" b="1" i="0" u="none" strike="noStrike">
                        <a:solidFill>
                          <a:srgbClr val="FFFFFF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ΙΚΕ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0,8</a:t>
                      </a:r>
                      <a:endParaRPr lang="el-GR" sz="1000" b="0" i="0" u="none" strike="noStrike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411">
                <a:tc vMerge="1">
                  <a:txBody>
                    <a:bodyPr/>
                    <a:lstStyle/>
                    <a:p>
                      <a:pPr algn="l" rtl="0" fontAlgn="t"/>
                      <a:endParaRPr lang="el-GR" sz="900" b="1" i="0" u="none" strike="noStrike" dirty="0">
                        <a:solidFill>
                          <a:srgbClr val="FFFFFF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Ατομική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61,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9</a:t>
                      </a:r>
                      <a:endParaRPr lang="el-GR" sz="1000" b="0" i="0" u="none" strike="noStrike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411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l-GR" sz="9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ΠΕΡΙΟΧΗ</a:t>
                      </a:r>
                      <a:endParaRPr lang="el-GR" sz="900" b="1" i="0" u="none" strike="noStrike" dirty="0">
                        <a:solidFill>
                          <a:srgbClr val="FFFFFF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Λεκανοπέδιο Αττικής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000" u="none" strike="noStrike" dirty="0"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36,1</a:t>
                      </a:r>
                      <a:endParaRPr lang="el-GR" sz="1000" b="0" i="0" u="none" strike="noStrike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441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Υπόλοιπη Ελλάδα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000" u="none" strike="noStrike" dirty="0"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63,9</a:t>
                      </a:r>
                      <a:endParaRPr lang="el-GR" sz="1000" b="0" i="0" u="none" strike="noStrike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143000" y="332656"/>
            <a:ext cx="7500938" cy="792088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Με τις υπάρχουσες σήμερα συνθήκες  και με τις προοπτικές της κρίσης όπως διαμορφώνονται, θεωρείτε πιθανό ή όχι το ενδεχόμενο η επιχείρησή σας να έχει σοβαρό πρόβλημα λειτουργίας το επόμενο διάστημα σε βαθμό που θα κινδυνεύει να κλείσει;</a:t>
            </a:r>
          </a:p>
        </p:txBody>
      </p:sp>
      <p:sp>
        <p:nvSpPr>
          <p:cNvPr id="16" name="15 - TextBox"/>
          <p:cNvSpPr txBox="1"/>
          <p:nvPr/>
        </p:nvSpPr>
        <p:spPr>
          <a:xfrm>
            <a:off x="6000750" y="4714875"/>
            <a:ext cx="2155825" cy="24622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l-GR" sz="1000" b="1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Πολύ &amp; Αρκετά πιθανό: </a:t>
            </a:r>
            <a:r>
              <a:rPr lang="el-GR" sz="1000" b="1" dirty="0" smtClean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42%</a:t>
            </a:r>
            <a:endParaRPr lang="en-US" sz="1000" b="1" dirty="0">
              <a:solidFill>
                <a:prstClr val="white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539552" y="1713072"/>
            <a:ext cx="2286000" cy="24622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l-GR" sz="1000" b="1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Ελάχιστα &amp; Καθόλου πιθανό : </a:t>
            </a:r>
            <a:r>
              <a:rPr lang="el-GR" sz="1000" b="1" dirty="0" smtClean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54,3%</a:t>
            </a:r>
            <a:endParaRPr lang="en-US" sz="1000" b="1" dirty="0">
              <a:solidFill>
                <a:prstClr val="white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6" name="Γράφημα 5"/>
          <p:cNvGraphicFramePr/>
          <p:nvPr>
            <p:extLst>
              <p:ext uri="{D42A27DB-BD31-4B8C-83A1-F6EECF244321}">
                <p14:modId xmlns:p14="http://schemas.microsoft.com/office/powerpoint/2010/main" val="3310646157"/>
              </p:ext>
            </p:extLst>
          </p:nvPr>
        </p:nvGraphicFramePr>
        <p:xfrm>
          <a:off x="1560004" y="121789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Ορθογώνιο 1"/>
          <p:cNvSpPr/>
          <p:nvPr/>
        </p:nvSpPr>
        <p:spPr>
          <a:xfrm>
            <a:off x="467544" y="5288339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Το 42% των επιχειρήσεων θεωρεί αρκετά και πολύ πιθανό να κλείσει το επόμενο διάστημα (έναντι 52,2% του προηγούμενου εξαμήνου). Οι πολύ μικρές επιχειρήσεις και οι αυτοαπασχολούμενοι παρουσιάζουν τριπλάσιο κίνδυνο διακοπής της λειτουργίας τους (αυτοαπασχολούμενοι 51,5%) σε σχέση με τις μεγαλύτερες (από 5 άτομα και πάνω, 17,7%). 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45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5"/>
            <a:ext cx="7421563" cy="491257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Θεωρούν πιθανό το ενδεχόμενο η επιχείρησή τους να έχει σοβαρό πρόβλημα λειτουργίας το επόμενο διάστημα σε βαθμό που θα κινδυνεύει να κλείσει 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-Ανά κατηγορία -</a:t>
            </a:r>
          </a:p>
        </p:txBody>
      </p:sp>
      <p:graphicFrame>
        <p:nvGraphicFramePr>
          <p:cNvPr id="5" name="Γράφημα 4"/>
          <p:cNvGraphicFramePr/>
          <p:nvPr>
            <p:extLst>
              <p:ext uri="{D42A27DB-BD31-4B8C-83A1-F6EECF244321}">
                <p14:modId xmlns:p14="http://schemas.microsoft.com/office/powerpoint/2010/main" val="3670900486"/>
              </p:ext>
            </p:extLst>
          </p:nvPr>
        </p:nvGraphicFramePr>
        <p:xfrm>
          <a:off x="285720" y="1000108"/>
          <a:ext cx="849694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651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042988" y="142875"/>
            <a:ext cx="7600950" cy="690563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ΦΟΒΟΣ ΓΙΑ ΕΝΔΕΧΟΜΕΝΟ ΚΛΕΙΣΙΜΟ ΤΗΣ ΕΠΙΧΕΙΡΗΣΗΣ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ΣΥΓΚΡΙΤΙΚΟ ΓΡΑΦΗΜΑ </a:t>
            </a:r>
            <a:br>
              <a:rPr lang="el-GR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ΙΟΥΛΙΟΣ 2010 – ΙΟΥΛΙΟΣ </a:t>
            </a:r>
            <a:r>
              <a:rPr lang="en-US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2016</a:t>
            </a:r>
            <a:endParaRPr lang="el-GR" sz="12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2893271979"/>
              </p:ext>
            </p:extLst>
          </p:nvPr>
        </p:nvGraphicFramePr>
        <p:xfrm>
          <a:off x="1524000" y="1397000"/>
          <a:ext cx="6977090" cy="4818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904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143000" y="71438"/>
            <a:ext cx="7500938" cy="690562"/>
          </a:xfrm>
        </p:spPr>
        <p:txBody>
          <a:bodyPr/>
          <a:lstStyle/>
          <a:p>
            <a:pPr algn="ctr" eaLnBrk="1" hangingPunct="1"/>
            <a:r>
              <a:rPr lang="en-US" sz="15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sz="15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Χρονικά πού τοποθετείτε αυτό το ενδεχόμενο;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-Βάση: Όσοι θεωρούν πιθανό το ενδεχόμενο η επιχείρησή τους να έχει σοβαρό πρόβλημα λειτουργίας το επόμενο διάστημα σε βαθμό που θα κινδυνεύει να κλείσει -</a:t>
            </a: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1226546401"/>
              </p:ext>
            </p:extLst>
          </p:nvPr>
        </p:nvGraphicFramePr>
        <p:xfrm>
          <a:off x="1475656" y="140153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Ορθογώνιο 1"/>
          <p:cNvSpPr/>
          <p:nvPr/>
        </p:nvSpPr>
        <p:spPr>
          <a:xfrm>
            <a:off x="755576" y="5517232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l-GR" dirty="0">
                <a:latin typeface="Arial Black"/>
                <a:ea typeface="Times New Roman"/>
                <a:cs typeface="Tahoma"/>
              </a:rPr>
              <a:t>Εκτιμάται ότι η μείωση επιχειρήσεων το επόμενο εξάμηνο θα ανέλθει στις </a:t>
            </a:r>
            <a:r>
              <a:rPr lang="el-GR" u="sng" dirty="0">
                <a:latin typeface="Arial Black"/>
                <a:ea typeface="Times New Roman"/>
                <a:cs typeface="Tahoma"/>
              </a:rPr>
              <a:t>18,100</a:t>
            </a:r>
            <a:r>
              <a:rPr lang="el-GR" dirty="0">
                <a:latin typeface="Arial Black"/>
                <a:ea typeface="Times New Roman"/>
                <a:cs typeface="Tahoma"/>
              </a:rPr>
              <a:t> και θα αφορά κυρίως τις πολύ μικρές επιχειρήσεις και τους αυτοαπασχολούμενους.</a:t>
            </a:r>
            <a:endParaRPr lang="el-GR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87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WordArt 14"/>
          <p:cNvSpPr>
            <a:spLocks noChangeArrowheads="1" noChangeShapeType="1" noTextEdit="1"/>
          </p:cNvSpPr>
          <p:nvPr/>
        </p:nvSpPr>
        <p:spPr bwMode="auto">
          <a:xfrm>
            <a:off x="1691680" y="3389757"/>
            <a:ext cx="5904656" cy="3951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b="1" kern="10" dirty="0" smtClean="0">
                <a:ln w="15875">
                  <a:noFill/>
                  <a:round/>
                  <a:headEnd/>
                  <a:tailEnd/>
                </a:ln>
                <a:solidFill>
                  <a:srgbClr val="EEECE1">
                    <a:lumMod val="1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ΑΠΑΣΧΟΛΗΣΗ- ΑΓΟΡΑ ΕΡΓΑΣΙΑΣ</a:t>
            </a:r>
            <a:endParaRPr lang="el-GR" b="1" kern="10" dirty="0">
              <a:ln w="15875">
                <a:noFill/>
                <a:round/>
                <a:headEnd/>
                <a:tailEnd/>
              </a:ln>
              <a:solidFill>
                <a:srgbClr val="EEECE1">
                  <a:lumMod val="10000"/>
                </a:srgb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9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Γράφημα 1"/>
          <p:cNvGraphicFramePr/>
          <p:nvPr>
            <p:extLst>
              <p:ext uri="{D42A27DB-BD31-4B8C-83A1-F6EECF244321}">
                <p14:modId xmlns:p14="http://schemas.microsoft.com/office/powerpoint/2010/main" val="4201748427"/>
              </p:ext>
            </p:extLst>
          </p:nvPr>
        </p:nvGraphicFramePr>
        <p:xfrm>
          <a:off x="395536" y="1412776"/>
          <a:ext cx="7632848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00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115888"/>
            <a:ext cx="7643813" cy="681037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ΑΠΑΣΧΟΛΗΣΗ </a:t>
            </a:r>
            <a:r>
              <a:rPr lang="el-GR" sz="1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l-GR" sz="1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Το προσωπικό της επιχείρησής σας τους τελευταίους 6 μήνες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αυξήθηκε, μειώθηκε ή παρέμεινε σταθερό; (Αφορά το διάστημα Ιανουάριος - </a:t>
            </a:r>
            <a:r>
              <a:rPr lang="el-GR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Ιούλιος </a:t>
            </a: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2016)</a:t>
            </a:r>
          </a:p>
        </p:txBody>
      </p:sp>
      <p:sp>
        <p:nvSpPr>
          <p:cNvPr id="8" name="7 - Δεξιό άγκιστρο"/>
          <p:cNvSpPr/>
          <p:nvPr/>
        </p:nvSpPr>
        <p:spPr>
          <a:xfrm>
            <a:off x="4202434" y="1662806"/>
            <a:ext cx="214313" cy="15001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8 - Δεξιό άγκιστρο"/>
          <p:cNvSpPr/>
          <p:nvPr/>
        </p:nvSpPr>
        <p:spPr>
          <a:xfrm>
            <a:off x="4202433" y="3464520"/>
            <a:ext cx="214313" cy="1500188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1991" name="10 - TextBox"/>
          <p:cNvSpPr txBox="1">
            <a:spLocks noChangeArrowheads="1"/>
          </p:cNvSpPr>
          <p:nvPr/>
        </p:nvSpPr>
        <p:spPr bwMode="auto">
          <a:xfrm>
            <a:off x="4416747" y="2259012"/>
            <a:ext cx="428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Microsoft Sans Serif" panose="020B0604020202020204" pitchFamily="34" charset="0"/>
              </a:rPr>
              <a:t>5.4</a:t>
            </a: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1992" name="11 - TextBox"/>
          <p:cNvSpPr txBox="1">
            <a:spLocks noChangeArrowheads="1"/>
          </p:cNvSpPr>
          <p:nvPr/>
        </p:nvSpPr>
        <p:spPr bwMode="auto">
          <a:xfrm>
            <a:off x="4416746" y="4049214"/>
            <a:ext cx="5715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>
              <a:defRPr sz="1400">
                <a:latin typeface="Calibri" panose="020F050202020403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6.6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11" name="Γράφημα 10"/>
          <p:cNvGraphicFramePr/>
          <p:nvPr>
            <p:extLst>
              <p:ext uri="{D42A27DB-BD31-4B8C-83A1-F6EECF244321}">
                <p14:modId xmlns:p14="http://schemas.microsoft.com/office/powerpoint/2010/main" val="1134891789"/>
              </p:ext>
            </p:extLst>
          </p:nvPr>
        </p:nvGraphicFramePr>
        <p:xfrm>
          <a:off x="4499992" y="863996"/>
          <a:ext cx="4560168" cy="2790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1554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5"/>
            <a:ext cx="7421563" cy="491257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ΑΠΑΣΧΟΛΗΣΗ</a:t>
            </a:r>
            <a:r>
              <a:rPr lang="el-G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l-GR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l-GR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ΑΠΟΤΙΜΗΣΗ ΤΕΛΕΥΤΑΙΟΥ ΕΞΑΜΗΝΟΥ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ΣΥΓΚΡΙΣΗ ΜΕ ΠΡΟΗΓΟΥΜΕΝΕΣ ΕΡΕΥΝΕΣ</a:t>
            </a: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2846619117"/>
              </p:ext>
            </p:extLst>
          </p:nvPr>
        </p:nvGraphicFramePr>
        <p:xfrm>
          <a:off x="971600" y="1124744"/>
          <a:ext cx="734481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323528" y="551723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/>
              <a:t>Μείωση προσωπικού κατά το τελευταίο εξάμηνο ανέφερε το 6,6% των επιχειρήσεων ενώ αύξηση ανέφερε το 5,4%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19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5"/>
            <a:ext cx="7421563" cy="491257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ΑΠΑΣΧΟΛΗΣΗ</a:t>
            </a:r>
            <a:r>
              <a:rPr lang="el-G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l-GR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l-GR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ΑΠΟΤΙΜΗΣΗ ΤΕΛΕΥΤΑΙΟΥ ΕΞΑΜΗΝΟΥ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ΣΥΓΚΡΙΣΗ ΜΕ ΠΡΟΗΓΟΥΜΕΝΕΣ ΕΡΕΥΝΕΣ</a:t>
            </a:r>
          </a:p>
        </p:txBody>
      </p:sp>
      <p:graphicFrame>
        <p:nvGraphicFramePr>
          <p:cNvPr id="5" name="2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6859013"/>
              </p:ext>
            </p:extLst>
          </p:nvPr>
        </p:nvGraphicFramePr>
        <p:xfrm>
          <a:off x="1475656" y="1628800"/>
          <a:ext cx="619268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773932" y="5445224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/>
              <a:t>Ο δείκτης προσλήψεων- απολύσεων κατά το προηγούμενο ήταν βελτιωμένος αλλά παρέμεινε αρνητικός (για κάθε 1 πρόσληψη, σημειώθηκε 1,22 απόλυση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r>
              <a:rPr lang="el-GR" b="1" u="sng" dirty="0">
                <a:latin typeface="Arial Narrow"/>
                <a:ea typeface="Times New Roman"/>
                <a:cs typeface="Times New Roman"/>
              </a:rPr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920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6"/>
            <a:ext cx="7421563" cy="419819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ΑΠΑΣΧΟΛΗΣΗ</a:t>
            </a:r>
            <a:r>
              <a:rPr lang="el-GR" sz="1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l-GR" sz="1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Τους επόμενους 6 μήνες θεωρείτε πιο πιθανό το προσωπικό της επιχείρησής σας </a:t>
            </a:r>
            <a: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να αυξηθεί, να μειωθεί ή να παραμείνει το ίδιο;</a:t>
            </a: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1795514183"/>
              </p:ext>
            </p:extLst>
          </p:nvPr>
        </p:nvGraphicFramePr>
        <p:xfrm>
          <a:off x="1547664" y="980728"/>
          <a:ext cx="597666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- Ορθογώνιο"/>
          <p:cNvSpPr/>
          <p:nvPr/>
        </p:nvSpPr>
        <p:spPr>
          <a:xfrm>
            <a:off x="360884" y="4797152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/>
              <a:t>Οι μελλοντικές ροές απασχόλησης δεν προβλέπεται να ενισχυθούν, καθώς η προβολή στην αναλογία προσλήψεων-απολύσεων (3:10) για το επόμενο εξάμηνο είναι χειρότερη της αποτίμησης και επιδεινούμενη σε σχέση με τις αρχές του έτους. Σύμφωνα με τις εκτιμήσεις του ΙΜΕ ΓΣΕΒΕΕ υπάρχει κίνδυνος απώλειας </a:t>
            </a:r>
            <a:r>
              <a:rPr lang="el-GR" u="sng" dirty="0" smtClean="0"/>
              <a:t>22,500</a:t>
            </a:r>
            <a:r>
              <a:rPr lang="el-GR" dirty="0" smtClean="0"/>
              <a:t> επιπλέον θέσεων μισθωτής απασχόλησης</a:t>
            </a:r>
            <a:r>
              <a:rPr lang="el-GR" dirty="0"/>
              <a:t>. </a:t>
            </a:r>
            <a:r>
              <a:rPr lang="el-GR" b="1" i="1" dirty="0"/>
              <a:t>Για τις τάσεις αυτές θα πρέπει να λάβουμε υπόψη την </a:t>
            </a:r>
            <a:r>
              <a:rPr lang="el-GR" b="1" i="1" dirty="0" smtClean="0"/>
              <a:t>εποχικότητα</a:t>
            </a:r>
            <a:r>
              <a:rPr lang="en-US" b="1" i="1" dirty="0" smtClean="0"/>
              <a:t> </a:t>
            </a:r>
            <a:r>
              <a:rPr lang="el-GR" b="1" i="1" dirty="0" smtClean="0"/>
              <a:t>και τις θετικές </a:t>
            </a:r>
            <a:r>
              <a:rPr lang="el-GR" b="1" i="1" dirty="0"/>
              <a:t>ροές από την ίδρυση νέων </a:t>
            </a:r>
            <a:r>
              <a:rPr lang="el-GR" b="1" i="1" dirty="0" smtClean="0"/>
              <a:t>επιχειρήσεων</a:t>
            </a:r>
            <a:r>
              <a:rPr lang="en-US" b="1" i="1" dirty="0" smtClean="0"/>
              <a:t>.</a:t>
            </a:r>
            <a:endParaRPr lang="el-GR" b="1" i="1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4438" y="332656"/>
            <a:ext cx="7350125" cy="310282"/>
          </a:xfrm>
        </p:spPr>
        <p:txBody>
          <a:bodyPr/>
          <a:lstStyle/>
          <a:p>
            <a:pPr algn="ctr">
              <a:defRPr/>
            </a:pPr>
            <a:r>
              <a:rPr lang="el-G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ΑΠΑΣΧΟΛΗΣΗ</a:t>
            </a:r>
            <a:r>
              <a:rPr 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l-GR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l-GR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-Ανά κατηγορία -</a:t>
            </a:r>
          </a:p>
        </p:txBody>
      </p:sp>
      <p:graphicFrame>
        <p:nvGraphicFramePr>
          <p:cNvPr id="10" name="9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211852"/>
              </p:ext>
            </p:extLst>
          </p:nvPr>
        </p:nvGraphicFramePr>
        <p:xfrm>
          <a:off x="899592" y="1556792"/>
          <a:ext cx="5688353" cy="158617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63468"/>
                <a:gridCol w="636644"/>
                <a:gridCol w="720045"/>
                <a:gridCol w="648040"/>
                <a:gridCol w="648040"/>
                <a:gridCol w="576036"/>
                <a:gridCol w="648040"/>
                <a:gridCol w="648040"/>
              </a:tblGrid>
              <a:tr h="231795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3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ΚΛΑΔΟΣ</a:t>
                      </a:r>
                      <a:endParaRPr lang="el-GR" sz="900" b="1" i="0" u="none" strike="noStrike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ΕΤΗ ΛΕΙΤΟΥΡΓΙΑΣ</a:t>
                      </a:r>
                      <a:endParaRPr lang="el-GR" sz="900" b="1" i="0" u="none" strike="noStrike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46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Εμπόριο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Μεταποίηση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Υπηρεσίες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έως 5 χρόνια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5-10 χρόνια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10-15 χρόνια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15 χρόνια και άνω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3" marB="0" anchor="ctr"/>
                </a:tc>
              </a:tr>
              <a:tr h="231795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να αυξηθεί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3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3,1</a:t>
                      </a:r>
                    </a:p>
                  </a:txBody>
                  <a:tcPr marL="9525" marR="9525" marT="9525" marB="0" anchor="ctr"/>
                </a:tc>
              </a:tr>
              <a:tr h="231795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να μειωθεί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3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12,2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11,3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13,1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9,6</a:t>
                      </a:r>
                    </a:p>
                  </a:txBody>
                  <a:tcPr marL="9525" marR="9525" marT="9525" marB="0" anchor="ctr"/>
                </a:tc>
              </a:tr>
              <a:tr h="283903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να παραμείνει </a:t>
                      </a:r>
                      <a:r>
                        <a:rPr lang="el-GR" sz="1000" u="none" strike="noStrike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σταθερό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3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83,5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85,1</a:t>
                      </a:r>
                    </a:p>
                  </a:txBody>
                  <a:tcPr marL="9525" marR="9525" marT="9525" marB="0" anchor="ctr"/>
                </a:tc>
              </a:tr>
              <a:tr h="231795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ΔΑ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3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2,3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2" name="11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286337"/>
              </p:ext>
            </p:extLst>
          </p:nvPr>
        </p:nvGraphicFramePr>
        <p:xfrm>
          <a:off x="899592" y="3501008"/>
          <a:ext cx="5671948" cy="171637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76259"/>
                <a:gridCol w="656527"/>
                <a:gridCol w="656527"/>
                <a:gridCol w="656527"/>
                <a:gridCol w="656527"/>
                <a:gridCol w="656527"/>
                <a:gridCol w="656527"/>
                <a:gridCol w="656527"/>
              </a:tblGrid>
              <a:tr h="248597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ΠΕΡΙΟΧΗ</a:t>
                      </a:r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ΑΡΙΘΜΟΣ ΕΡΓΑΖΟΜΕΝΩΝ</a:t>
                      </a:r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09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Αττική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Υπόλοιπη Ελλάδα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Χωρίς προσωπικό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1 άτομο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2-3 άτομα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4-5 άτομα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Πάνω από 5 άτομα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</a:tr>
              <a:tr h="241969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να αυξηθεί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6,4</a:t>
                      </a:r>
                    </a:p>
                  </a:txBody>
                  <a:tcPr marL="9525" marR="9525" marT="9525" marB="0" anchor="ctr"/>
                </a:tc>
              </a:tr>
              <a:tr h="241969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να μειωθεί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14,8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22,7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18,1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283878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να παραμείνει </a:t>
                      </a:r>
                      <a:r>
                        <a:rPr lang="el-GR" sz="1000" u="none" strike="noStrike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σταθερό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95,1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70,8</a:t>
                      </a:r>
                    </a:p>
                  </a:txBody>
                  <a:tcPr marL="9525" marR="9525" marT="9525" marB="0" anchor="ctr"/>
                </a:tc>
              </a:tr>
              <a:tr h="248597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ΔΑ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4,7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14"/>
          <p:cNvSpPr>
            <a:spLocks noChangeArrowheads="1" noChangeShapeType="1" noTextEdit="1"/>
          </p:cNvSpPr>
          <p:nvPr/>
        </p:nvSpPr>
        <p:spPr bwMode="auto">
          <a:xfrm>
            <a:off x="1691680" y="3429000"/>
            <a:ext cx="5857875" cy="485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b="1" kern="0" dirty="0">
                <a:ln w="1587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ΑΠΟΤΕΛΕΣΜΑΤΑ</a:t>
            </a:r>
            <a:r>
              <a:rPr lang="el-GR" b="1" kern="10" dirty="0">
                <a:ln w="1587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l-GR" b="1" kern="10" dirty="0">
                <a:ln w="1587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ΕΡΕΥΝΑΣ</a:t>
            </a:r>
            <a:r>
              <a:rPr lang="el-GR" b="1" kern="10" dirty="0">
                <a:ln w="1587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260649"/>
            <a:ext cx="7421563" cy="563264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ΑΠΑΣΧΟΛΗΣΗ</a:t>
            </a:r>
            <a:r>
              <a:rPr lang="el-GR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l-G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l-G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ΠΡΟΒΛΕΨΗ ΕΠΟΜΕΝΟΥ ΕΞΑΜΗΝΟΥ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l-GR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ΣΥΓΚΡΙΣΗ ΜΕ ΠΡΟΗΓΟΥΜΕΝΕΣ ΕΡΕΥΝΕΣ</a:t>
            </a:r>
            <a:endParaRPr lang="el-GR" sz="14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1167932765"/>
              </p:ext>
            </p:extLst>
          </p:nvPr>
        </p:nvGraphicFramePr>
        <p:xfrm>
          <a:off x="683568" y="1340768"/>
          <a:ext cx="734481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WordArt 14"/>
          <p:cNvSpPr>
            <a:spLocks noChangeArrowheads="1" noChangeShapeType="1" noTextEdit="1"/>
          </p:cNvSpPr>
          <p:nvPr/>
        </p:nvSpPr>
        <p:spPr bwMode="auto">
          <a:xfrm>
            <a:off x="1691680" y="3389757"/>
            <a:ext cx="5904656" cy="3951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b="1" kern="10" dirty="0">
                <a:ln w="1587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ΜΙΣΘΟΙ ΚΑΙ ΩΡΕΣ ΕΡΓΑΣΙΑΣ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6"/>
            <a:ext cx="7421563" cy="216619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Έχετε αναγκαστεί έστω και περιστασιακά να μειώσετε ώρες ή ημέρες εργασίας </a:t>
            </a:r>
            <a: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σε κάποιους υπαλλήλους;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-Βάση: Όσοι απασχολούν αμειβόμενο προσωπικό</a:t>
            </a:r>
            <a:r>
              <a:rPr lang="el-GR" sz="1400" i="1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el-GR" sz="14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111232089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395536" y="5229200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/>
              <a:t>Δυο σημαντικά ευρήματα που προκύπτουν : α) Διεύρυνση του υψηλού ποσοστού των ευέλικτων μορφών απασχόλησης. Για κάθε μια νέα θέση πλήρους απασχόλησης, δημιουργούνται δύο αντίστοιχες θέσεις ευέλικτης απασχόλησης. </a:t>
            </a:r>
          </a:p>
          <a:p>
            <a:pPr algn="just"/>
            <a:r>
              <a:rPr lang="el-GR" dirty="0" smtClean="0"/>
              <a:t>β) Υποκατάσταση θέσεων πλήρους απασχόλησης με αντίστοιχες μερικής απασχόλησης.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836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4438" y="260648"/>
            <a:ext cx="7350125" cy="936104"/>
          </a:xfrm>
        </p:spPr>
        <p:txBody>
          <a:bodyPr/>
          <a:lstStyle/>
          <a:p>
            <a:pPr algn="ctr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Έχετε αναγκαστεί έστω και περιστασιακά να μειώσετε ώρες ή ημέρες εργασίας </a:t>
            </a:r>
            <a: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σε κάποιους υπαλλήλους; </a:t>
            </a:r>
            <a: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-Βάση: Όσοι απασχολούν αμειβόμενο προσωπικό</a:t>
            </a:r>
            <a:r>
              <a:rPr lang="el-GR" sz="1600" i="1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-Ανά κατηγορία -</a:t>
            </a:r>
          </a:p>
        </p:txBody>
      </p:sp>
      <p:graphicFrame>
        <p:nvGraphicFramePr>
          <p:cNvPr id="10" name="9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554445"/>
              </p:ext>
            </p:extLst>
          </p:nvPr>
        </p:nvGraphicFramePr>
        <p:xfrm>
          <a:off x="755576" y="1844824"/>
          <a:ext cx="5688353" cy="127158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63468"/>
                <a:gridCol w="636644"/>
                <a:gridCol w="720045"/>
                <a:gridCol w="648040"/>
                <a:gridCol w="648040"/>
                <a:gridCol w="576036"/>
                <a:gridCol w="648040"/>
                <a:gridCol w="648040"/>
              </a:tblGrid>
              <a:tr h="231748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ΚΛΑΔΟΣ</a:t>
                      </a:r>
                      <a:endParaRPr lang="el-GR" sz="900" b="1" i="0" u="none" strike="noStrike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ΕΤΗ ΛΕΙΤΟΥΡΓΙΑΣ</a:t>
                      </a:r>
                      <a:endParaRPr lang="el-GR" sz="900" b="1" i="0" u="none" strike="noStrike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4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Εμπόριο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Μεταποίηση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Υπηρεσίες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έως 5 χρόνια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5-10 χρόνια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10-15 χρόνια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15 χρόνια και άνω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</a:tr>
              <a:tr h="231748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Ναι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31,2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42,4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15,0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39,3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36,6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34,2</a:t>
                      </a:r>
                    </a:p>
                  </a:txBody>
                  <a:tcPr marL="9525" marR="9525" marT="9525" marB="0" anchor="ctr"/>
                </a:tc>
              </a:tr>
              <a:tr h="231748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Όχι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65,5</a:t>
                      </a:r>
                    </a:p>
                  </a:txBody>
                  <a:tcPr marL="9525" marR="9525" marT="9525" marB="0" anchor="ctr"/>
                </a:tc>
              </a:tr>
              <a:tr h="231748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ΔΑ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2" name="11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852564"/>
              </p:ext>
            </p:extLst>
          </p:nvPr>
        </p:nvGraphicFramePr>
        <p:xfrm>
          <a:off x="755576" y="3429000"/>
          <a:ext cx="5671948" cy="139541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76259"/>
                <a:gridCol w="656527"/>
                <a:gridCol w="656527"/>
                <a:gridCol w="656527"/>
                <a:gridCol w="656527"/>
                <a:gridCol w="656527"/>
                <a:gridCol w="656527"/>
                <a:gridCol w="656527"/>
              </a:tblGrid>
              <a:tr h="248593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69" marB="0" anchor="ctr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ΠΕΡΙΟΧΗ</a:t>
                      </a:r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ΑΡΙΘΜΟΣ ΕΡΓΑΖΟΜΕΝΩΝ</a:t>
                      </a:r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09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Αττική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Υπόλοιπη Ελλάδα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Χωρίς προσωπικό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1 άτομο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2-3 άτομα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4-5 άτομα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Πάνω από 5 άτομα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</a:tr>
              <a:tr h="241966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Ναι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28,4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34,3</a:t>
                      </a:r>
                    </a:p>
                  </a:txBody>
                  <a:tcPr marL="9525" marR="9525" marT="9525" marB="0" anchor="ctr"/>
                </a:tc>
              </a:tr>
              <a:tr h="241966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Όχι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65,7</a:t>
                      </a:r>
                    </a:p>
                  </a:txBody>
                  <a:tcPr marL="9525" marR="9525" marT="9525" marB="0" anchor="ctr"/>
                </a:tc>
              </a:tr>
              <a:tr h="241966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ΔΑ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29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71600" y="260648"/>
            <a:ext cx="8136904" cy="792088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Έχουν αναγκαστεί έστω και περιστασιακά να μειώσουν ώρες</a:t>
            </a:r>
            <a: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ή ημέρες εργασίας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-Βάση: Όσοι απασχολούν αμειβόμενο προσωπικό -</a:t>
            </a:r>
            <a:r>
              <a:rPr lang="el-G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l-G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1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ΣΥΓΚΡΙΤΙΚΟ ΓΡΑΦΗΜΑ ΙΟΥΛΙΟΣ 2010 – ΙΟΥΛΙΟΣ 201</a:t>
            </a:r>
            <a:r>
              <a:rPr lang="en-US" sz="11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6</a:t>
            </a:r>
            <a:endParaRPr lang="el-GR" sz="11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3" name="Γράφημα 2"/>
          <p:cNvGraphicFramePr/>
          <p:nvPr>
            <p:extLst>
              <p:ext uri="{D42A27DB-BD31-4B8C-83A1-F6EECF244321}">
                <p14:modId xmlns:p14="http://schemas.microsoft.com/office/powerpoint/2010/main" val="3976143027"/>
              </p:ext>
            </p:extLst>
          </p:nvPr>
        </p:nvGraphicFramePr>
        <p:xfrm>
          <a:off x="1115616" y="980728"/>
          <a:ext cx="6977090" cy="4746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467544" y="5661248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/>
              <a:t>Ο ρυθμός αύξησης των ευέλικτων μορφών εργασίας βαίνει μειούμενος (το 33% μείωσε περιστασιακά ώρες/ ημέρες εργασίας), η αναδιάρθρωση της αγοράς εργασίας έχει οδηγήσει σε παγίωση των καθεστώτων ευέλικτης απασχόλησης.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058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Γράφημα 5"/>
          <p:cNvGraphicFramePr/>
          <p:nvPr>
            <p:extLst>
              <p:ext uri="{D42A27DB-BD31-4B8C-83A1-F6EECF244321}">
                <p14:modId xmlns:p14="http://schemas.microsoft.com/office/powerpoint/2010/main" val="2026532920"/>
              </p:ext>
            </p:extLst>
          </p:nvPr>
        </p:nvGraphicFramePr>
        <p:xfrm>
          <a:off x="1357290" y="1357298"/>
          <a:ext cx="6500858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9875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404663"/>
            <a:ext cx="7421563" cy="347811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Έχετε αναγκαστεί να μειώσετε τις αποδοχές κάποιων υπαλλήλων;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-Βάση: Όσοι απασχολούν αμειβόμενο προσωπικό -</a:t>
            </a:r>
            <a:endParaRPr lang="el-GR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6 - Δεξιό άγκιστρο"/>
          <p:cNvSpPr/>
          <p:nvPr/>
        </p:nvSpPr>
        <p:spPr>
          <a:xfrm rot="18805015">
            <a:off x="5945126" y="1438644"/>
            <a:ext cx="368300" cy="792162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79878" name="7 - TextBox"/>
          <p:cNvSpPr txBox="1">
            <a:spLocks noChangeArrowheads="1"/>
          </p:cNvSpPr>
          <p:nvPr/>
        </p:nvSpPr>
        <p:spPr bwMode="auto">
          <a:xfrm>
            <a:off x="6286512" y="1428736"/>
            <a:ext cx="7191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dirty="0" smtClean="0">
                <a:latin typeface="Calibri" pitchFamily="34" charset="0"/>
                <a:cs typeface="Calibri" pitchFamily="34" charset="0"/>
              </a:rPr>
              <a:t>28%</a:t>
            </a:r>
            <a:endParaRPr lang="el-G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39552" y="573325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Παρά τη μείωση της ανεργίας,  ο μέσος μηνιαίος μισθός εμφανίζει επίσης τάσεις μείωσης (στοιχεία Εργάνη – σύγκριση 2013-2015</a:t>
            </a:r>
            <a:r>
              <a:rPr lang="el-GR" dirty="0" smtClean="0"/>
              <a:t>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669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4438" y="332656"/>
            <a:ext cx="7350125" cy="249957"/>
          </a:xfrm>
        </p:spPr>
        <p:txBody>
          <a:bodyPr/>
          <a:lstStyle/>
          <a:p>
            <a:pPr algn="ctr"/>
            <a:r>
              <a:rPr lang="el-GR" sz="1400" dirty="0" smtClean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Έχετε αναγκαστεί να μειώσετε τις αποδοχές κάποιων υπαλλήλων;</a:t>
            </a:r>
            <a:r>
              <a:rPr lang="en-US" sz="1400" dirty="0" smtClean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-Βάση: Όσοι απασχολούν αμειβόμενο προσωπικό </a:t>
            </a:r>
            <a:r>
              <a:rPr lang="el-G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l-GR" sz="1400" dirty="0" smtClean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l-GR" sz="1400" dirty="0" smtClean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-Ανά κατηγορία -</a:t>
            </a:r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593138"/>
              </p:ext>
            </p:extLst>
          </p:nvPr>
        </p:nvGraphicFramePr>
        <p:xfrm>
          <a:off x="899592" y="1844824"/>
          <a:ext cx="5908682" cy="154993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82906"/>
                <a:gridCol w="717968"/>
                <a:gridCol w="717968"/>
                <a:gridCol w="717968"/>
                <a:gridCol w="717968"/>
                <a:gridCol w="717968"/>
                <a:gridCol w="717968"/>
                <a:gridCol w="717968"/>
              </a:tblGrid>
              <a:tr h="258323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l-GR" sz="8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b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ΚΛΑΔΟΣ</a:t>
                      </a:r>
                      <a:endParaRPr lang="el-GR" sz="800" b="1" i="0" u="none" strike="noStrike" dirty="0">
                        <a:solidFill>
                          <a:srgbClr val="FFFFFF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ΕΤΗ ΛΕΙΤΟΥΡΓΙΑΣ</a:t>
                      </a:r>
                      <a:endParaRPr lang="el-GR" sz="800" b="1" i="0" u="none" strike="noStrike" dirty="0">
                        <a:solidFill>
                          <a:srgbClr val="FFFFFF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5832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Εμπόριο</a:t>
                      </a:r>
                      <a:endParaRPr lang="el-GR" sz="800" b="1" i="0" u="none" strike="noStrike" dirty="0">
                        <a:solidFill>
                          <a:srgbClr val="990033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Μεταποίηση</a:t>
                      </a:r>
                      <a:endParaRPr lang="el-GR" sz="800" b="1" i="0" u="none" strike="noStrike" dirty="0">
                        <a:solidFill>
                          <a:srgbClr val="990033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Υπηρεσίες</a:t>
                      </a:r>
                      <a:endParaRPr lang="el-GR" sz="800" b="1" i="0" u="none" strike="noStrike" dirty="0">
                        <a:solidFill>
                          <a:srgbClr val="990033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έως 5 χρόνια</a:t>
                      </a:r>
                      <a:endParaRPr lang="el-GR" sz="800" b="1" i="0" u="none" strike="noStrike" dirty="0">
                        <a:solidFill>
                          <a:srgbClr val="990033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5-10 χρόνια</a:t>
                      </a:r>
                      <a:endParaRPr lang="el-GR" sz="800" b="1" i="0" u="none" strike="noStrike" dirty="0">
                        <a:solidFill>
                          <a:srgbClr val="990033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10-15 χρόνια</a:t>
                      </a:r>
                      <a:endParaRPr lang="el-GR" sz="800" b="1" i="0" u="none" strike="noStrike">
                        <a:solidFill>
                          <a:srgbClr val="990033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15 χρόνια και άνω</a:t>
                      </a:r>
                      <a:endParaRPr lang="el-GR" sz="800" b="1" i="0" u="none" strike="noStrike">
                        <a:solidFill>
                          <a:srgbClr val="990033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</a:tr>
              <a:tr h="258323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0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Ναι ορισμένων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</a:tr>
              <a:tr h="258323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0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Ναι σε όλους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28,1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24,2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258323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0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Όχι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65,7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72,0</a:t>
                      </a:r>
                    </a:p>
                  </a:txBody>
                  <a:tcPr marL="9525" marR="9525" marT="9525" marB="0" anchor="ctr"/>
                </a:tc>
              </a:tr>
              <a:tr h="258323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0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ΔΑ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0,1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078318"/>
              </p:ext>
            </p:extLst>
          </p:nvPr>
        </p:nvGraphicFramePr>
        <p:xfrm>
          <a:off x="899592" y="3789040"/>
          <a:ext cx="5774903" cy="169395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94853"/>
                <a:gridCol w="697150"/>
                <a:gridCol w="697150"/>
                <a:gridCol w="697150"/>
                <a:gridCol w="697150"/>
                <a:gridCol w="697150"/>
                <a:gridCol w="697150"/>
                <a:gridCol w="697150"/>
              </a:tblGrid>
              <a:tr h="282326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l-GR" sz="7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endParaRPr lang="el-GR" sz="7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l-GR" sz="8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ΠΕΡΙΟΧΗ</a:t>
                      </a:r>
                      <a:endParaRPr lang="el-GR" sz="800" b="1" i="0" u="none" strike="noStrike" dirty="0">
                        <a:solidFill>
                          <a:srgbClr val="FFFFFF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ΑΡΙΘΜΟΣ ΕΡΓΑΖΟΜΕΝΩΝ</a:t>
                      </a:r>
                      <a:endParaRPr lang="el-GR" sz="800" b="1" i="0" u="none" strike="noStrike" dirty="0">
                        <a:solidFill>
                          <a:srgbClr val="FFFFFF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8232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Αττική</a:t>
                      </a:r>
                      <a:endParaRPr lang="el-GR" sz="800" b="1" i="0" u="none" strike="noStrike" dirty="0">
                        <a:solidFill>
                          <a:srgbClr val="990033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Υπόλοιπη Ελλάδα</a:t>
                      </a:r>
                      <a:endParaRPr lang="el-GR" sz="800" b="1" i="0" u="none" strike="noStrike" dirty="0">
                        <a:solidFill>
                          <a:srgbClr val="990033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Χωρίς προσωπικό</a:t>
                      </a:r>
                      <a:endParaRPr lang="el-GR" sz="800" b="1" i="0" u="none" strike="noStrike">
                        <a:solidFill>
                          <a:srgbClr val="990033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1 άτομο</a:t>
                      </a:r>
                      <a:endParaRPr lang="el-GR" sz="800" b="1" i="0" u="none" strike="noStrike">
                        <a:solidFill>
                          <a:srgbClr val="990033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2-3 άτομα</a:t>
                      </a:r>
                      <a:endParaRPr lang="el-GR" sz="800" b="1" i="0" u="none" strike="noStrike">
                        <a:solidFill>
                          <a:srgbClr val="990033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4-5 άτομα</a:t>
                      </a:r>
                      <a:endParaRPr lang="el-GR" sz="800" b="1" i="0" u="none" strike="noStrike" dirty="0">
                        <a:solidFill>
                          <a:srgbClr val="990033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Πάνω από 5 άτομα</a:t>
                      </a:r>
                      <a:endParaRPr lang="el-GR" sz="800" b="1" i="0" u="none" strike="noStrike" dirty="0">
                        <a:solidFill>
                          <a:srgbClr val="990033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</a:tr>
              <a:tr h="282326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0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Ναι ορισμένων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4,1</a:t>
                      </a:r>
                    </a:p>
                  </a:txBody>
                  <a:tcPr marL="9525" marR="9525" marT="9525" marB="0" anchor="ctr"/>
                </a:tc>
              </a:tr>
              <a:tr h="282326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0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Ναι σε όλους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23,1</a:t>
                      </a:r>
                    </a:p>
                  </a:txBody>
                  <a:tcPr marL="9525" marR="9525" marT="9525" marB="0" anchor="ctr"/>
                </a:tc>
              </a:tr>
              <a:tr h="282326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0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Όχι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72,8</a:t>
                      </a:r>
                    </a:p>
                  </a:txBody>
                  <a:tcPr marL="9525" marR="9525" marT="9525" marB="0" anchor="ctr"/>
                </a:tc>
              </a:tr>
              <a:tr h="282326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0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ΔΑ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0,1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0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143000" y="332656"/>
            <a:ext cx="7500938" cy="330919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Έχουν αναγκαστεί να μειώσουν τις αποδοχές κάποιων υπαλλήλων 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-Βάση: Όσοι απασχολούν αμειβόμενο προσωπικό - </a:t>
            </a:r>
            <a:r>
              <a:rPr lang="el-G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l-G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1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ΣΥΓΚΡΙΤΙΚΟ ΓΡΑΦΗΜΑ ΙΟΥΛΙΟΣ 2010 – ΙΟΥΛΙΟΣ 201</a:t>
            </a:r>
            <a:r>
              <a:rPr lang="en-US" sz="11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6</a:t>
            </a:r>
            <a:endParaRPr lang="el-GR" sz="11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1809487710"/>
              </p:ext>
            </p:extLst>
          </p:nvPr>
        </p:nvGraphicFramePr>
        <p:xfrm>
          <a:off x="1524000" y="1397000"/>
          <a:ext cx="6977090" cy="467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538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260648"/>
            <a:ext cx="7421563" cy="321965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Αντιμετωπίσατε</a:t>
            </a:r>
            <a: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το τελευταίο 6μηνο δυσκολίες 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στην έγκαιρη καταβολή των μισθών των εργαζομένων;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-Βάση: Όσοι απασχολούν αμειβόμενο προσωπικό -</a:t>
            </a:r>
            <a:endParaRPr lang="el-GR" sz="1400" i="1" dirty="0" smtClean="0">
              <a:solidFill>
                <a:schemeClr val="tx1">
                  <a:lumMod val="50000"/>
                  <a:lumOff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6 - Δεξιό άγκιστρο"/>
          <p:cNvSpPr/>
          <p:nvPr/>
        </p:nvSpPr>
        <p:spPr>
          <a:xfrm>
            <a:off x="6500826" y="2088768"/>
            <a:ext cx="358304" cy="143959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73734" name="7 - TextBox"/>
          <p:cNvSpPr txBox="1">
            <a:spLocks noChangeArrowheads="1"/>
          </p:cNvSpPr>
          <p:nvPr/>
        </p:nvSpPr>
        <p:spPr bwMode="auto">
          <a:xfrm>
            <a:off x="6858016" y="2663826"/>
            <a:ext cx="7921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dirty="0" smtClean="0">
                <a:latin typeface="Calibri" pitchFamily="34" charset="0"/>
                <a:cs typeface="Calibri" pitchFamily="34" charset="0"/>
              </a:rPr>
              <a:t>41,2%</a:t>
            </a:r>
            <a:endParaRPr lang="el-GR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Γράφημα 5"/>
          <p:cNvGraphicFramePr/>
          <p:nvPr>
            <p:extLst>
              <p:ext uri="{D42A27DB-BD31-4B8C-83A1-F6EECF244321}">
                <p14:modId xmlns:p14="http://schemas.microsoft.com/office/powerpoint/2010/main" val="1637114964"/>
              </p:ext>
            </p:extLst>
          </p:nvPr>
        </p:nvGraphicFramePr>
        <p:xfrm>
          <a:off x="1475656" y="140153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7 - Ορθογώνιο"/>
          <p:cNvSpPr/>
          <p:nvPr/>
        </p:nvSpPr>
        <p:spPr>
          <a:xfrm>
            <a:off x="611560" y="5229200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/>
              <a:t>Η έρευνα επιβεβαιώνει τη δυσκολία που αντιμετωπίζουν οι μικρομεσαίες επιχειρήσεις στην έγκαιρη καταβολή των μισθών. </a:t>
            </a:r>
            <a:r>
              <a:rPr lang="el-GR" b="1" dirty="0" smtClean="0"/>
              <a:t>4 στις 10 επιχειρήσεις </a:t>
            </a:r>
            <a:r>
              <a:rPr lang="el-GR" dirty="0" smtClean="0"/>
              <a:t>δηλώνουν ότι αντιμετωπίζουν προβλήματα έγκαιρης καταβολής μισθοδοσίας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4438" y="260648"/>
            <a:ext cx="7350125" cy="250131"/>
          </a:xfrm>
        </p:spPr>
        <p:txBody>
          <a:bodyPr/>
          <a:lstStyle/>
          <a:p>
            <a:pPr algn="ctr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Αντιμετωπίσατε</a:t>
            </a:r>
            <a: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το τελευταίο 6μηνο δυσκολίες 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στην έγκαιρη καταβολή των μισθών των εργαζομένων; 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-Βάση: Όσοι απασχολούν αμειβόμενο προσωπικό -</a:t>
            </a: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-Ανά κατηγορία -</a:t>
            </a:r>
          </a:p>
        </p:txBody>
      </p:sp>
      <p:graphicFrame>
        <p:nvGraphicFramePr>
          <p:cNvPr id="10" name="9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381344"/>
              </p:ext>
            </p:extLst>
          </p:nvPr>
        </p:nvGraphicFramePr>
        <p:xfrm>
          <a:off x="827584" y="1700808"/>
          <a:ext cx="5688353" cy="127161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63468"/>
                <a:gridCol w="636644"/>
                <a:gridCol w="720045"/>
                <a:gridCol w="648040"/>
                <a:gridCol w="648040"/>
                <a:gridCol w="576036"/>
                <a:gridCol w="648040"/>
                <a:gridCol w="648040"/>
              </a:tblGrid>
              <a:tr h="231752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ΚΛΑΔΟΣ</a:t>
                      </a:r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ΕΤΗ ΛΕΙΤΟΥΡΓΙΑΣ</a:t>
                      </a:r>
                      <a:endParaRPr lang="el-GR" sz="900" b="1" i="0" u="none" strike="noStrike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46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Εμπόριο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Μεταποίηση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Υπηρεσίες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έως 5 χρόνια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5-10 χρόνια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10-15 χρόνια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15 χρόνια και άνω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</a:tr>
              <a:tr h="231752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Ναι σοβαρές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16,8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12,6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13,7</a:t>
                      </a:r>
                    </a:p>
                  </a:txBody>
                  <a:tcPr marL="9525" marR="9525" marT="9525" marB="0" anchor="ctr"/>
                </a:tc>
              </a:tr>
              <a:tr h="231752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Ναι κάποιες φορές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39,9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27,6</a:t>
                      </a:r>
                    </a:p>
                  </a:txBody>
                  <a:tcPr marL="9525" marR="9525" marT="9525" marB="0" anchor="ctr"/>
                </a:tc>
              </a:tr>
              <a:tr h="231752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Όχι ιδιαίτερα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47,6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58,7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2" name="11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515765"/>
              </p:ext>
            </p:extLst>
          </p:nvPr>
        </p:nvGraphicFramePr>
        <p:xfrm>
          <a:off x="827584" y="3573016"/>
          <a:ext cx="5671948" cy="140881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76259"/>
                <a:gridCol w="656527"/>
                <a:gridCol w="656527"/>
                <a:gridCol w="656527"/>
                <a:gridCol w="656527"/>
                <a:gridCol w="656527"/>
                <a:gridCol w="656527"/>
                <a:gridCol w="656527"/>
              </a:tblGrid>
              <a:tr h="248362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61" marB="0" anchor="ctr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ΠΕΡΙΟΧΗ</a:t>
                      </a:r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ΑΡΙΘΜΟΣ ΕΡΓΑΖΟΜΕΝΩΝ</a:t>
                      </a:r>
                      <a:endParaRPr lang="el-GR" sz="800" b="1" i="0" u="none" strike="noStrike" dirty="0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8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26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Αττική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Υπόλοιπη Ελλάδα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Χωρίς προσωπικό</a:t>
                      </a:r>
                      <a:endParaRPr lang="el-GR" sz="8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1 άτομο</a:t>
                      </a:r>
                      <a:endParaRPr lang="el-GR" sz="8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2-3 άτομα</a:t>
                      </a:r>
                      <a:endParaRPr lang="el-GR" sz="8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4-5 άτομα</a:t>
                      </a:r>
                      <a:endParaRPr lang="el-GR" sz="8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Πάνω από 5 άτομα</a:t>
                      </a:r>
                      <a:endParaRPr lang="el-GR" sz="8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81" marB="0" anchor="ctr"/>
                </a:tc>
              </a:tr>
              <a:tr h="241741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Ναι σοβαρές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16,5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10,6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10,7</a:t>
                      </a:r>
                    </a:p>
                  </a:txBody>
                  <a:tcPr marL="9525" marR="9525" marT="9525" marB="0" anchor="ctr"/>
                </a:tc>
              </a:tr>
              <a:tr h="241741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Ναι κάποιες φορές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41,5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20,7</a:t>
                      </a:r>
                    </a:p>
                  </a:txBody>
                  <a:tcPr marL="9525" marR="9525" marT="9525" marB="0" anchor="ctr"/>
                </a:tc>
              </a:tr>
              <a:tr h="241741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Όχι ιδιαίτερα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47,9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68,6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14"/>
          <p:cNvSpPr>
            <a:spLocks noChangeArrowheads="1" noChangeShapeType="1" noTextEdit="1"/>
          </p:cNvSpPr>
          <p:nvPr/>
        </p:nvSpPr>
        <p:spPr bwMode="auto">
          <a:xfrm>
            <a:off x="1714500" y="3167063"/>
            <a:ext cx="6072188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b="1" kern="10" dirty="0">
                <a:ln w="1587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ΓΕΝΙΚΗ ΑΞΙΟΛΟΓΗΣΗ ΠΟΡΕΙΑΣ ΕΠΙΧΕΙΡΗΣΕΩΝ</a:t>
            </a:r>
          </a:p>
          <a:p>
            <a:pPr algn="ctr"/>
            <a:r>
              <a:rPr lang="el-GR" b="1" kern="10" dirty="0">
                <a:ln w="1587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(ΑΠΟΤΙΜΗΣΗ / ΠΡΟΒΛΕΨΗ)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143000" y="188640"/>
            <a:ext cx="7500938" cy="474935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Αντιμετωπίζουν το τελευταίο 6μηνο δυσκολίες στην καταβολή των μισθών </a:t>
            </a:r>
            <a: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-Βάση: Όσοι απασχολούν αμειβόμενο προσωπικό -</a:t>
            </a:r>
            <a:r>
              <a:rPr lang="el-G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l-G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1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ΣΥΓΚΡΙΤΙΚΟ ΓΡΑΦΗΜΑ ΙΑΝΟΥΑΡΙΟΣ 2011 – ΙΟΥΛΙΟΣ 201</a:t>
            </a:r>
            <a:r>
              <a:rPr lang="en-US" sz="11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6</a:t>
            </a:r>
            <a:endParaRPr lang="el-GR" sz="11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722911787"/>
              </p:ext>
            </p:extLst>
          </p:nvPr>
        </p:nvGraphicFramePr>
        <p:xfrm>
          <a:off x="1500166" y="1357298"/>
          <a:ext cx="6809410" cy="4587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6"/>
            <a:ext cx="7421563" cy="288057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Πόσο πιθανό θεωρείτε να αναγκαστείτε να μειώσετε μισθούς ή ώρες εργασίας </a:t>
            </a:r>
            <a: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των υπαλλήλων σας μέσα στο επόμενο εξάμηνο;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-Βάση: Όσοι απασχολούν αμειβόμενο προσωπικό -</a:t>
            </a:r>
            <a:endParaRPr lang="el-GR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3058978529"/>
              </p:ext>
            </p:extLst>
          </p:nvPr>
        </p:nvGraphicFramePr>
        <p:xfrm>
          <a:off x="1475656" y="140153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143000" y="260648"/>
            <a:ext cx="7500938" cy="402927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Θεωρούν σχεδόν βέβαιο να αναγκαστούν να μειώσουν μισθούς ή ώρες εργασίας υπαλλήλων μέσα στο επόμενο εξάμηνο 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-Βάση: Όσοι απασχολούν αμειβόμενο προσωπικό - </a:t>
            </a:r>
            <a:r>
              <a:rPr lang="el-G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l-G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1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ΣΥΓΚΡΙΤΙΚΟ ΓΡΑΦΗΜΑ ΙΑΝΟΥΑΡΙΟΣ 2011 – ΙΟΥΛΙΟΣ 201</a:t>
            </a:r>
            <a:r>
              <a:rPr lang="en-US" sz="11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6</a:t>
            </a:r>
            <a:endParaRPr lang="el-GR" sz="12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1808508561"/>
              </p:ext>
            </p:extLst>
          </p:nvPr>
        </p:nvGraphicFramePr>
        <p:xfrm>
          <a:off x="1691680" y="1412776"/>
          <a:ext cx="6595096" cy="473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6"/>
            <a:ext cx="7421563" cy="216619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Έχετε συμβοηθούντα μέλη (της οικογένειας) στην επιχείρηση;</a:t>
            </a: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111232089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683568" y="5301208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/>
              <a:t>Το 60%  των επιχειρήσεων δηλώνει ότι έχει στην επιχείρηση κάποιο </a:t>
            </a:r>
            <a:r>
              <a:rPr lang="el-GR" dirty="0" err="1" smtClean="0"/>
              <a:t>συμβοηθούν</a:t>
            </a:r>
            <a:r>
              <a:rPr lang="el-GR" dirty="0" smtClean="0"/>
              <a:t> μέλος</a:t>
            </a:r>
            <a:r>
              <a:rPr lang="el-GR" dirty="0"/>
              <a:t>. Πρόκειται για ένα ζήτημα με σοβαρές κοινωνικές προεκτάσεις, καθώς αυτοί οι εργαζόμενοι δεν καλύπτονται για τους κινδύνους ανεργίας και γήρατος.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836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4438" y="260648"/>
            <a:ext cx="7350125" cy="936104"/>
          </a:xfrm>
        </p:spPr>
        <p:txBody>
          <a:bodyPr/>
          <a:lstStyle/>
          <a:p>
            <a:pPr algn="ctr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Έχετε συμβοηθούντα μέλη (της οικογένειας) στην επιχείρηση;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-Ανά κατηγορία -</a:t>
            </a:r>
          </a:p>
        </p:txBody>
      </p:sp>
      <p:graphicFrame>
        <p:nvGraphicFramePr>
          <p:cNvPr id="10" name="9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104716"/>
              </p:ext>
            </p:extLst>
          </p:nvPr>
        </p:nvGraphicFramePr>
        <p:xfrm>
          <a:off x="755576" y="1844824"/>
          <a:ext cx="5688353" cy="103984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63468"/>
                <a:gridCol w="636644"/>
                <a:gridCol w="720045"/>
                <a:gridCol w="648040"/>
                <a:gridCol w="648040"/>
                <a:gridCol w="576036"/>
                <a:gridCol w="648040"/>
                <a:gridCol w="648040"/>
              </a:tblGrid>
              <a:tr h="231748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ΚΛΑΔΟΣ</a:t>
                      </a:r>
                      <a:endParaRPr lang="el-GR" sz="900" b="1" i="0" u="none" strike="noStrike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ΕΤΗ ΛΕΙΤΟΥΡΓΙΑΣ</a:t>
                      </a:r>
                      <a:endParaRPr lang="el-GR" sz="900" b="1" i="0" u="none" strike="noStrike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4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Εμπόριο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Μεταποίηση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Υπηρεσίες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έως 5 χρόνια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5-10 χρόνια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10-15 χρόνια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15 χρόνια και άνω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</a:tr>
              <a:tr h="231748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Ναι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63,7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61,9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231748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Όχι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40,9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43,3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45,5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47,3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47,9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38,1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2" name="11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508086"/>
              </p:ext>
            </p:extLst>
          </p:nvPr>
        </p:nvGraphicFramePr>
        <p:xfrm>
          <a:off x="755576" y="3429000"/>
          <a:ext cx="5671948" cy="115344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76259"/>
                <a:gridCol w="656527"/>
                <a:gridCol w="656527"/>
                <a:gridCol w="656527"/>
                <a:gridCol w="656527"/>
                <a:gridCol w="656527"/>
                <a:gridCol w="656527"/>
                <a:gridCol w="656527"/>
              </a:tblGrid>
              <a:tr h="248593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69" marB="0" anchor="ctr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ΠΕΡΙΟΧΗ</a:t>
                      </a:r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ΑΡΙΘΜΟΣ ΕΡΓΑΖΟΜΕΝΩΝ</a:t>
                      </a:r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09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Αττική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Υπόλοιπη Ελλάδα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Χωρίς προσωπικό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1 άτομο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2-3 άτομα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4-5 άτομα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Πάνω από 5 άτομα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</a:tr>
              <a:tr h="241966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Ναι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49,6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66,2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65,5</a:t>
                      </a:r>
                    </a:p>
                  </a:txBody>
                  <a:tcPr marL="9525" marR="9525" marT="9525" marB="0" anchor="ctr"/>
                </a:tc>
              </a:tr>
              <a:tr h="241966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Όχι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34,5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29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6"/>
            <a:ext cx="7421563" cy="216619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Απασχολείτε προσωπικό με μερική απασχόληση;</a:t>
            </a: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111232089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836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4438" y="260648"/>
            <a:ext cx="7350125" cy="936104"/>
          </a:xfrm>
        </p:spPr>
        <p:txBody>
          <a:bodyPr/>
          <a:lstStyle/>
          <a:p>
            <a:pPr algn="ctr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Απασχολείτε προσωπικό με μερική απασχόληση;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-Ανά κατηγορία -</a:t>
            </a:r>
          </a:p>
        </p:txBody>
      </p:sp>
      <p:graphicFrame>
        <p:nvGraphicFramePr>
          <p:cNvPr id="10" name="9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082280"/>
              </p:ext>
            </p:extLst>
          </p:nvPr>
        </p:nvGraphicFramePr>
        <p:xfrm>
          <a:off x="755576" y="1844824"/>
          <a:ext cx="5688353" cy="127158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63468"/>
                <a:gridCol w="636644"/>
                <a:gridCol w="720045"/>
                <a:gridCol w="648040"/>
                <a:gridCol w="648040"/>
                <a:gridCol w="576036"/>
                <a:gridCol w="648040"/>
                <a:gridCol w="648040"/>
              </a:tblGrid>
              <a:tr h="231748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ΚΛΑΔΟΣ</a:t>
                      </a:r>
                      <a:endParaRPr lang="el-GR" sz="900" b="1" i="0" u="none" strike="noStrike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ΕΤΗ ΛΕΙΤΟΥΡΓΙΑΣ</a:t>
                      </a:r>
                      <a:endParaRPr lang="el-GR" sz="900" b="1" i="0" u="none" strike="noStrike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4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Εμπόριο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Μεταποίηση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Υπηρεσίες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έως 5 χρόνια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5-10 χρόνια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10-15 χρόνια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15 χρόνια και άνω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</a:tr>
              <a:tr h="231748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Ναι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34,9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36,7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35,3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231748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Όχι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63,9</a:t>
                      </a:r>
                    </a:p>
                  </a:txBody>
                  <a:tcPr marL="9525" marR="9525" marT="9525" marB="0" anchor="ctr"/>
                </a:tc>
              </a:tr>
              <a:tr h="231748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ΔΑ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1,3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2,1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2" name="11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271283"/>
              </p:ext>
            </p:extLst>
          </p:nvPr>
        </p:nvGraphicFramePr>
        <p:xfrm>
          <a:off x="755576" y="3429000"/>
          <a:ext cx="5671948" cy="139541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76259"/>
                <a:gridCol w="656527"/>
                <a:gridCol w="656527"/>
                <a:gridCol w="656527"/>
                <a:gridCol w="656527"/>
                <a:gridCol w="656527"/>
                <a:gridCol w="656527"/>
                <a:gridCol w="656527"/>
              </a:tblGrid>
              <a:tr h="248593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69" marB="0" anchor="ctr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ΠΕΡΙΟΧΗ</a:t>
                      </a:r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ΑΡΙΘΜΟΣ ΕΡΓΑΖΟΜΕΝΩΝ</a:t>
                      </a:r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09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Αττική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Υπόλοιπη Ελλάδα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Χωρίς προσωπικό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1 άτομο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2-3 άτομα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4-5 άτομα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Πάνω από 5 άτομα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</a:tr>
              <a:tr h="241966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Ναι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22,7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41,8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47,6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52,6</a:t>
                      </a:r>
                    </a:p>
                  </a:txBody>
                  <a:tcPr marL="9525" marR="9525" marT="9525" marB="0" anchor="ctr"/>
                </a:tc>
              </a:tr>
              <a:tr h="241966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Όχι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57,2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47,4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47,4</a:t>
                      </a:r>
                    </a:p>
                  </a:txBody>
                  <a:tcPr marL="9525" marR="9525" marT="9525" marB="0" anchor="ctr"/>
                </a:tc>
              </a:tr>
              <a:tr h="241966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ΔΑ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0,3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1,0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29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6"/>
            <a:ext cx="7421563" cy="216619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Εξέλιξη και τάσεις </a:t>
            </a:r>
            <a:r>
              <a:rPr lang="el-GR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μορφών μισθωτής απασχόλησης </a:t>
            </a: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Πηγή Εργάνη- επεξεργασία ΙΜΕ ΓΣΕΒΕΕ</a:t>
            </a:r>
          </a:p>
        </p:txBody>
      </p:sp>
      <p:graphicFrame>
        <p:nvGraphicFramePr>
          <p:cNvPr id="5" name="Γράφημα 4"/>
          <p:cNvGraphicFramePr/>
          <p:nvPr>
            <p:extLst>
              <p:ext uri="{D42A27DB-BD31-4B8C-83A1-F6EECF244321}">
                <p14:modId xmlns:p14="http://schemas.microsoft.com/office/powerpoint/2010/main" val="1139957580"/>
              </p:ext>
            </p:extLst>
          </p:nvPr>
        </p:nvGraphicFramePr>
        <p:xfrm>
          <a:off x="539552" y="1556792"/>
          <a:ext cx="424847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Γράφημα 5"/>
          <p:cNvGraphicFramePr/>
          <p:nvPr>
            <p:extLst>
              <p:ext uri="{D42A27DB-BD31-4B8C-83A1-F6EECF244321}">
                <p14:modId xmlns:p14="http://schemas.microsoft.com/office/powerpoint/2010/main" val="3248710123"/>
              </p:ext>
            </p:extLst>
          </p:nvPr>
        </p:nvGraphicFramePr>
        <p:xfrm>
          <a:off x="4644008" y="1628800"/>
          <a:ext cx="4393951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Ορθογώνιο 1"/>
          <p:cNvSpPr/>
          <p:nvPr/>
        </p:nvSpPr>
        <p:spPr>
          <a:xfrm>
            <a:off x="611560" y="530120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Σύμφωνα με </a:t>
            </a:r>
            <a:r>
              <a:rPr lang="el-GR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τα στοιχεία που προκύπτουν από το σύστημα Εργάνη, η αγορά εργασίας κυριαρχείται από ευέλικτες μορφές εργασίας, </a:t>
            </a:r>
            <a:r>
              <a:rPr lang="el-GR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καθώς για το πρώτο εξάμηνο του 2016 το 52% των νέων προσλήψεων αφορούσε θέσεις μερικής/ ή και εκ περιτροπής </a:t>
            </a:r>
            <a:r>
              <a:rPr lang="el-GR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απασχόλησης.</a:t>
            </a: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1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404664"/>
            <a:ext cx="7893496" cy="576064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Έχετε αξιοποιήσει στα χρόνια της κρίσης κάποια από τις παρακάτω μορφές εργασίας;</a:t>
            </a:r>
            <a:br>
              <a:rPr lang="el-GR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</a:br>
            <a:r>
              <a:rPr lang="el-GR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(πολλαπλής επιλογής)</a:t>
            </a:r>
          </a:p>
        </p:txBody>
      </p:sp>
      <p:graphicFrame>
        <p:nvGraphicFramePr>
          <p:cNvPr id="2" name="Γράφημα 1"/>
          <p:cNvGraphicFramePr/>
          <p:nvPr>
            <p:extLst>
              <p:ext uri="{D42A27DB-BD31-4B8C-83A1-F6EECF244321}">
                <p14:modId xmlns:p14="http://schemas.microsoft.com/office/powerpoint/2010/main" val="3828248741"/>
              </p:ext>
            </p:extLst>
          </p:nvPr>
        </p:nvGraphicFramePr>
        <p:xfrm>
          <a:off x="683568" y="1397000"/>
          <a:ext cx="6936432" cy="4264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726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82550"/>
            <a:ext cx="7421563" cy="825500"/>
          </a:xfrm>
        </p:spPr>
        <p:txBody>
          <a:bodyPr/>
          <a:lstStyle/>
          <a:p>
            <a:pPr algn="ctr" eaLnBrk="1" hangingPunct="1"/>
            <a:r>
              <a:rPr lang="en-US" sz="15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sz="15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Η μείωση του κατώτατου μισθού πιστεύετε ότι βοήθησε συνολικά στην κατεύθυνση αναδιάρθρωσης / βελτίωσης της οικονομίας;</a:t>
            </a: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165609823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755576" y="5380672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 smtClean="0"/>
              <a:t>Το 91,6% των επιχειρήσεων δηλώνει ότι η μείωση του κατώτατου μισθού δεν επέδρασε ευεργετικά προς την κατεύθυνσης βελτίωσης/ αναδιάρθρωσης της οικονομίας.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2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404664"/>
            <a:ext cx="7421563" cy="562124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Θεωρείτε ότι η κατάσταση της επιχείρησής σας κατά το τελευταίο εξάμηνο:</a:t>
            </a:r>
          </a:p>
        </p:txBody>
      </p:sp>
      <p:graphicFrame>
        <p:nvGraphicFramePr>
          <p:cNvPr id="2" name="Γράφημα 1"/>
          <p:cNvGraphicFramePr/>
          <p:nvPr>
            <p:extLst>
              <p:ext uri="{D42A27DB-BD31-4B8C-83A1-F6EECF244321}">
                <p14:modId xmlns:p14="http://schemas.microsoft.com/office/powerpoint/2010/main" val="12817223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251520" y="522920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/>
              <a:t>Η αποτίμηση του α’ εξαμήνου 2016 καταδεικνύει τη διεύρυνση του χάσματος μεταξύ της συντριπτικής πλειοψηφίας των μικρών επιχειρήσεων και αυτοαπασχολούμενων και ενός μικρού σταθερού ποσοστού (5-7%) που φαίνεται να μην επηρεάζεται από την κρίση.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WordArt 14"/>
          <p:cNvSpPr>
            <a:spLocks noChangeArrowheads="1" noChangeShapeType="1" noTextEdit="1"/>
          </p:cNvSpPr>
          <p:nvPr/>
        </p:nvSpPr>
        <p:spPr bwMode="auto">
          <a:xfrm>
            <a:off x="1691680" y="3284984"/>
            <a:ext cx="5857875" cy="4654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b="1" kern="10" dirty="0">
                <a:ln w="1587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ΥΠΟΧΡΕΩΣΕΙΣ ΚΑΙ ΟΦΕΙΛΕΣ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6"/>
            <a:ext cx="7421563" cy="720080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Πολλές από τις επιχειρήσεις μας ανέφεραν ότι δυσκολεύονται πλέον 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να ανταποκριθούν στην κάλυψη βασικών υποχρεώσεων. 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Εσείς, κατά το τελευταίο εξάμηνο έχετε καθυστερημένες οφειλές… 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ΣΥΓΚΕΝΤΡΩΤΙΚΟ ΓΡΑΦΗΜΑ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53208" y="6312698"/>
            <a:ext cx="3816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>
                <a:solidFill>
                  <a:prstClr val="black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* Στο σύνολο των επιχειρήσεων</a:t>
            </a:r>
            <a:endParaRPr lang="el-GR" sz="1100" dirty="0">
              <a:solidFill>
                <a:prstClr val="black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6" name="Γράφημα 5"/>
          <p:cNvGraphicFramePr/>
          <p:nvPr>
            <p:extLst>
              <p:ext uri="{D42A27DB-BD31-4B8C-83A1-F6EECF244321}">
                <p14:modId xmlns:p14="http://schemas.microsoft.com/office/powerpoint/2010/main" val="249706590"/>
              </p:ext>
            </p:extLst>
          </p:nvPr>
        </p:nvGraphicFramePr>
        <p:xfrm>
          <a:off x="755576" y="1268760"/>
          <a:ext cx="763284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529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87450" y="332656"/>
            <a:ext cx="7633022" cy="720080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Πολλές από τις επιχειρήσεις μας ανέφεραν ότι δυσκολεύονται πλέον</a:t>
            </a:r>
            <a: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να ανταποκριθούν στην κάλυψη βασικών υποχρεώσεων. </a:t>
            </a:r>
            <a: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Εσείς, κατά το τελευταίο εξάμηνο έχετε καθυστερημένες οφειλές… 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ΣΥΓΚΡΙΣΗ ΣΤΟΙΧΕΙΩΝ ΦΕΒΡΟΥΑΡΙΟΥ </a:t>
            </a:r>
            <a:r>
              <a:rPr lang="en-US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2016</a:t>
            </a:r>
            <a:r>
              <a:rPr lang="el-GR" sz="1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- ΙΟΥΛΙΟΥ </a:t>
            </a:r>
            <a:r>
              <a:rPr lang="el-GR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2016</a:t>
            </a:r>
          </a:p>
        </p:txBody>
      </p:sp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121480"/>
              </p:ext>
            </p:extLst>
          </p:nvPr>
        </p:nvGraphicFramePr>
        <p:xfrm>
          <a:off x="285720" y="1785926"/>
          <a:ext cx="8470836" cy="3167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3" name="Worksheet" r:id="rId4" imgW="6886725" imgH="2571750" progId="Excel.Sheet.8">
                  <p:embed/>
                </p:oleObj>
              </mc:Choice>
              <mc:Fallback>
                <p:oleObj name="Worksheet" r:id="rId4" imgW="6886725" imgH="2571750" progId="Excel.Sheet.8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1785926"/>
                        <a:ext cx="8470836" cy="31670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53208" y="6312698"/>
            <a:ext cx="3816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>
                <a:solidFill>
                  <a:prstClr val="black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* Στο σύνολο των επιχειρήσεων</a:t>
            </a:r>
            <a:endParaRPr lang="el-GR" sz="1100" dirty="0">
              <a:solidFill>
                <a:prstClr val="black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827584" y="5120317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>
                <a:latin typeface="Arial Narrow"/>
                <a:ea typeface="Times New Roman"/>
                <a:cs typeface="Times New Roman"/>
              </a:rPr>
              <a:t>Το υψηλότερο ποσοστό επιχειρήσεων με καθυστερημένες οφειλές αφορά εκείνες με χρέη προς το κύριο ασφαλιστικό ταμείο των </a:t>
            </a:r>
            <a:r>
              <a:rPr lang="el-GR" dirty="0" smtClean="0">
                <a:latin typeface="Arial Narrow"/>
                <a:ea typeface="Times New Roman"/>
                <a:cs typeface="Times New Roman"/>
              </a:rPr>
              <a:t>επαγγελματιών.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591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404664"/>
            <a:ext cx="7421563" cy="360040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Η επιχείρησή σας έχει κάποιο δάνειο σε τράπεζα;</a:t>
            </a: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118908572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6"/>
            <a:ext cx="7421563" cy="720080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Εξοφλείτε κανονικά τις δόσεις του δανείου ή έχετε καθυστερημένες  οφειλές (πάνω από 3 μήνες);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ΒΑΣΗ: Όσοι έχουν δάνειο σε τράπεζα</a:t>
            </a: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163065814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6"/>
            <a:ext cx="7421563" cy="720080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Είχατε υπαχθεί στη ρύθμιση των 100 δόσεων ή 72 για οφειλές  στην εφορία;</a:t>
            </a: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292224205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6"/>
            <a:ext cx="7421563" cy="720080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Τη διατηρείτε με τα σημερινά δεδομένα;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ΒΑΣΗ: Όσοι έχουν κάνει ρύθμιση στην εφορία </a:t>
            </a: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l-GR" sz="14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292224205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Ορθογώνιο 1"/>
          <p:cNvSpPr/>
          <p:nvPr/>
        </p:nvSpPr>
        <p:spPr>
          <a:xfrm>
            <a:off x="899592" y="530120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>
                <a:latin typeface="Arial Narrow"/>
                <a:ea typeface="Times New Roman"/>
                <a:cs typeface="Times New Roman"/>
              </a:rPr>
              <a:t>Το </a:t>
            </a:r>
            <a:r>
              <a:rPr lang="el-GR" dirty="0">
                <a:latin typeface="Arial Narrow"/>
                <a:ea typeface="Times New Roman"/>
                <a:cs typeface="Times New Roman"/>
              </a:rPr>
              <a:t>12,6% έχει ήδη χάσει τη ρύθμιση στην εφορία  (περίπου 16,000), ενώ άλλο ένα 15% δηλώνει φόβο ότι θα τη χάσει.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1" y="332656"/>
            <a:ext cx="3573016" cy="720080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Εκτιμάτε ότι το 2016 θα μπορέσετε να ανταποκριθείτε: στις φορολογικές σας υποχρεώσεις; (ΦΠΑ, ΦΜΥ κλπ)</a:t>
            </a: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1837973024"/>
              </p:ext>
            </p:extLst>
          </p:nvPr>
        </p:nvGraphicFramePr>
        <p:xfrm>
          <a:off x="395536" y="1916832"/>
          <a:ext cx="4320480" cy="354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4644008" y="404664"/>
            <a:ext cx="4320480" cy="576064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Εκτιμάτε ότι το 2016 θα μπορέσετε να ανταποκριθείτε: στις ασφαλιστικές σας υποχρεώσεις; </a:t>
            </a:r>
          </a:p>
        </p:txBody>
      </p:sp>
      <p:graphicFrame>
        <p:nvGraphicFramePr>
          <p:cNvPr id="6" name="Γράφημα 5"/>
          <p:cNvGraphicFramePr/>
          <p:nvPr>
            <p:extLst>
              <p:ext uri="{D42A27DB-BD31-4B8C-83A1-F6EECF244321}">
                <p14:modId xmlns:p14="http://schemas.microsoft.com/office/powerpoint/2010/main" val="1539433916"/>
              </p:ext>
            </p:extLst>
          </p:nvPr>
        </p:nvGraphicFramePr>
        <p:xfrm>
          <a:off x="4499992" y="1916832"/>
          <a:ext cx="4032448" cy="354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Ορθογώνιο 1"/>
          <p:cNvSpPr/>
          <p:nvPr/>
        </p:nvSpPr>
        <p:spPr>
          <a:xfrm>
            <a:off x="755576" y="5373216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Arial Narrow"/>
                <a:ea typeface="Times New Roman"/>
                <a:cs typeface="Times New Roman"/>
              </a:rPr>
              <a:t>Πάνω από 3 στις 10 επιχειρήσεις αναμένεται να μην είναι σε θέση να ανταποκριθούν στις φορολογικές και ασφαλιστικές υποχρεώσεις για το 2016. </a:t>
            </a:r>
            <a:r>
              <a:rPr lang="el-GR" b="1" dirty="0">
                <a:latin typeface="Arial Narrow"/>
                <a:ea typeface="Times New Roman"/>
                <a:cs typeface="Times New Roman"/>
              </a:rPr>
              <a:t>Τούτο μεταφράζεται σε αύξηση των ληξιπρόθεσμων οφειλών των επιχειρήσεων της χώρας προς δημόσιο, τράπεζες και ιδιώτες, δημιουργώντας μια νέα φούσκα χρέους.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6"/>
            <a:ext cx="7421563" cy="216619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Μήπως αντιμετωπίσατε κατάσχεση καταθέσεων ή δέσμευση λογαριασμών λόγω οφειλών το προηγούμενο εξάμηνο;</a:t>
            </a: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111232089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Ορθογώνιο 1"/>
          <p:cNvSpPr/>
          <p:nvPr/>
        </p:nvSpPr>
        <p:spPr>
          <a:xfrm>
            <a:off x="827584" y="530120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>
                <a:latin typeface="Arial Narrow"/>
                <a:ea typeface="Times New Roman"/>
                <a:cs typeface="Times New Roman"/>
              </a:rPr>
              <a:t>Περίπου </a:t>
            </a:r>
            <a:r>
              <a:rPr lang="el-GR" b="1" dirty="0">
                <a:latin typeface="Arial Narrow"/>
                <a:ea typeface="Times New Roman"/>
                <a:cs typeface="Times New Roman"/>
              </a:rPr>
              <a:t>45,000</a:t>
            </a:r>
            <a:r>
              <a:rPr lang="el-GR" dirty="0">
                <a:latin typeface="Arial Narrow"/>
                <a:ea typeface="Times New Roman"/>
                <a:cs typeface="Times New Roman"/>
              </a:rPr>
              <a:t> επιχειρήσεις δηλώνουν ότι έχουν βρεθεί αντιμέτωπες με κατάσχεση/ ή δέσμευση λογαριασμών για </a:t>
            </a:r>
            <a:r>
              <a:rPr lang="el-GR" dirty="0" smtClean="0">
                <a:latin typeface="Arial Narrow"/>
                <a:ea typeface="Times New Roman"/>
                <a:cs typeface="Times New Roman"/>
              </a:rPr>
              <a:t>οφειλές.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836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404664"/>
            <a:ext cx="7421563" cy="503386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Η επιχείρησή σας σχεδιάζει να κάνει αίτηση για υπαγωγή σε κάποιο πρόγραμμα επενδύσεων (ΕΣΠΑ, Αναπτυξιακός) την επόμενη προγραμματική περίοδο;</a:t>
            </a: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314221093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705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5"/>
            <a:ext cx="7421563" cy="491257"/>
          </a:xfrm>
        </p:spPr>
        <p:txBody>
          <a:bodyPr/>
          <a:lstStyle/>
          <a:p>
            <a:pPr algn="ctr" eaLnBrk="1" hangingPunct="1"/>
            <a:r>
              <a:rPr lang="el-GR" sz="1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ΑΠΟΤΙΜΗΣΗ ΤΕΛΕΥΤΑΙΟΥ ΕΞΑΜΗΝΟΥ</a:t>
            </a:r>
            <a:br>
              <a:rPr lang="el-GR" sz="1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-Ανά κατηγορία -</a:t>
            </a:r>
          </a:p>
        </p:txBody>
      </p:sp>
      <p:graphicFrame>
        <p:nvGraphicFramePr>
          <p:cNvPr id="2" name="Γράφημα 1"/>
          <p:cNvGraphicFramePr/>
          <p:nvPr>
            <p:extLst>
              <p:ext uri="{D42A27DB-BD31-4B8C-83A1-F6EECF244321}">
                <p14:modId xmlns:p14="http://schemas.microsoft.com/office/powerpoint/2010/main" val="3607519092"/>
              </p:ext>
            </p:extLst>
          </p:nvPr>
        </p:nvGraphicFramePr>
        <p:xfrm>
          <a:off x="323528" y="908720"/>
          <a:ext cx="849694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247254" y="404664"/>
            <a:ext cx="7350125" cy="216049"/>
          </a:xfrm>
        </p:spPr>
        <p:txBody>
          <a:bodyPr/>
          <a:lstStyle/>
          <a:p>
            <a:pPr algn="ctr"/>
            <a:r>
              <a:rPr lang="el-GR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Η επιχείρησή σας σχεδιάζει να κάνει αίτηση για υπαγωγή σε κάποιο πρόγραμμα επενδύσεων (ΕΣΠΑ, Αναπτυξιακός) την επόμενη προγραμματική περίοδο</a:t>
            </a: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;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l-GR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-Ανά κατηγορία -</a:t>
            </a:r>
          </a:p>
        </p:txBody>
      </p:sp>
      <p:graphicFrame>
        <p:nvGraphicFramePr>
          <p:cNvPr id="9" name="12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558686"/>
              </p:ext>
            </p:extLst>
          </p:nvPr>
        </p:nvGraphicFramePr>
        <p:xfrm>
          <a:off x="971600" y="2204864"/>
          <a:ext cx="5543981" cy="127158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19392"/>
                <a:gridCol w="636602"/>
                <a:gridCol w="719997"/>
                <a:gridCol w="647998"/>
                <a:gridCol w="647998"/>
                <a:gridCol w="575998"/>
                <a:gridCol w="647998"/>
                <a:gridCol w="647998"/>
              </a:tblGrid>
              <a:tr h="231748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1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ΚΛΑΔΟΣ</a:t>
                      </a:r>
                      <a:endParaRPr lang="el-GR" sz="900" b="1" i="0" u="none" strike="noStrike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ΕΤΗ ΛΕΙΤΟΥΡΓΙΑΣ</a:t>
                      </a:r>
                      <a:endParaRPr lang="el-GR" sz="900" b="1" i="0" u="none" strike="noStrike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45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Εμπόριο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Μεταποίηση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Υπηρεσίες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έως 5 χρόνια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5-10 χρόνια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10-15 χρόνια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15 χρόνια και άνω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1" marB="0" anchor="ctr"/>
                </a:tc>
              </a:tr>
              <a:tr h="231748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Ναι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4" marR="9524" marT="95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19,5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28,2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16,1</a:t>
                      </a:r>
                    </a:p>
                  </a:txBody>
                  <a:tcPr marL="9525" marR="9525" marT="9525" marB="0" anchor="ctr"/>
                </a:tc>
              </a:tr>
              <a:tr h="231748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Όχι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4" marR="9524" marT="95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81,3</a:t>
                      </a:r>
                    </a:p>
                  </a:txBody>
                  <a:tcPr marL="9525" marR="9525" marT="9525" marB="0" anchor="ctr"/>
                </a:tc>
              </a:tr>
              <a:tr h="231748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ΔΑ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4" marR="9524" marT="95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7,7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2,6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13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976081"/>
              </p:ext>
            </p:extLst>
          </p:nvPr>
        </p:nvGraphicFramePr>
        <p:xfrm>
          <a:off x="971600" y="4149080"/>
          <a:ext cx="5671948" cy="133667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76259"/>
                <a:gridCol w="656527"/>
                <a:gridCol w="656527"/>
                <a:gridCol w="656527"/>
                <a:gridCol w="656527"/>
                <a:gridCol w="656527"/>
                <a:gridCol w="656527"/>
                <a:gridCol w="656527"/>
              </a:tblGrid>
              <a:tr h="248444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84" marB="0" anchor="ctr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ΠΕΡΙΟΧΗ</a:t>
                      </a:r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ΑΡΙΘΜΟΣ ΕΡΓΑΖΟΜΕΝΩΝ</a:t>
                      </a:r>
                      <a:endParaRPr lang="el-GR" sz="800" b="1" i="0" u="none" strike="noStrike" dirty="0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8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2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Αττική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Υπόλοιπη Ελλάδα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Χωρίς προσωπικό</a:t>
                      </a:r>
                      <a:endParaRPr lang="el-GR" sz="8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1 άτομο</a:t>
                      </a:r>
                      <a:endParaRPr lang="el-GR" sz="8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2-3 άτομα</a:t>
                      </a:r>
                      <a:endParaRPr lang="el-GR" sz="8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4-5 άτομα</a:t>
                      </a:r>
                      <a:endParaRPr lang="el-GR" sz="8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Πάνω από 5 άτομα</a:t>
                      </a:r>
                      <a:endParaRPr lang="el-GR" sz="8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84" marB="0" anchor="ctr"/>
                </a:tc>
              </a:tr>
              <a:tr h="241821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Ναι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15,9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25,1</a:t>
                      </a:r>
                    </a:p>
                  </a:txBody>
                  <a:tcPr marL="9525" marR="9525" marT="9525" marB="0" anchor="ctr"/>
                </a:tc>
              </a:tr>
              <a:tr h="241821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Όχι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70,2</a:t>
                      </a:r>
                    </a:p>
                  </a:txBody>
                  <a:tcPr marL="9525" marR="9525" marT="9525" marB="0" anchor="ctr"/>
                </a:tc>
              </a:tr>
              <a:tr h="241821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ΔΑ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2,1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4,7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15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WordArt 14"/>
          <p:cNvSpPr>
            <a:spLocks noChangeArrowheads="1" noChangeShapeType="1" noTextEdit="1"/>
          </p:cNvSpPr>
          <p:nvPr/>
        </p:nvSpPr>
        <p:spPr bwMode="auto">
          <a:xfrm>
            <a:off x="1691680" y="3429000"/>
            <a:ext cx="5309212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b="1" kern="10" dirty="0" smtClean="0">
                <a:ln w="1587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ΗΛΕΚΤΡΟΝΙΚΕΣ  ΣΥΝΑΛΛΑΓΕΣ</a:t>
            </a:r>
            <a:endParaRPr lang="el-GR" b="1" kern="10" dirty="0">
              <a:ln w="15875">
                <a:noFill/>
                <a:round/>
                <a:headEnd/>
                <a:tailEnd/>
              </a:ln>
              <a:solidFill>
                <a:schemeClr val="bg2">
                  <a:lumMod val="1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1" y="82550"/>
            <a:ext cx="2996952" cy="825500"/>
          </a:xfrm>
        </p:spPr>
        <p:txBody>
          <a:bodyPr/>
          <a:lstStyle/>
          <a:p>
            <a:pPr algn="ctr" eaLnBrk="1" hangingPunct="1"/>
            <a:r>
              <a:rPr lang="en-US" sz="15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sz="15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Για τις συναλλαγές σας με πελάτες και προμηθευτές , η επιχείρησή σας διαθέτει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e-banking</a:t>
            </a: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;</a:t>
            </a: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553932638"/>
              </p:ext>
            </p:extLst>
          </p:nvPr>
        </p:nvGraphicFramePr>
        <p:xfrm>
          <a:off x="323528" y="836712"/>
          <a:ext cx="4536504" cy="3559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Γράφημα 4"/>
          <p:cNvGraphicFramePr/>
          <p:nvPr>
            <p:extLst>
              <p:ext uri="{D42A27DB-BD31-4B8C-83A1-F6EECF244321}">
                <p14:modId xmlns:p14="http://schemas.microsoft.com/office/powerpoint/2010/main" val="3764532166"/>
              </p:ext>
            </p:extLst>
          </p:nvPr>
        </p:nvGraphicFramePr>
        <p:xfrm>
          <a:off x="4769768" y="764704"/>
          <a:ext cx="4176464" cy="361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0" y="188640"/>
            <a:ext cx="4352603" cy="792088"/>
          </a:xfrm>
        </p:spPr>
        <p:txBody>
          <a:bodyPr/>
          <a:lstStyle/>
          <a:p>
            <a:pPr algn="ctr" eaLnBrk="1" hangingPunct="1"/>
            <a:r>
              <a:rPr lang="en-US" sz="15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sz="15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Έχετε στην επιχείρησή σας μηχάνημα για συναλλαγές με κάρτες (πιστωτικές ή χρεωστικές);</a:t>
            </a:r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964265"/>
              </p:ext>
            </p:extLst>
          </p:nvPr>
        </p:nvGraphicFramePr>
        <p:xfrm>
          <a:off x="1115616" y="4539377"/>
          <a:ext cx="6840760" cy="1933952"/>
        </p:xfrm>
        <a:graphic>
          <a:graphicData uri="http://schemas.openxmlformats.org/drawingml/2006/table">
            <a:tbl>
              <a:tblPr firstRow="1" firstCol="1" bandRow="1"/>
              <a:tblGrid>
                <a:gridCol w="1997284"/>
                <a:gridCol w="893422"/>
                <a:gridCol w="893422"/>
                <a:gridCol w="690544"/>
                <a:gridCol w="690544"/>
                <a:gridCol w="837772"/>
                <a:gridCol w="738428"/>
                <a:gridCol w="99344"/>
              </a:tblGrid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u="none" strike="noStrike" dirty="0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u="sng" dirty="0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Times New Roman"/>
                        </a:rPr>
                        <a:t>ΙΟΥΛΙΟΣ 2015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u="sng" dirty="0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Times New Roman"/>
                        </a:rPr>
                        <a:t>ΦΕΒΡΟΥΑΡΙΟΣ 2016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u="sng" dirty="0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Times New Roman"/>
                        </a:rPr>
                        <a:t>ΙΟΥΛΙΟΣ </a:t>
                      </a:r>
                      <a:r>
                        <a:rPr lang="el-GR" sz="1200" u="sng" dirty="0" smtClean="0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Times New Roman"/>
                        </a:rPr>
                        <a:t>2016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u="none" strike="noStrike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u="sng">
                          <a:effectLst/>
                          <a:latin typeface="Arial Narrow"/>
                          <a:ea typeface="Times New Roman"/>
                        </a:rPr>
                        <a:t>ΝΑΙ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u="sng">
                          <a:effectLst/>
                          <a:latin typeface="Arial Narrow"/>
                          <a:ea typeface="Times New Roman"/>
                        </a:rPr>
                        <a:t>ΟΧΙ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u="sng">
                          <a:effectLst/>
                          <a:latin typeface="Arial Narrow"/>
                          <a:ea typeface="Times New Roman"/>
                        </a:rPr>
                        <a:t>ΝΑΙ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u="sng">
                          <a:effectLst/>
                          <a:latin typeface="Arial Narrow"/>
                          <a:ea typeface="Times New Roman"/>
                        </a:rPr>
                        <a:t>ΟΧΙ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u="sng" dirty="0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</a:rPr>
                        <a:t>ΝΑΙ</a:t>
                      </a:r>
                      <a:endParaRPr lang="el-GR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u="sng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</a:rPr>
                        <a:t>ΟΧΙ</a:t>
                      </a:r>
                      <a:endParaRPr lang="el-GR" sz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 u="sng">
                          <a:effectLst/>
                          <a:latin typeface="Arial Narrow"/>
                          <a:ea typeface="Times New Roman"/>
                        </a:rPr>
                        <a:t>Ε-ΒΑΝΚΙΝ</a:t>
                      </a:r>
                      <a:r>
                        <a:rPr lang="en-US" sz="1200" b="1" u="sng">
                          <a:effectLst/>
                          <a:latin typeface="Arial Narrow"/>
                          <a:ea typeface="Times New Roman"/>
                        </a:rPr>
                        <a:t>G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i="1">
                          <a:effectLst/>
                          <a:latin typeface="Arial Narrow"/>
                          <a:ea typeface="Times New Roman"/>
                        </a:rPr>
                        <a:t>48,5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i="1">
                          <a:effectLst/>
                          <a:latin typeface="Arial Narrow"/>
                          <a:ea typeface="Times New Roman"/>
                        </a:rPr>
                        <a:t>51,4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i="1">
                          <a:effectLst/>
                          <a:latin typeface="Arial Narrow"/>
                          <a:ea typeface="Times New Roman"/>
                        </a:rPr>
                        <a:t>61,2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i="1">
                          <a:effectLst/>
                          <a:latin typeface="Arial Narrow"/>
                          <a:ea typeface="Times New Roman"/>
                        </a:rPr>
                        <a:t>38,2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i="1" u="none" dirty="0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</a:rPr>
                        <a:t>66,4</a:t>
                      </a:r>
                      <a:endParaRPr lang="el-GR" sz="1200" b="1" i="1" u="none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i="1" u="none" dirty="0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</a:rPr>
                        <a:t>33,2</a:t>
                      </a:r>
                      <a:endParaRPr lang="el-GR" sz="1200" b="1" i="1" u="none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250">
                <a:tc row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900" b="1" i="1">
                          <a:effectLst/>
                          <a:latin typeface="Arial Narrow"/>
                          <a:ea typeface="Times New Roman"/>
                        </a:rPr>
                        <a:t>Εμπόριο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900" b="1" i="1">
                          <a:effectLst/>
                          <a:latin typeface="Arial Narrow"/>
                          <a:ea typeface="Times New Roman"/>
                        </a:rPr>
                        <a:t>Μεταποίηση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900" b="1" i="1">
                          <a:effectLst/>
                          <a:latin typeface="Arial Narrow"/>
                          <a:ea typeface="Times New Roman"/>
                        </a:rPr>
                        <a:t>Υπηρεσίες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46,7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53,3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64,3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34,9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 dirty="0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</a:rPr>
                        <a:t>65,1</a:t>
                      </a:r>
                      <a:endParaRPr lang="el-GR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 dirty="0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</a:rPr>
                        <a:t>34,7</a:t>
                      </a:r>
                      <a:endParaRPr lang="el-GR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77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62,7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36,9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68,9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30,3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</a:rPr>
                        <a:t>74,2</a:t>
                      </a:r>
                      <a:endParaRPr lang="el-GR" sz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 dirty="0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</a:rPr>
                        <a:t>24,2</a:t>
                      </a:r>
                      <a:endParaRPr lang="el-GR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41,5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58,5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53,4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46,4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</a:rPr>
                        <a:t>62,8</a:t>
                      </a:r>
                      <a:endParaRPr lang="el-GR" sz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 dirty="0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</a:rPr>
                        <a:t>1,6</a:t>
                      </a:r>
                      <a:endParaRPr lang="el-GR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 u="sng">
                          <a:effectLst/>
                          <a:latin typeface="Arial Narrow"/>
                          <a:ea typeface="Times New Roman"/>
                        </a:rPr>
                        <a:t>ΤΕΡΜΑΤΙΚΟ </a:t>
                      </a:r>
                      <a:r>
                        <a:rPr lang="en-US" sz="1200" b="1" u="sng">
                          <a:effectLst/>
                          <a:latin typeface="Arial Narrow"/>
                          <a:ea typeface="Times New Roman"/>
                        </a:rPr>
                        <a:t>POS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i="1">
                          <a:effectLst/>
                          <a:latin typeface="Arial Narrow"/>
                          <a:ea typeface="Times New Roman"/>
                        </a:rPr>
                        <a:t>28,1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i="1">
                          <a:effectLst/>
                          <a:latin typeface="Arial Narrow"/>
                          <a:ea typeface="Times New Roman"/>
                        </a:rPr>
                        <a:t>71,7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i="1">
                          <a:effectLst/>
                          <a:latin typeface="Arial Narrow"/>
                          <a:ea typeface="Times New Roman"/>
                        </a:rPr>
                        <a:t>39,9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i="1">
                          <a:effectLst/>
                          <a:latin typeface="Arial Narrow"/>
                          <a:ea typeface="Times New Roman"/>
                        </a:rPr>
                        <a:t>59,9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i="1" u="none" dirty="0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</a:rPr>
                        <a:t>49,0</a:t>
                      </a:r>
                      <a:endParaRPr lang="el-GR" sz="1200" b="1" u="none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</a:rPr>
                        <a:t>50,6</a:t>
                      </a:r>
                      <a:endParaRPr lang="el-GR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7320">
                <a:tc row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900" b="1" i="1" dirty="0">
                          <a:effectLst/>
                          <a:latin typeface="Arial Narrow"/>
                          <a:ea typeface="Times New Roman"/>
                        </a:rPr>
                        <a:t>Εμπόριο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900" b="1" i="1" dirty="0">
                          <a:effectLst/>
                          <a:latin typeface="Arial Narrow"/>
                          <a:ea typeface="Times New Roman"/>
                        </a:rPr>
                        <a:t>Μεταποίηση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900" b="1" i="1" dirty="0">
                          <a:effectLst/>
                          <a:latin typeface="Arial Narrow"/>
                          <a:ea typeface="Times New Roman"/>
                        </a:rPr>
                        <a:t>Υπηρεσίες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37,7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62,1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59,0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40,7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</a:rPr>
                        <a:t>65,5</a:t>
                      </a:r>
                      <a:endParaRPr lang="el-GR" sz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 dirty="0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</a:rPr>
                        <a:t>34,4</a:t>
                      </a:r>
                      <a:endParaRPr lang="el-GR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25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12,9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87,1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19,9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79,7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</a:rPr>
                        <a:t>28,7</a:t>
                      </a:r>
                      <a:endParaRPr lang="el-GR" sz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 dirty="0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</a:rPr>
                        <a:t>70,1</a:t>
                      </a:r>
                      <a:endParaRPr lang="el-GR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35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28,2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71,6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33,8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66,2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</a:rPr>
                        <a:t>45,0</a:t>
                      </a:r>
                      <a:endParaRPr lang="el-GR" sz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 dirty="0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</a:rPr>
                        <a:t>55,5</a:t>
                      </a:r>
                      <a:endParaRPr lang="el-GR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Ορθογώνιο 2"/>
          <p:cNvSpPr/>
          <p:nvPr/>
        </p:nvSpPr>
        <p:spPr>
          <a:xfrm>
            <a:off x="3275856" y="3893046"/>
            <a:ext cx="5533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Arial Narrow"/>
                <a:ea typeface="Times New Roman"/>
                <a:cs typeface="Times New Roman"/>
              </a:rPr>
              <a:t>Ο αριθμός των επιχειρήσεων που διαθέτουν τερματικά </a:t>
            </a:r>
            <a:r>
              <a:rPr lang="en-US" dirty="0">
                <a:latin typeface="Arial Narrow"/>
                <a:ea typeface="Times New Roman"/>
                <a:cs typeface="Times New Roman"/>
              </a:rPr>
              <a:t>POS </a:t>
            </a:r>
            <a:r>
              <a:rPr lang="el-GR" dirty="0">
                <a:latin typeface="Arial Narrow"/>
                <a:ea typeface="Times New Roman"/>
                <a:cs typeface="Times New Roman"/>
              </a:rPr>
              <a:t> σε όλους τους κλάδους αυξήθηκε σε ένα χρόνο κατά 75</a:t>
            </a:r>
            <a:r>
              <a:rPr lang="el-GR" dirty="0" smtClean="0">
                <a:latin typeface="Arial Narrow"/>
                <a:ea typeface="Times New Roman"/>
                <a:cs typeface="Times New Roman"/>
              </a:rPr>
              <a:t>%.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353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115888"/>
            <a:ext cx="7643813" cy="6810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15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sz="15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Γνωρίζετε ποιο είναι το ποσοστό χρέωσης ανά συναλλαγή επί του τζίρου που επιβάλλει η τράπεζα;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ΒΑΣΗ: Όσοι έχουν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μηχάνημα για συναλλαγές με κάρτα</a:t>
            </a:r>
            <a:endParaRPr lang="el-GR" sz="12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5" name="Γράφημα 4"/>
          <p:cNvGraphicFramePr/>
          <p:nvPr>
            <p:extLst>
              <p:ext uri="{D42A27DB-BD31-4B8C-83A1-F6EECF244321}">
                <p14:modId xmlns:p14="http://schemas.microsoft.com/office/powerpoint/2010/main" val="3716216718"/>
              </p:ext>
            </p:extLst>
          </p:nvPr>
        </p:nvGraphicFramePr>
        <p:xfrm>
          <a:off x="755576" y="1268760"/>
          <a:ext cx="6912768" cy="397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Ορθογώνιο 2"/>
          <p:cNvSpPr/>
          <p:nvPr/>
        </p:nvSpPr>
        <p:spPr>
          <a:xfrm>
            <a:off x="399778" y="5157192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>
                <a:latin typeface="Arial Narrow"/>
                <a:ea typeface="Times New Roman"/>
                <a:cs typeface="Times New Roman"/>
              </a:rPr>
              <a:t>Ανασταλτικοί παράγοντες προς την κατεύθυνση ευρύτερης υιοθέτησης των ηλεκτρονικών συστημάτων πληρωμών είναι </a:t>
            </a:r>
            <a:r>
              <a:rPr lang="el-GR" b="1" dirty="0">
                <a:latin typeface="Arial Narrow"/>
                <a:ea typeface="Times New Roman"/>
                <a:cs typeface="Times New Roman"/>
              </a:rPr>
              <a:t>η καθυστέρηση στην εφαρμογή του ακατάσχετου επαγγελματικού λογαριασμού</a:t>
            </a:r>
            <a:r>
              <a:rPr lang="el-GR" dirty="0">
                <a:latin typeface="Arial Narrow"/>
                <a:ea typeface="Times New Roman"/>
                <a:cs typeface="Times New Roman"/>
              </a:rPr>
              <a:t>, η ανυπαρξία θεσμικού πλαισίου για το ηλεκτρονικό εμπόριο, το υψηλό διοικητικό κόστος από την εισαγωγή συστημάτων ηλεκτρονικής τιμολόγησης, τα αυξημένα κόστη τραπεζικών προμηθειών. Είναι χαρακτηριστικό ότι πάνω από 50% των επιχειρήσεων καταβάλλουν προμήθεια άνω του 1</a:t>
            </a:r>
            <a:r>
              <a:rPr lang="el-GR" dirty="0" smtClean="0">
                <a:latin typeface="Arial Narrow"/>
                <a:ea typeface="Times New Roman"/>
                <a:cs typeface="Times New Roman"/>
              </a:rPr>
              <a:t>%.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000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115888"/>
            <a:ext cx="7643813" cy="6810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15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sz="15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5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ΔΙΑΚΟΠΕΣ</a:t>
            </a:r>
            <a:br>
              <a:rPr lang="el-GR" sz="15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5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l-GR" sz="15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15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sz="15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Θα φύγετε φέτος για διακοπές;</a:t>
            </a:r>
          </a:p>
        </p:txBody>
      </p:sp>
      <p:graphicFrame>
        <p:nvGraphicFramePr>
          <p:cNvPr id="5" name="Γράφημα 4"/>
          <p:cNvGraphicFramePr/>
          <p:nvPr>
            <p:extLst>
              <p:ext uri="{D42A27DB-BD31-4B8C-83A1-F6EECF244321}">
                <p14:modId xmlns:p14="http://schemas.microsoft.com/office/powerpoint/2010/main" val="58442245"/>
              </p:ext>
            </p:extLst>
          </p:nvPr>
        </p:nvGraphicFramePr>
        <p:xfrm>
          <a:off x="539552" y="1844824"/>
          <a:ext cx="7272808" cy="4013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78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142875"/>
            <a:ext cx="7421563" cy="681038"/>
          </a:xfrm>
        </p:spPr>
        <p:txBody>
          <a:bodyPr/>
          <a:lstStyle/>
          <a:p>
            <a:pPr algn="ctr" eaLnBrk="1" hangingPunct="1"/>
            <a:r>
              <a:rPr lang="el-GR" sz="1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ΑΠΟΤΙΜΗΣΗ ΤΕΛΕΥΤΑΙΟΥ ΕΞΑΜΗΝΟΥ</a:t>
            </a:r>
            <a:br>
              <a:rPr lang="el-GR" sz="1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ΣΥΓΚΡΙΣΗ ΜΕ ΠΡΟΗΓΟΥΜΕΝΕΣ ΕΡΕΥΝΕΣ</a:t>
            </a:r>
          </a:p>
        </p:txBody>
      </p:sp>
      <p:graphicFrame>
        <p:nvGraphicFramePr>
          <p:cNvPr id="2" name="Γράφημα 1"/>
          <p:cNvGraphicFramePr/>
          <p:nvPr>
            <p:extLst>
              <p:ext uri="{D42A27DB-BD31-4B8C-83A1-F6EECF244321}">
                <p14:modId xmlns:p14="http://schemas.microsoft.com/office/powerpoint/2010/main" val="683259588"/>
              </p:ext>
            </p:extLst>
          </p:nvPr>
        </p:nvGraphicFramePr>
        <p:xfrm>
          <a:off x="642910" y="1142984"/>
          <a:ext cx="7929618" cy="4750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1187624" y="5877272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 λόγος θετικών – αρνητικών αποτιμήσεων παραμένει στο 1:10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142875"/>
            <a:ext cx="7421563" cy="681038"/>
          </a:xfrm>
        </p:spPr>
        <p:txBody>
          <a:bodyPr/>
          <a:lstStyle/>
          <a:p>
            <a:pPr algn="ctr" eaLnBrk="1" hangingPunct="1"/>
            <a:r>
              <a:rPr lang="el-GR" sz="1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ΑΠΟΤΙΜΗΣΗ ΤΕΛΕΥΤΑΙΟΥ ΕΞΑΜΗΝΟΥ</a:t>
            </a:r>
            <a:br>
              <a:rPr lang="el-GR" sz="1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ΣΥΓΚΡΙΣΗ ΜΕ ΠΡΟΗΓΟΥΜΕΝΕΣ ΕΡΕΥΝΕΣ</a:t>
            </a:r>
          </a:p>
        </p:txBody>
      </p:sp>
      <p:graphicFrame>
        <p:nvGraphicFramePr>
          <p:cNvPr id="2" name="Γράφημα 1"/>
          <p:cNvGraphicFramePr/>
          <p:nvPr>
            <p:extLst>
              <p:ext uri="{D42A27DB-BD31-4B8C-83A1-F6EECF244321}">
                <p14:modId xmlns:p14="http://schemas.microsoft.com/office/powerpoint/2010/main" val="3618193906"/>
              </p:ext>
            </p:extLst>
          </p:nvPr>
        </p:nvGraphicFramePr>
        <p:xfrm>
          <a:off x="642910" y="1142984"/>
          <a:ext cx="7929618" cy="4750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253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Ρίγες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Ρίγες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Ρίγες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ίγες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ίγες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ίγες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ίγες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ίγες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ίγες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Ρίγες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Ρίγες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Άποψη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40321</TotalTime>
  <Words>3112</Words>
  <Application>Microsoft Office PowerPoint</Application>
  <PresentationFormat>Προβολή στην οθόνη (4:3)</PresentationFormat>
  <Paragraphs>1383</Paragraphs>
  <Slides>74</Slides>
  <Notes>74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74</vt:i4>
      </vt:variant>
    </vt:vector>
  </HeadingPairs>
  <TitlesOfParts>
    <vt:vector size="77" baseType="lpstr">
      <vt:lpstr>Ρίγες</vt:lpstr>
      <vt:lpstr>Άποψη</vt:lpstr>
      <vt:lpstr>Worksheet</vt:lpstr>
      <vt:lpstr>Παρουσίαση του PowerPoint</vt:lpstr>
      <vt:lpstr>ΤΑΥΤΟΤΗΤΑ ΤΗΣ ΕΡΕΥΝΑΣ</vt:lpstr>
      <vt:lpstr>ΣΥΝΘΕΣΗ ΔΕΙΓΜΑΤΟΣ</vt:lpstr>
      <vt:lpstr>Παρουσίαση του PowerPoint</vt:lpstr>
      <vt:lpstr>Παρουσίαση του PowerPoint</vt:lpstr>
      <vt:lpstr>Θεωρείτε ότι η κατάσταση της επιχείρησής σας κατά το τελευταίο εξάμηνο:</vt:lpstr>
      <vt:lpstr>ΑΠΟΤΙΜΗΣΗ ΤΕΛΕΥΤΑΙΟΥ ΕΞΑΜΗΝΟΥ  -Ανά κατηγορία -</vt:lpstr>
      <vt:lpstr>ΑΠΟΤΙΜΗΣΗ ΤΕΛΕΥΤΑΙΟΥ ΕΞΑΜΗΝΟΥ ΣΥΓΚΡΙΣΗ ΜΕ ΠΡΟΗΓΟΥΜΕΝΕΣ ΕΡΕΥΝΕΣ</vt:lpstr>
      <vt:lpstr>ΑΠΟΤΙΜΗΣΗ ΤΕΛΕΥΤΑΙΟΥ ΕΞΑΜΗΝΟΥ ΣΥΓΚΡΙΣΗ ΜΕ ΠΡΟΗΓΟΥΜΕΝΕΣ ΕΡΕΥΝΕΣ</vt:lpstr>
      <vt:lpstr>ΔΕΙΚΤΗΣ ΟΙΚΟΝΟΜΙΚΟΥ ΚΛΙΜΑΤΟΣ ΜμΕ ΣΥΓΚΡΙΣΗ ΜΕ ΕΕ, πηγή: ΙΜΕ ΓΣΕΒΕΕ, UEAPME</vt:lpstr>
      <vt:lpstr>Προβλέπετε ότι η κατάσταση της επιχείρησής σας το επόμενο εξάμηνο:</vt:lpstr>
      <vt:lpstr>ΠΡΟΒΛΕΨΗ ΕΠΟΜΕΝΟΥ ΕΞΑΜΗΝΟΥ  -Ανά κατηγορία -</vt:lpstr>
      <vt:lpstr>ΠΡΟΒΛΕΨΗ ΕΠΟΜΕΝΟΥ ΕΞΑΜΗΝΟΥ  ΣΥΓΚΡΙΣΗ ΜΕ ΠΡΟΗΓΟΥΜΕΝΕΣ ΕΡΕΥΝΕΣ</vt:lpstr>
      <vt:lpstr>Παρουσίαση του PowerPoint</vt:lpstr>
      <vt:lpstr>ΑΠΟΤΙΜΗΣΗ ΤΕΛΕΥΤΑΙΟΥ ΕΞΑΜΗΝΟΥ ΣΥΓΚΕΝΤΡΩΤΙΚΟ ΓΡΑΦΗΜΑ</vt:lpstr>
      <vt:lpstr>ΚΥΚΛΟΣ ΕΡΓΑΣΙΩΝ   Θα ήθελα να μου πείτε εάν το πρώτο εξάμηνο του 2016,  αυξήθηκε, μειώθηκε ή παρέμεινε αμετάβλητος: </vt:lpstr>
      <vt:lpstr>ΚΥΚΛΟΣ ΕΡΓΑΣΙΩΝ  -Ανά κατηγορία -</vt:lpstr>
      <vt:lpstr>ΚΥΚΛΟΣ ΕΡΓΑΣΙΩΝ  ΑΠΟΤΙΜΗΣΗ ΤΕΛΕΥΤΑΙΟΥ ΕΞΑΜΗΝΟΥ ΣΥΓΚΡΙΣΗ ΜΕ ΠΡΟΗΓΟΥΜΕΝΕΣ ΕΡΕΥΝΕΣ</vt:lpstr>
      <vt:lpstr>Συνολικά, πόσο τοις εκατό διαφορά περίπου παρατηρείτε στον τζίρο που κάνατε το  πρώτο εξάμηνο του 2016 σε σχέση με το πρώτο εξάμηνο του 2015;</vt:lpstr>
      <vt:lpstr>ΚΥΚΛΟΣ ΕΡΓΑΣΙΩΝ  ΑΠΟΤΙΜΗΣΗ ΤΕΛΕΥΤΑΙΟΥ ΕΞΑΜΗΝΟΥ ΔΙΑΧΡΟΝΙΚΕΣ ΤΑΣΕΙΣ</vt:lpstr>
      <vt:lpstr>ΡΕΥΣΤΟΤΗΤΑ   Η ρευστότητα της επιχείρησής σας κατά το 1Ο εξάμηνο του 2016:  </vt:lpstr>
      <vt:lpstr>ΡΕΥΣΤΟΤΗΤΑ  ΑΠΟΤΙΜΗΣΗ ΤΕΛΕΥΤΑΙΟΥ ΕΞΑΜΗΝΟΥ ΣΥΓΚΡΙΣΗ ΜΕ ΠΡΟΗΓΟΥΜΕΝΕΣ ΕΡΕΥΝΕΣ</vt:lpstr>
      <vt:lpstr>Πόσο είναι περίπου το ποσόν που θα φορολογηθείτε , δηλαδή τα κέρδη της επιχείρησής σας για το 2015;</vt:lpstr>
      <vt:lpstr>Παρουσίαση του PowerPoint</vt:lpstr>
      <vt:lpstr>ΠΡΟΒΛΕΨΗ ΕΠΟΜΕΝΟΥ ΕΞΑΜΗΝΟΥ ΣΥΓΚΕΝΤΡΩΤΙΚΟ ΓΡΑΦΗΜΑ</vt:lpstr>
      <vt:lpstr>ΕΠΕΝΔΥΤΙΚΗ ΔΡΑΣΤΗΡΙΟΤΗΤΑ  Προβλέπετε ότι η επενδυτική δραστηριότητα της επιχείρησής σας το επόμενο εξάμηνο: </vt:lpstr>
      <vt:lpstr>ΕΠΕΝΔΥΤΙΚΗ ΔΡΑΣΤΗΡΙΟΤΗΤΑ   -Ανά κατηγορία -</vt:lpstr>
      <vt:lpstr>ΕΠΕΝΔΥΤΙΚΗ ΔΡΑΣΤΗΡΙΟΤΗΤΑ  ΠΡΟΒΛΕΨΗ ΕΠΟΜΕΝΟΥ ΕΞΑΜΗΝΟΥ  ΣΥΓΚΡΙΣΗ ΜΕ ΠΡΟΗΓΟΥΜΕΝΕΣ ΕΡΕΥΝΕΣ</vt:lpstr>
      <vt:lpstr>Παρουσίαση του PowerPoint</vt:lpstr>
      <vt:lpstr>Με τις υπάρχουσες σήμερα συνθήκες  και με τις προοπτικές της κρίσης όπως διαμορφώνονται, θεωρείτε πιθανό ή όχι το ενδεχόμενο η επιχείρησή σας να έχει σοβαρό πρόβλημα λειτουργίας το επόμενο διάστημα σε βαθμό που θα κινδυνεύει να κλείσει;</vt:lpstr>
      <vt:lpstr>Θεωρούν πιθανό το ενδεχόμενο η επιχείρησή τους να έχει σοβαρό πρόβλημα λειτουργίας το επόμενο διάστημα σε βαθμό που θα κινδυνεύει να κλείσει   -Ανά κατηγορία -</vt:lpstr>
      <vt:lpstr>ΦΟΒΟΣ ΓΙΑ ΕΝΔΕΧΟΜΕΝΟ ΚΛΕΙΣΙΜΟ ΤΗΣ ΕΠΙΧΕΙΡΗΣΗΣ ΣΥΓΚΡΙΤΙΚΟ ΓΡΑΦΗΜΑ   ΙΟΥΛΙΟΣ 2010 – ΙΟΥΛΙΟΣ 2016</vt:lpstr>
      <vt:lpstr> Χρονικά πού τοποθετείτε αυτό το ενδεχόμενο; -Βάση: Όσοι θεωρούν πιθανό το ενδεχόμενο η επιχείρησή τους να έχει σοβαρό πρόβλημα λειτουργίας το επόμενο διάστημα σε βαθμό που θα κινδυνεύει να κλείσει -</vt:lpstr>
      <vt:lpstr>Παρουσίαση του PowerPoint</vt:lpstr>
      <vt:lpstr>ΑΠΑΣΧΟΛΗΣΗ   Το προσωπικό της επιχείρησής σας τους τελευταίους 6 μήνες αυξήθηκε, μειώθηκε ή παρέμεινε σταθερό; (Αφορά το διάστημα Ιανουάριος - Ιούλιος 2016)</vt:lpstr>
      <vt:lpstr>ΑΠΑΣΧΟΛΗΣΗ  ΑΠΟΤΙΜΗΣΗ ΤΕΛΕΥΤΑΙΟΥ ΕΞΑΜΗΝΟΥ ΣΥΓΚΡΙΣΗ ΜΕ ΠΡΟΗΓΟΥΜΕΝΕΣ ΕΡΕΥΝΕΣ</vt:lpstr>
      <vt:lpstr>ΑΠΑΣΧΟΛΗΣΗ  ΑΠΟΤΙΜΗΣΗ ΤΕΛΕΥΤΑΙΟΥ ΕΞΑΜΗΝΟΥ ΣΥΓΚΡΙΣΗ ΜΕ ΠΡΟΗΓΟΥΜΕΝΕΣ ΕΡΕΥΝΕΣ</vt:lpstr>
      <vt:lpstr>ΑΠΑΣΧΟΛΗΣΗ Τους επόμενους 6 μήνες θεωρείτε πιο πιθανό το προσωπικό της επιχείρησής σας  να αυξηθεί, να μειωθεί ή να παραμείνει το ίδιο;</vt:lpstr>
      <vt:lpstr>ΑΠΑΣΧΟΛΗΣΗ   -Ανά κατηγορία -</vt:lpstr>
      <vt:lpstr>ΑΠΑΣΧΟΛΗΣΗ  ΠΡΟΒΛΕΨΗ ΕΠΟΜΕΝΟΥ ΕΞΑΜΗΝΟΥ  ΣΥΓΚΡΙΣΗ ΜΕ ΠΡΟΗΓΟΥΜΕΝΕΣ ΕΡΕΥΝΕΣ</vt:lpstr>
      <vt:lpstr>Παρουσίαση του PowerPoint</vt:lpstr>
      <vt:lpstr>Έχετε αναγκαστεί έστω και περιστασιακά να μειώσετε ώρες ή ημέρες εργασίας  σε κάποιους υπαλλήλους; -Βάση: Όσοι απασχολούν αμειβόμενο προσωπικό </vt:lpstr>
      <vt:lpstr>Έχετε αναγκαστεί έστω και περιστασιακά να μειώσετε ώρες ή ημέρες εργασίας  σε κάποιους υπαλλήλους;  -Βάση: Όσοι απασχολούν αμειβόμενο προσωπικό   -Ανά κατηγορία -</vt:lpstr>
      <vt:lpstr>Έχουν αναγκαστεί έστω και περιστασιακά να μειώσουν ώρες ή ημέρες εργασίας -Βάση: Όσοι απασχολούν αμειβόμενο προσωπικό - ΣΥΓΚΡΙΤΙΚΟ ΓΡΑΦΗΜΑ ΙΟΥΛΙΟΣ 2010 – ΙΟΥΛΙΟΣ 2016</vt:lpstr>
      <vt:lpstr>Έχετε αναγκαστεί να μειώσετε τις αποδοχές κάποιων υπαλλήλων; -Βάση: Όσοι απασχολούν αμειβόμενο προσωπικό -</vt:lpstr>
      <vt:lpstr>Έχετε αναγκαστεί να μειώσετε τις αποδοχές κάποιων υπαλλήλων; -Βάση: Όσοι απασχολούν αμειβόμενο προσωπικό -  -Ανά κατηγορία -</vt:lpstr>
      <vt:lpstr>Έχουν αναγκαστεί να μειώσουν τις αποδοχές κάποιων υπαλλήλων  -Βάση: Όσοι απασχολούν αμειβόμενο προσωπικό -  ΣΥΓΚΡΙΤΙΚΟ ΓΡΑΦΗΜΑ ΙΟΥΛΙΟΣ 2010 – ΙΟΥΛΙΟΣ 2016</vt:lpstr>
      <vt:lpstr>Αντιμετωπίσατε το τελευταίο 6μηνο δυσκολίες  στην έγκαιρη καταβολή των μισθών των εργαζομένων; -Βάση: Όσοι απασχολούν αμειβόμενο προσωπικό -</vt:lpstr>
      <vt:lpstr>Αντιμετωπίσατε το τελευταίο 6μηνο δυσκολίες  στην έγκαιρη καταβολή των μισθών των εργαζομένων;  -Βάση: Όσοι απασχολούν αμειβόμενο προσωπικό -  -Ανά κατηγορία -</vt:lpstr>
      <vt:lpstr>Αντιμετωπίζουν το τελευταίο 6μηνο δυσκολίες στην καταβολή των μισθών  -Βάση: Όσοι απασχολούν αμειβόμενο προσωπικό - ΣΥΓΚΡΙΤΙΚΟ ΓΡΑΦΗΜΑ ΙΑΝΟΥΑΡΙΟΣ 2011 – ΙΟΥΛΙΟΣ 2016</vt:lpstr>
      <vt:lpstr>Πόσο πιθανό θεωρείτε να αναγκαστείτε να μειώσετε μισθούς ή ώρες εργασίας  των υπαλλήλων σας μέσα στο επόμενο εξάμηνο; -Βάση: Όσοι απασχολούν αμειβόμενο προσωπικό -</vt:lpstr>
      <vt:lpstr>Θεωρούν σχεδόν βέβαιο να αναγκαστούν να μειώσουν μισθούς ή ώρες εργασίας υπαλλήλων μέσα στο επόμενο εξάμηνο  -Βάση: Όσοι απασχολούν αμειβόμενο προσωπικό -  ΣΥΓΚΡΙΤΙΚΟ ΓΡΑΦΗΜΑ ΙΑΝΟΥΑΡΙΟΣ 2011 – ΙΟΥΛΙΟΣ 2016</vt:lpstr>
      <vt:lpstr>Έχετε συμβοηθούντα μέλη (της οικογένειας) στην επιχείρηση;</vt:lpstr>
      <vt:lpstr>Έχετε συμβοηθούντα μέλη (της οικογένειας) στην επιχείρηση;  -Ανά κατηγορία -</vt:lpstr>
      <vt:lpstr>Απασχολείτε προσωπικό με μερική απασχόληση;</vt:lpstr>
      <vt:lpstr>Απασχολείτε προσωπικό με μερική απασχόληση;  -Ανά κατηγορία -</vt:lpstr>
      <vt:lpstr>Εξέλιξη και τάσεις μορφών μισθωτής απασχόλησης  Πηγή Εργάνη- επεξεργασία ΙΜΕ ΓΣΕΒΕΕ</vt:lpstr>
      <vt:lpstr>Έχετε αξιοποιήσει στα χρόνια της κρίσης κάποια από τις παρακάτω μορφές εργασίας; (πολλαπλής επιλογής)</vt:lpstr>
      <vt:lpstr> Η μείωση του κατώτατου μισθού πιστεύετε ότι βοήθησε συνολικά στην κατεύθυνση αναδιάρθρωσης / βελτίωσης της οικονομίας;</vt:lpstr>
      <vt:lpstr>Παρουσίαση του PowerPoint</vt:lpstr>
      <vt:lpstr>Πολλές από τις επιχειρήσεις μας ανέφεραν ότι δυσκολεύονται πλέον  να ανταποκριθούν στην κάλυψη βασικών υποχρεώσεων.  Εσείς, κατά το τελευταίο εξάμηνο έχετε καθυστερημένες οφειλές…   ΣΥΓΚΕΝΤΡΩΤΙΚΟ ΓΡΑΦΗΜΑ</vt:lpstr>
      <vt:lpstr>Πολλές από τις επιχειρήσεις μας ανέφεραν ότι δυσκολεύονται πλέον να ανταποκριθούν στην κάλυψη βασικών υποχρεώσεων.  Εσείς, κατά το τελευταίο εξάμηνο έχετε καθυστερημένες οφειλές…  ΣΥΓΚΡΙΣΗ ΣΤΟΙΧΕΙΩΝ ΦΕΒΡΟΥΑΡΙΟΥ 2016 - ΙΟΥΛΙΟΥ 2016</vt:lpstr>
      <vt:lpstr>Η επιχείρησή σας έχει κάποιο δάνειο σε τράπεζα;</vt:lpstr>
      <vt:lpstr>Εξοφλείτε κανονικά τις δόσεις του δανείου ή έχετε καθυστερημένες  οφειλές (πάνω από 3 μήνες); ΒΑΣΗ: Όσοι έχουν δάνειο σε τράπεζα</vt:lpstr>
      <vt:lpstr>Είχατε υπαχθεί στη ρύθμιση των 100 δόσεων ή 72 για οφειλές  στην εφορία;</vt:lpstr>
      <vt:lpstr>Τη διατηρείτε με τα σημερινά δεδομένα;  ΒΑΣΗ: Όσοι έχουν κάνει ρύθμιση στην εφορία  </vt:lpstr>
      <vt:lpstr>Εκτιμάτε ότι το 2016 θα μπορέσετε να ανταποκριθείτε: στις φορολογικές σας υποχρεώσεις; (ΦΠΑ, ΦΜΥ κλπ)</vt:lpstr>
      <vt:lpstr>Μήπως αντιμετωπίσατε κατάσχεση καταθέσεων ή δέσμευση λογαριασμών λόγω οφειλών το προηγούμενο εξάμηνο;</vt:lpstr>
      <vt:lpstr>Η επιχείρησή σας σχεδιάζει να κάνει αίτηση για υπαγωγή σε κάποιο πρόγραμμα επενδύσεων (ΕΣΠΑ, Αναπτυξιακός) την επόμενη προγραμματική περίοδο;</vt:lpstr>
      <vt:lpstr>Η επιχείρησή σας σχεδιάζει να κάνει αίτηση για υπαγωγή σε κάποιο πρόγραμμα επενδύσεων (ΕΣΠΑ, Αναπτυξιακός) την επόμενη προγραμματική περίοδο;  -Ανά κατηγορία -</vt:lpstr>
      <vt:lpstr>Παρουσίαση του PowerPoint</vt:lpstr>
      <vt:lpstr> Για τις συναλλαγές σας με πελάτες και προμηθευτές , η επιχείρησή σας διαθέτει  e-banking;</vt:lpstr>
      <vt:lpstr> Γνωρίζετε ποιο είναι το ποσοστό χρέωσης ανά συναλλαγή επί του τζίρου που επιβάλλει η τράπεζα; ΒΑΣΗ: Όσοι έχουν μηχάνημα για συναλλαγές με κάρτα</vt:lpstr>
      <vt:lpstr> ΔΙΑΚΟΠΕΣ   Θα φύγετε φέτος για διακοπές;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gerakis</dc:creator>
  <cp:lastModifiedBy>Δημήτρης Μπίμπας</cp:lastModifiedBy>
  <cp:revision>3652</cp:revision>
  <cp:lastPrinted>2016-09-02T13:13:53Z</cp:lastPrinted>
  <dcterms:created xsi:type="dcterms:W3CDTF">2006-01-18T13:59:06Z</dcterms:created>
  <dcterms:modified xsi:type="dcterms:W3CDTF">2016-09-05T09:07:43Z</dcterms:modified>
</cp:coreProperties>
</file>