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1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41C8-E455-224F-8FFF-455D99129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8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41C8-E455-224F-8FFF-455D99129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9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41C8-E455-224F-8FFF-455D99129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7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41C8-E455-224F-8FFF-455D99129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9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41C8-E455-224F-8FFF-455D99129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5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41C8-E455-224F-8FFF-455D99129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7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41C8-E455-224F-8FFF-455D99129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1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41C8-E455-224F-8FFF-455D99129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0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41C8-E455-224F-8FFF-455D99129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2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D2EF3-5369-7B42-8E51-12F5169D54B6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41C8-E455-224F-8FFF-455D99129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4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Εικόνα 6">
            <a:extLst>
              <a:ext uri="{FF2B5EF4-FFF2-40B4-BE49-F238E27FC236}">
                <a16:creationId xmlns:a16="http://schemas.microsoft.com/office/drawing/2014/main" xmlns="" id="{B26FADF8-3656-4D3C-9915-30E2FD63F3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 t="30681" b="37762"/>
          <a:stretch/>
        </p:blipFill>
        <p:spPr>
          <a:xfrm>
            <a:off x="0" y="576000"/>
            <a:ext cx="9144000" cy="1804071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59668"/>
            <a:ext cx="7543800" cy="1556925"/>
          </a:xfrm>
        </p:spPr>
        <p:txBody>
          <a:bodyPr>
            <a:normAutofit/>
          </a:bodyPr>
          <a:lstStyle/>
          <a:p>
            <a:pPr algn="ctr"/>
            <a:r>
              <a:rPr lang="el-GR" sz="2800" spc="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ΓΕΝΙΚΟΣ ΚΑΝΟΝΙΣΜΟΣ ΠΡΟΣΤΑΣΙΑΣ ΠΡΟΣΩΠΙΚΩΝ ΔΕΔΟΜΕΝΩΝ</a:t>
            </a:r>
            <a:r>
              <a:rPr lang="fr-CA" sz="2800" spc="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/>
            </a:r>
            <a:br>
              <a:rPr lang="fr-CA" sz="2800" spc="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l-GR" sz="2800" b="1" spc="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2016/679 ΕΕ (GDPR)</a:t>
            </a:r>
            <a:endParaRPr lang="en-US" sz="2800" b="1" spc="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15186"/>
            <a:ext cx="7413978" cy="423333"/>
          </a:xfrm>
        </p:spPr>
        <p:txBody>
          <a:bodyPr>
            <a:normAutofit/>
          </a:bodyPr>
          <a:lstStyle/>
          <a:p>
            <a:pPr algn="ctr"/>
            <a:r>
              <a:rPr lang="el-GR" sz="2100" b="1" dirty="0" err="1">
                <a:solidFill>
                  <a:srgbClr val="800000"/>
                </a:solidFill>
                <a:latin typeface="Arial"/>
                <a:cs typeface="Arial"/>
              </a:rPr>
              <a:t>Καταληκτική</a:t>
            </a:r>
            <a:r>
              <a:rPr lang="el-GR" sz="2100" b="1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l-GR" sz="2100" b="1" dirty="0" err="1">
                <a:solidFill>
                  <a:srgbClr val="800000"/>
                </a:solidFill>
                <a:latin typeface="Arial"/>
                <a:cs typeface="Arial"/>
              </a:rPr>
              <a:t>Προθεσμία</a:t>
            </a:r>
            <a:r>
              <a:rPr lang="el-GR" sz="2100" b="1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l-GR" sz="2100" b="1" dirty="0" err="1">
                <a:solidFill>
                  <a:srgbClr val="800000"/>
                </a:solidFill>
                <a:latin typeface="Arial"/>
                <a:cs typeface="Arial"/>
              </a:rPr>
              <a:t>Συμμόρφωσης</a:t>
            </a:r>
            <a:r>
              <a:rPr lang="el-GR" sz="2100" b="1" dirty="0">
                <a:solidFill>
                  <a:srgbClr val="800000"/>
                </a:solidFill>
                <a:latin typeface="Arial"/>
                <a:cs typeface="Arial"/>
              </a:rPr>
              <a:t>: 25</a:t>
            </a:r>
            <a:r>
              <a:rPr lang="el-GR" sz="2100" b="1" baseline="30000" dirty="0">
                <a:solidFill>
                  <a:srgbClr val="800000"/>
                </a:solidFill>
                <a:latin typeface="Arial"/>
                <a:cs typeface="Arial"/>
              </a:rPr>
              <a:t>η</a:t>
            </a:r>
            <a:r>
              <a:rPr lang="el-GR" sz="2100" b="1" dirty="0">
                <a:solidFill>
                  <a:srgbClr val="800000"/>
                </a:solidFill>
                <a:latin typeface="Arial"/>
                <a:cs typeface="Arial"/>
              </a:rPr>
              <a:t> ΜΑΪΟΥ 2018</a:t>
            </a:r>
            <a:endParaRPr lang="en-US" sz="2100" dirty="0"/>
          </a:p>
        </p:txBody>
      </p:sp>
      <p:pic>
        <p:nvPicPr>
          <p:cNvPr id="5" name="Picture 4" descr="logo Nicola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76" y="6215078"/>
            <a:ext cx="1092200" cy="3512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00815" y="846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0" y="1"/>
            <a:ext cx="9144000" cy="575999"/>
          </a:xfrm>
          <a:prstGeom prst="rect">
            <a:avLst/>
          </a:prstGeom>
          <a:solidFill>
            <a:srgbClr val="7F7F7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" y="2380069"/>
            <a:ext cx="9143999" cy="180000"/>
            <a:chOff x="1" y="2587037"/>
            <a:chExt cx="9143999" cy="180000"/>
          </a:xfrm>
        </p:grpSpPr>
        <p:sp>
          <p:nvSpPr>
            <p:cNvPr id="12" name="TextBox 11"/>
            <p:cNvSpPr txBox="1"/>
            <p:nvPr/>
          </p:nvSpPr>
          <p:spPr>
            <a:xfrm>
              <a:off x="1" y="2587037"/>
              <a:ext cx="2634073" cy="180000"/>
            </a:xfrm>
            <a:prstGeom prst="rect">
              <a:avLst/>
            </a:prstGeom>
            <a:solidFill>
              <a:srgbClr val="800000"/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8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34075" y="2587039"/>
              <a:ext cx="1401704" cy="17999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5779" y="2587037"/>
              <a:ext cx="5108221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88814" y="1523999"/>
            <a:ext cx="63594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ΠΡΟΣΩΠΙΚΑ ΔΕΔΟΜΕΝΑ</a:t>
            </a:r>
            <a:endParaRPr lang="en-US" sz="4000" b="1" dirty="0"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51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Nicol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76" y="6215078"/>
            <a:ext cx="1092200" cy="351293"/>
          </a:xfrm>
          <a:prstGeom prst="rect">
            <a:avLst/>
          </a:prstGeom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0" y="1"/>
            <a:ext cx="9144000" cy="575999"/>
          </a:xfrm>
          <a:prstGeom prst="rect">
            <a:avLst/>
          </a:prstGeom>
          <a:solidFill>
            <a:srgbClr val="7F7F7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" y="2380069"/>
            <a:ext cx="9143999" cy="180000"/>
            <a:chOff x="1" y="2587037"/>
            <a:chExt cx="9143999" cy="180000"/>
          </a:xfrm>
        </p:grpSpPr>
        <p:sp>
          <p:nvSpPr>
            <p:cNvPr id="8" name="TextBox 7"/>
            <p:cNvSpPr txBox="1"/>
            <p:nvPr/>
          </p:nvSpPr>
          <p:spPr>
            <a:xfrm>
              <a:off x="1" y="2587037"/>
              <a:ext cx="2634073" cy="180000"/>
            </a:xfrm>
            <a:prstGeom prst="rect">
              <a:avLst/>
            </a:prstGeom>
            <a:solidFill>
              <a:srgbClr val="800000"/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8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4075" y="2587039"/>
              <a:ext cx="1401704" cy="17999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5779" y="2587037"/>
              <a:ext cx="5108221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20888" y="2869259"/>
            <a:ext cx="3621853" cy="347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err="1">
                <a:latin typeface="Arial"/>
                <a:cs typeface="Arial"/>
              </a:rPr>
              <a:t>Τι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συνιστά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b="1" dirty="0">
                <a:latin typeface="Arial"/>
                <a:cs typeface="Arial"/>
              </a:rPr>
              <a:t/>
            </a:r>
            <a:br>
              <a:rPr lang="el-GR" sz="2000" b="1" dirty="0">
                <a:latin typeface="Arial"/>
                <a:cs typeface="Arial"/>
              </a:rPr>
            </a:br>
            <a:r>
              <a:rPr lang="el-GR" sz="2000" b="1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προσωπικό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b="1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δεδομένο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;</a:t>
            </a:r>
          </a:p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>
                <a:latin typeface="Arial"/>
                <a:cs typeface="Arial"/>
              </a:rPr>
              <a:t>Οποιαδήποτε πληροφορία αφορά φυσικό πρόσωπο εν ζωή και μπορεί να χρησιμοποιηθεί </a:t>
            </a:r>
            <a:br>
              <a:rPr lang="el-GR" dirty="0">
                <a:latin typeface="Arial"/>
                <a:cs typeface="Arial"/>
              </a:rPr>
            </a:br>
            <a:r>
              <a:rPr lang="el-GR" dirty="0">
                <a:latin typeface="Arial"/>
                <a:cs typeface="Arial"/>
              </a:rPr>
              <a:t>για την άμεση ή έμμεση ταυτοποίησή του </a:t>
            </a:r>
            <a:br>
              <a:rPr lang="el-GR" dirty="0">
                <a:latin typeface="Arial"/>
                <a:cs typeface="Arial"/>
              </a:rPr>
            </a:br>
            <a:r>
              <a:rPr lang="el-GR" dirty="0">
                <a:latin typeface="Arial"/>
                <a:cs typeface="Arial"/>
              </a:rPr>
              <a:t>(</a:t>
            </a:r>
            <a:r>
              <a:rPr lang="el-GR" i="1" dirty="0">
                <a:latin typeface="Arial"/>
                <a:cs typeface="Arial"/>
              </a:rPr>
              <a:t>λχ: όνομα, επώνυμο, e-mail, Α.Δ.Τ., διεύθυνση οικίας, </a:t>
            </a:r>
            <a:br>
              <a:rPr lang="el-GR" i="1" dirty="0">
                <a:latin typeface="Arial"/>
                <a:cs typeface="Arial"/>
              </a:rPr>
            </a:br>
            <a:r>
              <a:rPr lang="en-US" i="1" dirty="0">
                <a:latin typeface="Arial"/>
                <a:cs typeface="Arial"/>
              </a:rPr>
              <a:t>online </a:t>
            </a:r>
            <a:r>
              <a:rPr lang="el-GR" i="1" dirty="0">
                <a:latin typeface="Arial"/>
                <a:cs typeface="Arial"/>
              </a:rPr>
              <a:t>προσδιοριστικό της ταυτότητας στοιχείο</a:t>
            </a:r>
            <a:r>
              <a:rPr lang="el-GR" dirty="0">
                <a:latin typeface="Arial"/>
                <a:cs typeface="Arial"/>
              </a:rPr>
              <a:t>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12795" y="2808182"/>
            <a:ext cx="363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err="1">
                <a:latin typeface="Arial"/>
                <a:cs typeface="Arial"/>
              </a:rPr>
              <a:t>Τι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συνιστά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b="1" dirty="0" err="1">
                <a:solidFill>
                  <a:srgbClr val="953735"/>
                </a:solidFill>
                <a:latin typeface="Arial"/>
                <a:cs typeface="Arial"/>
              </a:rPr>
              <a:t>ευαίσθητο</a:t>
            </a:r>
            <a:r>
              <a:rPr lang="el-GR" sz="2000" b="1" dirty="0">
                <a:solidFill>
                  <a:srgbClr val="953735"/>
                </a:solidFill>
                <a:latin typeface="Arial"/>
                <a:cs typeface="Arial"/>
              </a:rPr>
              <a:t> </a:t>
            </a:r>
            <a:r>
              <a:rPr lang="el-GR" sz="2000" b="1" dirty="0" err="1">
                <a:solidFill>
                  <a:srgbClr val="953735"/>
                </a:solidFill>
                <a:latin typeface="Arial"/>
                <a:cs typeface="Arial"/>
              </a:rPr>
              <a:t>προσωπικό</a:t>
            </a:r>
            <a:r>
              <a:rPr lang="el-GR" sz="2000" b="1" dirty="0">
                <a:solidFill>
                  <a:srgbClr val="953735"/>
                </a:solidFill>
                <a:latin typeface="Arial"/>
                <a:cs typeface="Arial"/>
              </a:rPr>
              <a:t> </a:t>
            </a:r>
            <a:r>
              <a:rPr lang="el-GR" sz="2000" b="1" dirty="0" err="1">
                <a:solidFill>
                  <a:srgbClr val="953735"/>
                </a:solidFill>
                <a:latin typeface="Arial"/>
                <a:cs typeface="Arial"/>
              </a:rPr>
              <a:t>δεδομένο</a:t>
            </a:r>
            <a:r>
              <a:rPr lang="el-GR" sz="2000" b="1" dirty="0">
                <a:solidFill>
                  <a:srgbClr val="953735"/>
                </a:solidFill>
                <a:latin typeface="Arial"/>
                <a:cs typeface="Arial"/>
              </a:rPr>
              <a:t>; </a:t>
            </a:r>
          </a:p>
          <a:p>
            <a:endParaRPr lang="el-GR" sz="2000" b="1" dirty="0">
              <a:solidFill>
                <a:srgbClr val="953735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Τα προσωπικά δεδομένα </a:t>
            </a:r>
            <a:br>
              <a:rPr lang="el-GR" dirty="0">
                <a:latin typeface="Arial"/>
                <a:cs typeface="Arial"/>
              </a:rPr>
            </a:br>
            <a:r>
              <a:rPr lang="el-GR" dirty="0">
                <a:latin typeface="Arial"/>
                <a:cs typeface="Arial"/>
              </a:rPr>
              <a:t>που αφορούν πιο ευαίσθητες πτυχές ενός ατόμου, </a:t>
            </a:r>
            <a:br>
              <a:rPr lang="el-GR" dirty="0">
                <a:latin typeface="Arial"/>
                <a:cs typeface="Arial"/>
              </a:rPr>
            </a:br>
            <a:r>
              <a:rPr lang="el-GR" dirty="0">
                <a:latin typeface="Arial"/>
                <a:cs typeface="Arial"/>
              </a:rPr>
              <a:t>που  προστατεύονται με αυστηρότερες ρυθμίσεις </a:t>
            </a:r>
            <a:br>
              <a:rPr lang="el-GR" dirty="0">
                <a:latin typeface="Arial"/>
                <a:cs typeface="Arial"/>
              </a:rPr>
            </a:br>
            <a:r>
              <a:rPr lang="el-GR" dirty="0">
                <a:latin typeface="Arial"/>
                <a:cs typeface="Arial"/>
              </a:rPr>
              <a:t>(</a:t>
            </a:r>
            <a:r>
              <a:rPr lang="el-GR" i="1" dirty="0">
                <a:latin typeface="Arial"/>
                <a:cs typeface="Arial"/>
              </a:rPr>
              <a:t>λ.χ.: τα πολιτικά φρονήματα, </a:t>
            </a:r>
            <a:br>
              <a:rPr lang="el-GR" i="1" dirty="0">
                <a:latin typeface="Arial"/>
                <a:cs typeface="Arial"/>
              </a:rPr>
            </a:br>
            <a:r>
              <a:rPr lang="el-GR" i="1" dirty="0">
                <a:latin typeface="Arial"/>
                <a:cs typeface="Arial"/>
              </a:rPr>
              <a:t>οι θρησκευτικές πεποιθήσεις, </a:t>
            </a:r>
            <a:br>
              <a:rPr lang="el-GR" i="1" dirty="0">
                <a:latin typeface="Arial"/>
                <a:cs typeface="Arial"/>
              </a:rPr>
            </a:br>
            <a:r>
              <a:rPr lang="el-GR" i="1" dirty="0">
                <a:latin typeface="Arial"/>
                <a:cs typeface="Arial"/>
              </a:rPr>
              <a:t>η κατάσταση της υγείας, η ερωτική ζωή</a:t>
            </a:r>
            <a:r>
              <a:rPr lang="el-GR" dirty="0">
                <a:latin typeface="Arial"/>
                <a:cs typeface="Arial"/>
              </a:rPr>
              <a:t>). 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88814" y="1225402"/>
            <a:ext cx="63594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ΠΡΟΣΩΠΙΚΟ ΔΕΔΟΜΕΝΟ</a:t>
            </a:r>
          </a:p>
          <a:p>
            <a:pPr algn="ctr"/>
            <a:r>
              <a:rPr lang="el-G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ΕΥΑΙΣΘΗΤΟ ΠΡΟΣΩΠΙΚΟ ΔΕΔΟΜΕΝΟ</a:t>
            </a:r>
            <a:endParaRPr 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4370" y="2986107"/>
            <a:ext cx="35996" cy="3312000"/>
          </a:xfrm>
          <a:prstGeom prst="rect">
            <a:avLst/>
          </a:prstGeom>
          <a:solidFill>
            <a:srgbClr val="95373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Nicol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76" y="6215078"/>
            <a:ext cx="1092200" cy="351293"/>
          </a:xfrm>
          <a:prstGeom prst="rect">
            <a:avLst/>
          </a:prstGeom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0" y="1"/>
            <a:ext cx="9144000" cy="575999"/>
          </a:xfrm>
          <a:prstGeom prst="rect">
            <a:avLst/>
          </a:prstGeom>
          <a:solidFill>
            <a:srgbClr val="7F7F7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" y="2380069"/>
            <a:ext cx="9143999" cy="180000"/>
            <a:chOff x="1" y="2587037"/>
            <a:chExt cx="9143999" cy="180000"/>
          </a:xfrm>
        </p:grpSpPr>
        <p:sp>
          <p:nvSpPr>
            <p:cNvPr id="8" name="TextBox 7"/>
            <p:cNvSpPr txBox="1"/>
            <p:nvPr/>
          </p:nvSpPr>
          <p:spPr>
            <a:xfrm>
              <a:off x="1" y="2587037"/>
              <a:ext cx="2634073" cy="180000"/>
            </a:xfrm>
            <a:prstGeom prst="rect">
              <a:avLst/>
            </a:prstGeom>
            <a:solidFill>
              <a:srgbClr val="800000"/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8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4075" y="2587039"/>
              <a:ext cx="1401704" cy="17999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5779" y="2587037"/>
              <a:ext cx="5108221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288814" y="1225402"/>
            <a:ext cx="63594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ΕΠΕΞΕΡΓΑΣΙΑ </a:t>
            </a:r>
            <a:br>
              <a:rPr lang="el-G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</a:br>
            <a:r>
              <a:rPr lang="el-G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ΠΡΟΣΩΠΙΚΩΝ ΔΕΔΟΜΕΝΩΝ</a:t>
            </a:r>
            <a:endParaRPr 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8734" y="2930623"/>
            <a:ext cx="7994317" cy="3904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err="1">
                <a:latin typeface="Arial"/>
                <a:cs typeface="Arial"/>
              </a:rPr>
              <a:t>Τι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συνιστά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b="1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επεξεργασία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b="1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προσωπικών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b="1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δεδομένων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;</a:t>
            </a:r>
          </a:p>
          <a:p>
            <a:endParaRPr lang="el-GR" dirty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r>
              <a:rPr lang="el-GR" dirty="0" err="1">
                <a:latin typeface="Arial"/>
                <a:cs typeface="Arial"/>
              </a:rPr>
              <a:t>Ως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επεξεργασία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νοείται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κάθε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πράξη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σειρά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πράξεων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που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πραγματοποιείται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με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χωρίς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τη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χρήση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αυτοματοποιημένων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μέσων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σε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δεδομένα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προσωπικού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χαρακτήρα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σύνολα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δεδομένων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προσωπικού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χαρακτήρα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όπως</a:t>
            </a:r>
            <a:r>
              <a:rPr lang="el-GR" dirty="0">
                <a:latin typeface="Arial"/>
                <a:cs typeface="Arial"/>
              </a:rPr>
              <a:t/>
            </a:r>
            <a:br>
              <a:rPr lang="el-GR" dirty="0">
                <a:latin typeface="Arial"/>
                <a:cs typeface="Arial"/>
              </a:rPr>
            </a:b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συλλογή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καταχώριση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οργάνωση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διάρθρωση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αποθήκευση</a:t>
            </a:r>
            <a:r>
              <a:rPr lang="el-GR" dirty="0">
                <a:latin typeface="Arial"/>
                <a:cs typeface="Arial"/>
              </a:rPr>
              <a:t>, </a:t>
            </a:r>
            <a:br>
              <a:rPr lang="el-GR" dirty="0">
                <a:latin typeface="Arial"/>
                <a:cs typeface="Arial"/>
              </a:rPr>
            </a:b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προσαρμογή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μεταβολή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ανάκτηση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αναζήτηση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πληροφοριών</a:t>
            </a:r>
            <a:r>
              <a:rPr lang="el-GR" dirty="0">
                <a:latin typeface="Arial"/>
                <a:cs typeface="Arial"/>
              </a:rPr>
              <a:t>, </a:t>
            </a:r>
            <a:br>
              <a:rPr lang="el-GR" dirty="0">
                <a:latin typeface="Arial"/>
                <a:cs typeface="Arial"/>
              </a:rPr>
            </a:b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χρήση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κοινολόγηση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με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διαβίβαση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διάδοση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κάθε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άλλη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μορφή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διάθεσης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συσχέτιση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ο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συνδυασμός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ο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περιορισμός</a:t>
            </a:r>
            <a:r>
              <a:rPr lang="el-GR" dirty="0">
                <a:latin typeface="Arial"/>
                <a:cs typeface="Arial"/>
              </a:rPr>
              <a:t>, </a:t>
            </a:r>
            <a:br>
              <a:rPr lang="el-GR" dirty="0">
                <a:latin typeface="Arial"/>
                <a:cs typeface="Arial"/>
              </a:rPr>
            </a:b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διαγραφή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καταστροφή</a:t>
            </a:r>
            <a:r>
              <a:rPr lang="el-GR" dirty="0">
                <a:latin typeface="Arial"/>
                <a:cs typeface="Arial"/>
              </a:rPr>
              <a:t>.</a:t>
            </a:r>
          </a:p>
          <a:p>
            <a:pPr>
              <a:lnSpc>
                <a:spcPct val="130000"/>
              </a:lnSpc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897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Nicol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76" y="6215078"/>
            <a:ext cx="1092200" cy="351293"/>
          </a:xfrm>
          <a:prstGeom prst="rect">
            <a:avLst/>
          </a:prstGeom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0" y="1"/>
            <a:ext cx="9144000" cy="575999"/>
          </a:xfrm>
          <a:prstGeom prst="rect">
            <a:avLst/>
          </a:prstGeom>
          <a:solidFill>
            <a:srgbClr val="7F7F7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" y="2380069"/>
            <a:ext cx="9143999" cy="180000"/>
            <a:chOff x="1" y="2587037"/>
            <a:chExt cx="9143999" cy="180000"/>
          </a:xfrm>
        </p:grpSpPr>
        <p:sp>
          <p:nvSpPr>
            <p:cNvPr id="8" name="TextBox 7"/>
            <p:cNvSpPr txBox="1"/>
            <p:nvPr/>
          </p:nvSpPr>
          <p:spPr>
            <a:xfrm>
              <a:off x="1" y="2587037"/>
              <a:ext cx="2634073" cy="180000"/>
            </a:xfrm>
            <a:prstGeom prst="rect">
              <a:avLst/>
            </a:prstGeom>
            <a:solidFill>
              <a:srgbClr val="800000"/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8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4075" y="2587039"/>
              <a:ext cx="1401704" cy="17999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5779" y="2587037"/>
              <a:ext cx="5108221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8105" y="877826"/>
            <a:ext cx="744819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600" b="1" dirty="0">
                <a:solidFill>
                  <a:srgbClr val="953735"/>
                </a:solidFill>
                <a:latin typeface="Arial"/>
                <a:cs typeface="Arial"/>
              </a:rPr>
              <a:t>ΣΕ ΠΟΙΟΥΣ ΑΦΟΡΑ</a:t>
            </a:r>
            <a:br>
              <a:rPr lang="el-GR" sz="2600" b="1" dirty="0">
                <a:solidFill>
                  <a:srgbClr val="953735"/>
                </a:solidFill>
                <a:latin typeface="Arial"/>
                <a:cs typeface="Arial"/>
              </a:rPr>
            </a:br>
            <a:r>
              <a:rPr lang="el-GR" sz="2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Ο</a:t>
            </a:r>
            <a:r>
              <a:rPr lang="el-GR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ΓΕΝΙΚΟΣ ΚΑΝΟΝΙΣΜΟΣ ΠΡΟΣΤΑΣΙΑΣ ΠΡΟΣΩΠΙΚΩΝ ΔΕΔΟΜΕΝΩΝ; 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789" y="2807367"/>
            <a:ext cx="8355264" cy="4515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l-GR" dirty="0">
                <a:solidFill>
                  <a:schemeClr val="bg2">
                    <a:lumMod val="50000"/>
                  </a:schemeClr>
                </a:solidFill>
                <a:latin typeface="Zapf Dingbats"/>
                <a:ea typeface="Zapf Dingbats"/>
                <a:cs typeface="Zapf Dingbats"/>
                <a:sym typeface="Zapf Dingbats"/>
              </a:rPr>
              <a:t>★ </a:t>
            </a:r>
            <a:r>
              <a:rPr lang="el-GR" dirty="0" err="1">
                <a:latin typeface="Arial"/>
                <a:cs typeface="Arial"/>
              </a:rPr>
              <a:t>Αφορά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b="1" dirty="0">
                <a:solidFill>
                  <a:srgbClr val="953735"/>
                </a:solidFill>
                <a:latin typeface="Arial"/>
                <a:cs typeface="Arial"/>
              </a:rPr>
              <a:t>ΟΛΕΣ ΑΝΕΞΑΙΡΕΤΩΣ </a:t>
            </a:r>
            <a:r>
              <a:rPr lang="el-GR" b="1" dirty="0" err="1">
                <a:latin typeface="Arial"/>
                <a:cs typeface="Arial"/>
              </a:rPr>
              <a:t>τις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εταιρίες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και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b="1" dirty="0">
                <a:solidFill>
                  <a:srgbClr val="953735"/>
                </a:solidFill>
                <a:latin typeface="Arial"/>
                <a:cs typeface="Arial"/>
              </a:rPr>
              <a:t>ΟΛΟΥΣ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τους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δημόσιους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φορείς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που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επεξεργάζονται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προσωπικά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δεδομένων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Ευρωπαίων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Πολιτών</a:t>
            </a:r>
            <a:r>
              <a:rPr lang="el-GR" dirty="0">
                <a:latin typeface="Arial"/>
                <a:cs typeface="Arial"/>
              </a:rPr>
              <a:t>. </a:t>
            </a:r>
            <a:r>
              <a:rPr lang="el-GR" dirty="0" err="1">
                <a:latin typeface="Arial"/>
                <a:cs typeface="Arial"/>
              </a:rPr>
              <a:t>Δηλαδή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αφορά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ακόμα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και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οργανισμούς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που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έχουν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την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εγκατάσταση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τους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εκτός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Ευρωπαϊκής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Ένωσης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σε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περίπτωση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που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οι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οργανισμοί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αυτοί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προσφέρουν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αγαθά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υπηρεσίες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πολίτες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της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Ευρωπαϊκής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Ένωσης</a:t>
            </a:r>
            <a:r>
              <a:rPr lang="el-GR" dirty="0">
                <a:latin typeface="Arial"/>
                <a:cs typeface="Arial"/>
              </a:rPr>
              <a:t>.</a:t>
            </a:r>
          </a:p>
          <a:p>
            <a:pPr>
              <a:lnSpc>
                <a:spcPct val="120000"/>
              </a:lnSpc>
            </a:pPr>
            <a:endParaRPr lang="el-GR" sz="1200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l-GR" dirty="0">
                <a:solidFill>
                  <a:srgbClr val="948A54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Zapf Dingbats"/>
                <a:ea typeface="Zapf Dingbats"/>
                <a:cs typeface="Zapf Dingbats"/>
                <a:sym typeface="Zapf Dingbats"/>
              </a:rPr>
              <a:t> </a:t>
            </a:r>
            <a:r>
              <a:rPr lang="el-GR" dirty="0" err="1">
                <a:latin typeface="Arial"/>
                <a:cs typeface="Arial"/>
              </a:rPr>
              <a:t>Αφορά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τόσο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τους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υπεύθυνους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επεξεργασίας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όσο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και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τους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εκτελούντες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αυτή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για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λογαριασμό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των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υπευθύνων</a:t>
            </a:r>
            <a:endParaRPr lang="el-GR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l-GR" sz="1200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l-GR" dirty="0">
                <a:solidFill>
                  <a:srgbClr val="948A54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Zapf Dingbats"/>
                <a:ea typeface="Zapf Dingbats"/>
                <a:cs typeface="Zapf Dingbats"/>
                <a:sym typeface="Zapf Dingbats"/>
              </a:rPr>
              <a:t> </a:t>
            </a:r>
            <a:r>
              <a:rPr lang="el-GR" dirty="0" err="1">
                <a:latin typeface="Arial"/>
                <a:cs typeface="Arial"/>
              </a:rPr>
              <a:t>Αφορά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δεδομένα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που</a:t>
            </a:r>
            <a:r>
              <a:rPr lang="el-GR" b="1" dirty="0">
                <a:latin typeface="Arial"/>
                <a:cs typeface="Arial"/>
              </a:rPr>
              <a:t> </a:t>
            </a:r>
            <a:r>
              <a:rPr lang="el-GR" b="1" dirty="0" err="1">
                <a:latin typeface="Arial"/>
                <a:cs typeface="Arial"/>
              </a:rPr>
              <a:t>τηρούνται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έγχαρτη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αλλά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και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ηλεκτρονική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μορφή</a:t>
            </a:r>
            <a:r>
              <a:rPr lang="el-GR" dirty="0">
                <a:latin typeface="Arial"/>
                <a:cs typeface="Arial"/>
              </a:rPr>
              <a:t> </a:t>
            </a:r>
          </a:p>
          <a:p>
            <a:pPr>
              <a:lnSpc>
                <a:spcPct val="120000"/>
              </a:lnSpc>
            </a:pPr>
            <a:endParaRPr lang="en-US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l-GR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l-GR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90919" y="1644315"/>
            <a:ext cx="2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641737" y="0"/>
            <a:ext cx="304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0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Nicol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76" y="6215078"/>
            <a:ext cx="1092200" cy="351293"/>
          </a:xfrm>
          <a:prstGeom prst="rect">
            <a:avLst/>
          </a:prstGeom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0" y="1"/>
            <a:ext cx="9144000" cy="575999"/>
          </a:xfrm>
          <a:prstGeom prst="rect">
            <a:avLst/>
          </a:prstGeom>
          <a:solidFill>
            <a:srgbClr val="7F7F7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" y="2380069"/>
            <a:ext cx="9143999" cy="180000"/>
            <a:chOff x="1" y="2587037"/>
            <a:chExt cx="9143999" cy="180000"/>
          </a:xfrm>
        </p:grpSpPr>
        <p:sp>
          <p:nvSpPr>
            <p:cNvPr id="8" name="TextBox 7"/>
            <p:cNvSpPr txBox="1"/>
            <p:nvPr/>
          </p:nvSpPr>
          <p:spPr>
            <a:xfrm>
              <a:off x="1" y="2587037"/>
              <a:ext cx="2634073" cy="180000"/>
            </a:xfrm>
            <a:prstGeom prst="rect">
              <a:avLst/>
            </a:prstGeom>
            <a:solidFill>
              <a:srgbClr val="800000"/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8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4075" y="2587039"/>
              <a:ext cx="1401704" cy="17999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5779" y="2587037"/>
              <a:ext cx="5108221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1684" y="916640"/>
            <a:ext cx="7620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Η</a:t>
            </a:r>
            <a:r>
              <a:rPr lang="el-G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ΣΥΜΜΟΡΦΩΣΗ</a:t>
            </a:r>
            <a:br>
              <a:rPr lang="el-G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</a:br>
            <a:r>
              <a:rPr lang="el-G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ΜΕ ΤΟΝ ΚΑΝΟΝΙΣΜΟ </a:t>
            </a:r>
            <a:r>
              <a:rPr lang="el-GR" sz="2600" b="1" spc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2016/679 ΕΕ (GDPR)</a:t>
            </a:r>
            <a:r>
              <a:rPr lang="el-G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br>
              <a:rPr lang="el-G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</a:br>
            <a:r>
              <a:rPr lang="el-G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ΣΕ ΑΦΟΡΑ, </a:t>
            </a:r>
            <a:r>
              <a:rPr lang="el-GR" sz="2600" b="1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αν</a:t>
            </a:r>
            <a:r>
              <a:rPr lang="el-GR" sz="26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...</a:t>
            </a:r>
            <a:endParaRPr lang="en-US" sz="2600" b="1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999" y="2740526"/>
            <a:ext cx="8168105" cy="3599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r>
              <a:rPr lang="el-GR" dirty="0">
                <a:latin typeface="Arial"/>
                <a:cs typeface="Arial"/>
              </a:rPr>
              <a:t>... </a:t>
            </a:r>
            <a:r>
              <a:rPr lang="el-GR" dirty="0" err="1">
                <a:latin typeface="Arial"/>
                <a:cs typeface="Arial"/>
              </a:rPr>
              <a:t>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επιχείρηση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σας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επεξεργάζεται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προσωπικά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δεδομένα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εργαζομένων</a:t>
            </a:r>
            <a:r>
              <a:rPr lang="el-GR" dirty="0">
                <a:latin typeface="Arial"/>
                <a:cs typeface="Arial"/>
              </a:rPr>
              <a:t>,  </a:t>
            </a:r>
            <a:br>
              <a:rPr lang="el-GR" dirty="0">
                <a:latin typeface="Arial"/>
                <a:cs typeface="Arial"/>
              </a:rPr>
            </a:br>
            <a:r>
              <a:rPr lang="el-GR" dirty="0">
                <a:latin typeface="Arial"/>
                <a:cs typeface="Arial"/>
              </a:rPr>
              <a:t>    </a:t>
            </a:r>
            <a:r>
              <a:rPr lang="el-GR" dirty="0" err="1">
                <a:latin typeface="Arial"/>
                <a:cs typeface="Arial"/>
              </a:rPr>
              <a:t>πελατών</a:t>
            </a:r>
            <a:r>
              <a:rPr lang="el-GR" dirty="0">
                <a:latin typeface="Arial"/>
                <a:cs typeface="Arial"/>
              </a:rPr>
              <a:t>, </a:t>
            </a:r>
            <a:r>
              <a:rPr lang="el-GR" dirty="0" err="1">
                <a:latin typeface="Arial"/>
                <a:cs typeface="Arial"/>
              </a:rPr>
              <a:t>προμηθευτών</a:t>
            </a:r>
            <a:endParaRPr lang="el-GR" dirty="0">
              <a:latin typeface="Arial"/>
              <a:cs typeface="Arial"/>
            </a:endParaRPr>
          </a:p>
          <a:p>
            <a:pPr marL="285750" indent="-285750">
              <a:lnSpc>
                <a:spcPct val="13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endParaRPr lang="el-GR" sz="800" dirty="0">
              <a:latin typeface="Arial"/>
              <a:cs typeface="Arial"/>
            </a:endParaRPr>
          </a:p>
          <a:p>
            <a:pPr marL="285750" indent="-285750">
              <a:lnSpc>
                <a:spcPct val="13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r>
              <a:rPr lang="el-GR" dirty="0">
                <a:latin typeface="Arial"/>
                <a:cs typeface="Arial"/>
              </a:rPr>
              <a:t>... διατηρείτε σε φυσικό ή ηλεκτρονικό αρχείο το </a:t>
            </a:r>
            <a:r>
              <a:rPr lang="en-US" dirty="0">
                <a:latin typeface="Arial"/>
                <a:cs typeface="Arial"/>
              </a:rPr>
              <a:t>e-mail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τους</a:t>
            </a:r>
            <a:r>
              <a:rPr lang="el-GR" dirty="0">
                <a:latin typeface="Arial"/>
                <a:cs typeface="Arial"/>
              </a:rPr>
              <a:t> </a:t>
            </a:r>
          </a:p>
          <a:p>
            <a:pPr marL="285750" indent="-285750">
              <a:lnSpc>
                <a:spcPct val="13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endParaRPr lang="el-GR" sz="800" dirty="0">
              <a:latin typeface="Arial"/>
              <a:cs typeface="Arial"/>
            </a:endParaRPr>
          </a:p>
          <a:p>
            <a:pPr marL="285750" indent="-285750">
              <a:lnSpc>
                <a:spcPct val="13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r>
              <a:rPr lang="el-GR" dirty="0">
                <a:latin typeface="Arial"/>
                <a:cs typeface="Arial"/>
              </a:rPr>
              <a:t>... </a:t>
            </a:r>
            <a:r>
              <a:rPr lang="el-GR" dirty="0" err="1">
                <a:latin typeface="Arial"/>
                <a:cs typeface="Arial"/>
              </a:rPr>
              <a:t>κάνετε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profiling </a:t>
            </a:r>
            <a:r>
              <a:rPr lang="el-GR" dirty="0" err="1">
                <a:latin typeface="Arial"/>
                <a:cs typeface="Arial"/>
              </a:rPr>
              <a:t>για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τις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ανάγκες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του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μάρκετινγκ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της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επιχείρησής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σας</a:t>
            </a:r>
            <a:endParaRPr lang="el-GR" dirty="0">
              <a:latin typeface="Arial"/>
              <a:cs typeface="Arial"/>
            </a:endParaRPr>
          </a:p>
          <a:p>
            <a:pPr marL="285750" indent="-285750">
              <a:lnSpc>
                <a:spcPct val="13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endParaRPr lang="el-GR" sz="800" dirty="0">
              <a:latin typeface="Arial"/>
              <a:cs typeface="Arial"/>
            </a:endParaRPr>
          </a:p>
          <a:p>
            <a:pPr marL="285750" indent="-285750">
              <a:lnSpc>
                <a:spcPct val="13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r>
              <a:rPr lang="el-GR" dirty="0">
                <a:latin typeface="Arial"/>
                <a:cs typeface="Arial"/>
              </a:rPr>
              <a:t>... </a:t>
            </a:r>
            <a:r>
              <a:rPr lang="el-GR" dirty="0" err="1">
                <a:latin typeface="Arial"/>
                <a:cs typeface="Arial"/>
              </a:rPr>
              <a:t>επικοινωνείτε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με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τους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πελάτες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σας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ηλεκτρονικά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για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τις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ανάγκες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προβολής</a:t>
            </a:r>
            <a:r>
              <a:rPr lang="el-GR" dirty="0">
                <a:latin typeface="Arial"/>
                <a:cs typeface="Arial"/>
              </a:rPr>
              <a:t> </a:t>
            </a:r>
            <a:br>
              <a:rPr lang="el-GR" dirty="0">
                <a:latin typeface="Arial"/>
                <a:cs typeface="Arial"/>
              </a:rPr>
            </a:br>
            <a:r>
              <a:rPr lang="el-GR" dirty="0">
                <a:latin typeface="Arial"/>
                <a:cs typeface="Arial"/>
              </a:rPr>
              <a:t>    &amp; </a:t>
            </a:r>
            <a:r>
              <a:rPr lang="el-GR" dirty="0" err="1">
                <a:latin typeface="Arial"/>
                <a:cs typeface="Arial"/>
              </a:rPr>
              <a:t>προώθησης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των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εργασιών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err="1">
                <a:latin typeface="Arial"/>
                <a:cs typeface="Arial"/>
              </a:rPr>
              <a:t>σας</a:t>
            </a:r>
            <a:endParaRPr lang="el-GR" dirty="0">
              <a:latin typeface="Arial"/>
              <a:cs typeface="Arial"/>
            </a:endParaRPr>
          </a:p>
          <a:p>
            <a:pPr marL="285750" indent="-285750">
              <a:lnSpc>
                <a:spcPct val="13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endParaRPr lang="el-GR" sz="800" dirty="0">
              <a:latin typeface="Arial"/>
              <a:cs typeface="Arial"/>
            </a:endParaRPr>
          </a:p>
          <a:p>
            <a:pPr marL="285750" indent="-285750">
              <a:lnSpc>
                <a:spcPct val="13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r>
              <a:rPr lang="el-GR" dirty="0">
                <a:latin typeface="Arial"/>
                <a:cs typeface="Arial"/>
              </a:rPr>
              <a:t>... διαχειρίζεστε ομαδικά ασφαλιστήρια συμβόλαια του προσωπικού σας</a:t>
            </a:r>
          </a:p>
          <a:p>
            <a:pPr marL="285750" indent="-285750">
              <a:lnSpc>
                <a:spcPct val="13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95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Nicol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76" y="6215078"/>
            <a:ext cx="1092200" cy="351293"/>
          </a:xfrm>
          <a:prstGeom prst="rect">
            <a:avLst/>
          </a:prstGeom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0" y="1"/>
            <a:ext cx="9144000" cy="575999"/>
          </a:xfrm>
          <a:prstGeom prst="rect">
            <a:avLst/>
          </a:prstGeom>
          <a:solidFill>
            <a:srgbClr val="7F7F7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" y="2380069"/>
            <a:ext cx="9143999" cy="180000"/>
            <a:chOff x="1" y="2587037"/>
            <a:chExt cx="9143999" cy="180000"/>
          </a:xfrm>
        </p:grpSpPr>
        <p:sp>
          <p:nvSpPr>
            <p:cNvPr id="8" name="TextBox 7"/>
            <p:cNvSpPr txBox="1"/>
            <p:nvPr/>
          </p:nvSpPr>
          <p:spPr>
            <a:xfrm>
              <a:off x="1" y="2587037"/>
              <a:ext cx="2634073" cy="180000"/>
            </a:xfrm>
            <a:prstGeom prst="rect">
              <a:avLst/>
            </a:prstGeom>
            <a:solidFill>
              <a:srgbClr val="800000"/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8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4075" y="2587039"/>
              <a:ext cx="1401704" cy="17999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5779" y="2587037"/>
              <a:ext cx="5108221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48105" y="1145194"/>
            <a:ext cx="74481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600" b="1" dirty="0">
                <a:solidFill>
                  <a:srgbClr val="953735"/>
                </a:solidFill>
                <a:latin typeface="Arial"/>
                <a:cs typeface="Arial"/>
              </a:rPr>
              <a:t>ΠΩΣ ΘΑ ΜΠΟΡΕΣΕΤΕ ΝΑ ΕΠΙΤΥΧΕΤΕ</a:t>
            </a:r>
            <a:br>
              <a:rPr lang="el-GR" sz="2600" b="1" dirty="0">
                <a:solidFill>
                  <a:srgbClr val="953735"/>
                </a:solidFill>
                <a:latin typeface="Arial"/>
                <a:cs typeface="Arial"/>
              </a:rPr>
            </a:br>
            <a:r>
              <a:rPr lang="el-GR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ΤΗΝ ΣΥΜΜΟΡΦΩΣΗ ΜΕ ΤΟΝ ΚΑΝΟΝΙΣΜΟ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1682" y="2796943"/>
            <a:ext cx="8168107" cy="3592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err="1">
                <a:latin typeface="Arial"/>
                <a:cs typeface="Arial"/>
              </a:rPr>
              <a:t>Πρέπει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να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b="1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ακολουθήσετε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b="1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τα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b="1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εξής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b="1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βήματα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:</a:t>
            </a: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Κατανόηση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των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ζητημάτων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που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ανακύπτουν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από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τον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Κανονισμό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sz="17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awareness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).</a:t>
            </a:r>
            <a:endParaRPr lang="fr-CA" sz="17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endParaRPr lang="el-GR" sz="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Καταγραφή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των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δεδομένων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sz="1700" b="1" dirty="0">
                <a:solidFill>
                  <a:srgbClr val="953735"/>
                </a:solidFill>
                <a:latin typeface="Arial"/>
                <a:cs typeface="Arial"/>
              </a:rPr>
              <a:t>data inventory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και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των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διαδικασιών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συστημάτων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και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αρχείων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φυσικών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και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ψηφιακών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που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τα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περιέχουν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sz="1700" b="1" dirty="0">
                <a:solidFill>
                  <a:srgbClr val="953735"/>
                </a:solidFill>
                <a:latin typeface="Arial"/>
                <a:cs typeface="Arial"/>
              </a:rPr>
              <a:t>data mapping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).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endParaRPr lang="el-GR" sz="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Ανάλυση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της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απόκλισης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από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την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συμμόρφωση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με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τον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Κανονισμό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CA" sz="17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fr-CA" sz="17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l-GR" sz="1700" b="1" dirty="0">
                <a:solidFill>
                  <a:srgbClr val="953735"/>
                </a:solidFill>
                <a:latin typeface="Arial"/>
                <a:cs typeface="Arial"/>
              </a:rPr>
              <a:t>Gap Analysis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).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endParaRPr lang="el-GR" sz="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Clr>
                <a:schemeClr val="bg2">
                  <a:lumMod val="50000"/>
                </a:schemeClr>
              </a:buClr>
              <a:buFont typeface="Wingdings" charset="2"/>
              <a:buChar char="§"/>
            </a:pP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Σχεδιασμός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ή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ανασχεδιασμός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των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κατάλληλων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πολιτικών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ροών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δεδομένων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CA" sz="17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fr-CA" sz="17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και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των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επεξεργασιών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που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διενεργούνται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ώστε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ο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φορέας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να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σε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θέση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CA" sz="17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fr-CA" sz="17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να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παρακολουθεί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και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να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δημιουργήσει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σύστημα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τήρησης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700" dirty="0" err="1">
                <a:solidFill>
                  <a:srgbClr val="000000"/>
                </a:solidFill>
                <a:latin typeface="Arial"/>
                <a:cs typeface="Arial"/>
              </a:rPr>
              <a:t>αρχείων</a:t>
            </a:r>
            <a:r>
              <a:rPr lang="el-GR" sz="17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264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Nicol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76" y="6215078"/>
            <a:ext cx="1092200" cy="351293"/>
          </a:xfrm>
          <a:prstGeom prst="rect">
            <a:avLst/>
          </a:prstGeom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0" y="1"/>
            <a:ext cx="9144000" cy="575999"/>
          </a:xfrm>
          <a:prstGeom prst="rect">
            <a:avLst/>
          </a:prstGeom>
          <a:solidFill>
            <a:srgbClr val="7F7F7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" y="2380069"/>
            <a:ext cx="9143999" cy="180000"/>
            <a:chOff x="1" y="2587037"/>
            <a:chExt cx="9143999" cy="180000"/>
          </a:xfrm>
        </p:grpSpPr>
        <p:sp>
          <p:nvSpPr>
            <p:cNvPr id="8" name="TextBox 7"/>
            <p:cNvSpPr txBox="1"/>
            <p:nvPr/>
          </p:nvSpPr>
          <p:spPr>
            <a:xfrm>
              <a:off x="1" y="2587037"/>
              <a:ext cx="2634073" cy="180000"/>
            </a:xfrm>
            <a:prstGeom prst="rect">
              <a:avLst/>
            </a:prstGeom>
            <a:solidFill>
              <a:srgbClr val="800000"/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8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4075" y="2587039"/>
              <a:ext cx="1401704" cy="17999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5779" y="2587037"/>
              <a:ext cx="5108221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02105" y="1332316"/>
            <a:ext cx="7633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ΠΡΟΣΤΙΜΑ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1682" y="2796943"/>
            <a:ext cx="7914107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l-GR" sz="26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έως 20.000.000,00 ευρώ ή 4% </a:t>
            </a:r>
            <a:r>
              <a:rPr lang="fr-CA" sz="26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fr-CA" sz="26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l-GR" sz="2300" dirty="0" err="1">
                <a:latin typeface="Arial"/>
                <a:cs typeface="Arial"/>
              </a:rPr>
              <a:t>του</a:t>
            </a:r>
            <a:r>
              <a:rPr lang="el-GR" sz="2300" dirty="0">
                <a:latin typeface="Arial"/>
                <a:cs typeface="Arial"/>
              </a:rPr>
              <a:t> </a:t>
            </a:r>
            <a:r>
              <a:rPr lang="el-GR" sz="2300" dirty="0" err="1">
                <a:latin typeface="Arial"/>
                <a:cs typeface="Arial"/>
              </a:rPr>
              <a:t>παγκόσμιου</a:t>
            </a:r>
            <a:r>
              <a:rPr lang="el-GR" sz="2300" dirty="0">
                <a:latin typeface="Arial"/>
                <a:cs typeface="Arial"/>
              </a:rPr>
              <a:t> </a:t>
            </a:r>
            <a:r>
              <a:rPr lang="el-GR" sz="2300" dirty="0" err="1">
                <a:latin typeface="Arial"/>
                <a:cs typeface="Arial"/>
              </a:rPr>
              <a:t>ετήσιου</a:t>
            </a:r>
            <a:r>
              <a:rPr lang="el-GR" sz="2300" dirty="0">
                <a:latin typeface="Arial"/>
                <a:cs typeface="Arial"/>
              </a:rPr>
              <a:t> </a:t>
            </a:r>
            <a:r>
              <a:rPr lang="el-GR" sz="2300" dirty="0" err="1">
                <a:latin typeface="Arial"/>
                <a:cs typeface="Arial"/>
              </a:rPr>
              <a:t>κύκλου</a:t>
            </a:r>
            <a:r>
              <a:rPr lang="el-GR" sz="2300" dirty="0">
                <a:latin typeface="Arial"/>
                <a:cs typeface="Arial"/>
              </a:rPr>
              <a:t> </a:t>
            </a:r>
            <a:r>
              <a:rPr lang="el-GR" sz="2300" dirty="0" err="1">
                <a:latin typeface="Arial"/>
                <a:cs typeface="Arial"/>
              </a:rPr>
              <a:t>εργασιών</a:t>
            </a:r>
            <a:r>
              <a:rPr lang="el-GR" sz="2300" dirty="0">
                <a:latin typeface="Arial"/>
                <a:cs typeface="Arial"/>
              </a:rPr>
              <a:t> </a:t>
            </a:r>
            <a:r>
              <a:rPr lang="el-GR" sz="2300" dirty="0" err="1">
                <a:latin typeface="Arial"/>
                <a:cs typeface="Arial"/>
              </a:rPr>
              <a:t>του</a:t>
            </a:r>
            <a:r>
              <a:rPr lang="el-GR" sz="2300" dirty="0">
                <a:latin typeface="Arial"/>
                <a:cs typeface="Arial"/>
              </a:rPr>
              <a:t> </a:t>
            </a:r>
            <a:r>
              <a:rPr lang="el-GR" sz="2300" dirty="0" err="1">
                <a:latin typeface="Arial"/>
                <a:cs typeface="Arial"/>
              </a:rPr>
              <a:t>οργανισμού</a:t>
            </a:r>
            <a:r>
              <a:rPr lang="el-GR" sz="2300" dirty="0">
                <a:latin typeface="Arial"/>
                <a:cs typeface="Arial"/>
              </a:rPr>
              <a:t>, </a:t>
            </a:r>
            <a:r>
              <a:rPr lang="fr-CA" sz="2300" dirty="0">
                <a:latin typeface="Arial"/>
                <a:cs typeface="Arial"/>
              </a:rPr>
              <a:t/>
            </a:r>
            <a:br>
              <a:rPr lang="fr-CA" sz="2300" dirty="0">
                <a:latin typeface="Arial"/>
                <a:cs typeface="Arial"/>
              </a:rPr>
            </a:br>
            <a:r>
              <a:rPr lang="el-GR" sz="2300" b="1" dirty="0">
                <a:latin typeface="Arial"/>
                <a:cs typeface="Arial"/>
              </a:rPr>
              <a:t>ΟΠΟΙΟ </a:t>
            </a:r>
            <a:r>
              <a:rPr lang="el-GR" sz="2300" b="1" dirty="0" err="1">
                <a:latin typeface="Arial"/>
                <a:cs typeface="Arial"/>
              </a:rPr>
              <a:t>Ε</a:t>
            </a:r>
            <a:r>
              <a:rPr lang="fr-CA" sz="2300" b="1" dirty="0">
                <a:latin typeface="Arial"/>
                <a:cs typeface="Arial"/>
              </a:rPr>
              <a:t>I</a:t>
            </a:r>
            <a:r>
              <a:rPr lang="el-GR" sz="2300" b="1" dirty="0">
                <a:latin typeface="Arial"/>
                <a:cs typeface="Arial"/>
              </a:rPr>
              <a:t>ΝΑΙ ΜΕΓΑΛΥΤΕΡΟ.	</a:t>
            </a:r>
          </a:p>
          <a:p>
            <a:pPr algn="ctr"/>
            <a:endParaRPr lang="el-GR" dirty="0">
              <a:latin typeface="Arial"/>
              <a:cs typeface="Arial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xmlns="" id="{D6D59643-B586-4200-B833-703190551C95}"/>
              </a:ext>
            </a:extLst>
          </p:cNvPr>
          <p:cNvSpPr/>
          <p:nvPr/>
        </p:nvSpPr>
        <p:spPr>
          <a:xfrm>
            <a:off x="7162189" y="6258915"/>
            <a:ext cx="729687" cy="2357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800" i="1" dirty="0">
                <a:latin typeface="Arial"/>
                <a:cs typeface="Arial"/>
              </a:rPr>
              <a:t>Powered by</a:t>
            </a:r>
            <a:endParaRPr lang="fr-CA" sz="8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407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226</Words>
  <Application>Microsoft Office PowerPoint</Application>
  <PresentationFormat>Προβολή στην οθόνη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Zapf Dingbats</vt:lpstr>
      <vt:lpstr>Office Theme</vt:lpstr>
      <vt:lpstr>ΓΕΝΙΚΟΣ ΚΑΝΟΝΙΣΜΟΣ ΠΡΟΣΤΑΣΙΑΣ ΠΡΟΣΩΠΙΚΩΝ ΔΕΔΟΜΕΝΩΝ 2016/679 ΕΕ (GDPR)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ΓΕΝΙΚΟΣ ΚΑΝΟΝΙΣΜΟΣ ΠΡΟΣΤΑΣΙΑΣ ΠΡΟΣΩΠΙΚΩΝ ΔΕΔΟΜΕΝΩΝ 2016/679 ΕΕ (GDPR)</dc:title>
  <dc:creator>Apple</dc:creator>
  <cp:lastModifiedBy>EEA</cp:lastModifiedBy>
  <cp:revision>28</cp:revision>
  <dcterms:created xsi:type="dcterms:W3CDTF">2017-12-01T09:05:38Z</dcterms:created>
  <dcterms:modified xsi:type="dcterms:W3CDTF">2018-03-26T13:48:35Z</dcterms:modified>
</cp:coreProperties>
</file>