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56" r:id="rId2"/>
    <p:sldId id="276" r:id="rId3"/>
    <p:sldId id="327" r:id="rId4"/>
    <p:sldId id="328" r:id="rId5"/>
    <p:sldId id="324" r:id="rId6"/>
    <p:sldId id="299" r:id="rId7"/>
    <p:sldId id="329" r:id="rId8"/>
    <p:sldId id="296" r:id="rId9"/>
    <p:sldId id="305" r:id="rId10"/>
    <p:sldId id="313" r:id="rId11"/>
    <p:sldId id="297" r:id="rId12"/>
    <p:sldId id="306" r:id="rId13"/>
    <p:sldId id="307" r:id="rId14"/>
    <p:sldId id="310" r:id="rId15"/>
    <p:sldId id="311" r:id="rId16"/>
    <p:sldId id="331" r:id="rId17"/>
    <p:sldId id="312" r:id="rId18"/>
    <p:sldId id="325" r:id="rId19"/>
    <p:sldId id="326" r:id="rId20"/>
    <p:sldId id="316" r:id="rId21"/>
    <p:sldId id="321" r:id="rId22"/>
    <p:sldId id="320" r:id="rId23"/>
    <p:sldId id="293" r:id="rId24"/>
    <p:sldId id="323" r:id="rId25"/>
    <p:sldId id="315" r:id="rId26"/>
    <p:sldId id="317" r:id="rId27"/>
    <p:sldId id="319" r:id="rId28"/>
    <p:sldId id="294" r:id="rId29"/>
    <p:sldId id="283" r:id="rId30"/>
    <p:sldId id="332" r:id="rId31"/>
  </p:sldIdLst>
  <p:sldSz cx="9144000" cy="6858000" type="screen4x3"/>
  <p:notesSz cx="6877050" cy="1000125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38" y="-6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0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337D09-36C6-4685-95D1-1E24FE22481E}" type="doc">
      <dgm:prSet loTypeId="urn:microsoft.com/office/officeart/2005/8/layout/hierarchy3" loCatId="hierarchy" qsTypeId="urn:microsoft.com/office/officeart/2005/8/quickstyle/simple4" qsCatId="simple" csTypeId="urn:microsoft.com/office/officeart/2005/8/colors/accent3_5" csCatId="accent3" phldr="1"/>
      <dgm:spPr/>
      <dgm:t>
        <a:bodyPr/>
        <a:lstStyle/>
        <a:p>
          <a:endParaRPr lang="el-GR"/>
        </a:p>
      </dgm:t>
    </dgm:pt>
    <dgm:pt modelId="{EBC8BB8F-6E4C-4E5D-B29B-CA608B699C88}">
      <dgm:prSet phldrT="[Κείμενο]"/>
      <dgm:spPr/>
      <dgm:t>
        <a:bodyPr/>
        <a:lstStyle/>
        <a:p>
          <a:pPr algn="ctr"/>
          <a:r>
            <a:rPr lang="el-GR" dirty="0"/>
            <a:t>Ομογενείς</a:t>
          </a:r>
        </a:p>
      </dgm:t>
    </dgm:pt>
    <dgm:pt modelId="{B7391E8F-380D-47FD-B208-E4864CB0964A}" type="parTrans" cxnId="{0201C19F-FDA5-47C9-959F-13CD80D72580}">
      <dgm:prSet/>
      <dgm:spPr/>
      <dgm:t>
        <a:bodyPr/>
        <a:lstStyle/>
        <a:p>
          <a:pPr algn="ctr"/>
          <a:endParaRPr lang="el-GR"/>
        </a:p>
      </dgm:t>
    </dgm:pt>
    <dgm:pt modelId="{35C9131A-11AF-4130-916E-4E4D8242112F}" type="sibTrans" cxnId="{0201C19F-FDA5-47C9-959F-13CD80D72580}">
      <dgm:prSet/>
      <dgm:spPr/>
      <dgm:t>
        <a:bodyPr/>
        <a:lstStyle/>
        <a:p>
          <a:pPr algn="ctr"/>
          <a:endParaRPr lang="el-GR"/>
        </a:p>
      </dgm:t>
    </dgm:pt>
    <dgm:pt modelId="{DE2C7366-3B0F-4F2E-AF0B-18ED899CEAD4}">
      <dgm:prSet phldrT="[Κείμενο]"/>
      <dgm:spPr/>
      <dgm:t>
        <a:bodyPr/>
        <a:lstStyle/>
        <a:p>
          <a:pPr algn="ctr"/>
          <a:r>
            <a:rPr lang="el-GR" dirty="0"/>
            <a:t>Απευθείας από τον ιδιοκτήτη</a:t>
          </a:r>
        </a:p>
      </dgm:t>
    </dgm:pt>
    <dgm:pt modelId="{4B0E43F4-1821-4A84-BE5E-0424FF5D4CEA}" type="parTrans" cxnId="{2038940F-2E5C-4FFD-AAC0-09D5A47E4EA0}">
      <dgm:prSet/>
      <dgm:spPr/>
      <dgm:t>
        <a:bodyPr/>
        <a:lstStyle/>
        <a:p>
          <a:pPr algn="ctr"/>
          <a:endParaRPr lang="el-GR"/>
        </a:p>
      </dgm:t>
    </dgm:pt>
    <dgm:pt modelId="{01FAEE02-6934-40D4-ACE9-9E945EB19E53}" type="sibTrans" cxnId="{2038940F-2E5C-4FFD-AAC0-09D5A47E4EA0}">
      <dgm:prSet/>
      <dgm:spPr/>
      <dgm:t>
        <a:bodyPr/>
        <a:lstStyle/>
        <a:p>
          <a:pPr algn="ctr"/>
          <a:endParaRPr lang="el-GR"/>
        </a:p>
      </dgm:t>
    </dgm:pt>
    <dgm:pt modelId="{38EA4704-2C95-4049-B85C-F1B063FBFDEE}">
      <dgm:prSet phldrT="[Κείμενο]"/>
      <dgm:spPr/>
      <dgm:t>
        <a:bodyPr/>
        <a:lstStyle/>
        <a:p>
          <a:pPr algn="ctr"/>
          <a:r>
            <a:rPr lang="el-GR" dirty="0"/>
            <a:t>Μέσω μεσιτών της αλλοδαπής</a:t>
          </a:r>
        </a:p>
      </dgm:t>
    </dgm:pt>
    <dgm:pt modelId="{224AC7ED-9F52-4F34-A990-985696515550}" type="parTrans" cxnId="{0E30B516-B5D7-40B5-AC2D-8EA7744E6A2D}">
      <dgm:prSet/>
      <dgm:spPr/>
      <dgm:t>
        <a:bodyPr/>
        <a:lstStyle/>
        <a:p>
          <a:pPr algn="ctr"/>
          <a:endParaRPr lang="el-GR"/>
        </a:p>
      </dgm:t>
    </dgm:pt>
    <dgm:pt modelId="{DB647324-0C7F-4135-840A-544B6735D9BC}" type="sibTrans" cxnId="{0E30B516-B5D7-40B5-AC2D-8EA7744E6A2D}">
      <dgm:prSet/>
      <dgm:spPr/>
      <dgm:t>
        <a:bodyPr/>
        <a:lstStyle/>
        <a:p>
          <a:pPr algn="ctr"/>
          <a:endParaRPr lang="el-GR"/>
        </a:p>
      </dgm:t>
    </dgm:pt>
    <dgm:pt modelId="{1D25E4F8-AA9F-47FA-89E1-C8C721A1B3E7}">
      <dgm:prSet phldrT="[Κείμενο]"/>
      <dgm:spPr/>
      <dgm:t>
        <a:bodyPr/>
        <a:lstStyle/>
        <a:p>
          <a:pPr algn="ctr"/>
          <a:r>
            <a:rPr lang="el-GR" dirty="0"/>
            <a:t>Κληροδοτήματα</a:t>
          </a:r>
        </a:p>
      </dgm:t>
    </dgm:pt>
    <dgm:pt modelId="{7E6D49D6-8C3A-48EF-B67E-2BECB769FDEA}" type="parTrans" cxnId="{EEE11046-45A1-4B53-ABB5-0A4A7B3120ED}">
      <dgm:prSet/>
      <dgm:spPr/>
      <dgm:t>
        <a:bodyPr/>
        <a:lstStyle/>
        <a:p>
          <a:pPr algn="ctr"/>
          <a:endParaRPr lang="el-GR"/>
        </a:p>
      </dgm:t>
    </dgm:pt>
    <dgm:pt modelId="{CE417AE5-E123-4CFF-A75B-2E3E063D87D2}" type="sibTrans" cxnId="{EEE11046-45A1-4B53-ABB5-0A4A7B3120ED}">
      <dgm:prSet/>
      <dgm:spPr/>
      <dgm:t>
        <a:bodyPr/>
        <a:lstStyle/>
        <a:p>
          <a:pPr algn="ctr"/>
          <a:endParaRPr lang="el-GR"/>
        </a:p>
      </dgm:t>
    </dgm:pt>
    <dgm:pt modelId="{5C37FC0A-2CF4-4707-820F-7CD23D3BCC0B}">
      <dgm:prSet phldrT="[Κείμενο]"/>
      <dgm:spPr/>
      <dgm:t>
        <a:bodyPr/>
        <a:lstStyle/>
        <a:p>
          <a:pPr algn="ctr"/>
          <a:r>
            <a:rPr lang="el-GR" dirty="0"/>
            <a:t>Μόνιμη συνεργασία διαχείρισης ακινήτων</a:t>
          </a:r>
        </a:p>
      </dgm:t>
    </dgm:pt>
    <dgm:pt modelId="{587DA950-347B-41DC-B5CC-867B9BE55949}" type="parTrans" cxnId="{CED301DB-14BE-43F7-AB80-DAA3A0007D0F}">
      <dgm:prSet/>
      <dgm:spPr/>
      <dgm:t>
        <a:bodyPr/>
        <a:lstStyle/>
        <a:p>
          <a:pPr algn="ctr"/>
          <a:endParaRPr lang="el-GR"/>
        </a:p>
      </dgm:t>
    </dgm:pt>
    <dgm:pt modelId="{CE886798-F78A-438B-8716-E3F585A31E62}" type="sibTrans" cxnId="{CED301DB-14BE-43F7-AB80-DAA3A0007D0F}">
      <dgm:prSet/>
      <dgm:spPr/>
      <dgm:t>
        <a:bodyPr/>
        <a:lstStyle/>
        <a:p>
          <a:pPr algn="ctr"/>
          <a:endParaRPr lang="el-GR"/>
        </a:p>
      </dgm:t>
    </dgm:pt>
    <dgm:pt modelId="{AEB2297B-3F64-437D-8092-FD013FCC90BE}">
      <dgm:prSet phldrT="[Κείμενο]"/>
      <dgm:spPr/>
      <dgm:t>
        <a:bodyPr/>
        <a:lstStyle/>
        <a:p>
          <a:pPr algn="ctr"/>
          <a:r>
            <a:rPr lang="el-GR" dirty="0"/>
            <a:t>Κατά περίπτωση εξυπηρέτηση</a:t>
          </a:r>
        </a:p>
      </dgm:t>
    </dgm:pt>
    <dgm:pt modelId="{ECB5F3D9-D684-4F2E-862F-737DBB86D165}" type="parTrans" cxnId="{D47E6D08-B0C4-4877-83D4-EA395C8CA1C0}">
      <dgm:prSet/>
      <dgm:spPr/>
      <dgm:t>
        <a:bodyPr/>
        <a:lstStyle/>
        <a:p>
          <a:pPr algn="ctr"/>
          <a:endParaRPr lang="el-GR"/>
        </a:p>
      </dgm:t>
    </dgm:pt>
    <dgm:pt modelId="{E799C4FC-A034-4A04-98C2-0E44ACA43CDA}" type="sibTrans" cxnId="{D47E6D08-B0C4-4877-83D4-EA395C8CA1C0}">
      <dgm:prSet/>
      <dgm:spPr/>
      <dgm:t>
        <a:bodyPr/>
        <a:lstStyle/>
        <a:p>
          <a:pPr algn="ctr"/>
          <a:endParaRPr lang="el-GR"/>
        </a:p>
      </dgm:t>
    </dgm:pt>
    <dgm:pt modelId="{A3C90DB1-F9D9-43E5-BCB9-4B2565470319}">
      <dgm:prSet phldrT="[Κείμενο]"/>
      <dgm:spPr/>
      <dgm:t>
        <a:bodyPr/>
        <a:lstStyle/>
        <a:p>
          <a:pPr algn="ctr"/>
          <a:r>
            <a:rPr lang="el-GR" dirty="0"/>
            <a:t>Άλλα ακίνητα</a:t>
          </a:r>
        </a:p>
      </dgm:t>
    </dgm:pt>
    <dgm:pt modelId="{E02759E0-B1E7-4FC2-806A-7E40B698A36E}" type="parTrans" cxnId="{81772948-ED07-43E8-AA0C-658DC7003A40}">
      <dgm:prSet/>
      <dgm:spPr/>
      <dgm:t>
        <a:bodyPr/>
        <a:lstStyle/>
        <a:p>
          <a:endParaRPr lang="el-GR"/>
        </a:p>
      </dgm:t>
    </dgm:pt>
    <dgm:pt modelId="{F5E7BFA5-D89C-48BB-8FBF-4BA3924BDC40}" type="sibTrans" cxnId="{81772948-ED07-43E8-AA0C-658DC7003A40}">
      <dgm:prSet/>
      <dgm:spPr/>
      <dgm:t>
        <a:bodyPr/>
        <a:lstStyle/>
        <a:p>
          <a:endParaRPr lang="el-GR"/>
        </a:p>
      </dgm:t>
    </dgm:pt>
    <dgm:pt modelId="{A1BCD378-3F6D-4ADC-861B-16455C240FB3}">
      <dgm:prSet phldrT="[Κείμενο]"/>
      <dgm:spPr/>
      <dgm:t>
        <a:bodyPr/>
        <a:lstStyle/>
        <a:p>
          <a:pPr algn="ctr"/>
          <a:r>
            <a:rPr lang="en-US" dirty="0" smtClean="0"/>
            <a:t>REO Properties</a:t>
          </a:r>
          <a:endParaRPr lang="el-GR" dirty="0"/>
        </a:p>
      </dgm:t>
    </dgm:pt>
    <dgm:pt modelId="{411F1D30-ED88-419D-A540-461E1BD471DE}" type="parTrans" cxnId="{1C21C0E9-2DE4-4BA3-936D-8320B3C91B6C}">
      <dgm:prSet/>
      <dgm:spPr/>
      <dgm:t>
        <a:bodyPr/>
        <a:lstStyle/>
        <a:p>
          <a:endParaRPr lang="el-GR"/>
        </a:p>
      </dgm:t>
    </dgm:pt>
    <dgm:pt modelId="{EFB59845-9E7E-4A38-8336-54EE1F79D8C8}" type="sibTrans" cxnId="{1C21C0E9-2DE4-4BA3-936D-8320B3C91B6C}">
      <dgm:prSet/>
      <dgm:spPr/>
      <dgm:t>
        <a:bodyPr/>
        <a:lstStyle/>
        <a:p>
          <a:endParaRPr lang="el-GR"/>
        </a:p>
      </dgm:t>
    </dgm:pt>
    <dgm:pt modelId="{FE09188E-279B-45ED-B63E-37B631DBDB3B}" type="pres">
      <dgm:prSet presAssocID="{7E337D09-36C6-4685-95D1-1E24FE22481E}" presName="diagram" presStyleCnt="0">
        <dgm:presLayoutVars>
          <dgm:chPref val="1"/>
          <dgm:dir/>
          <dgm:animOne val="branch"/>
          <dgm:animLvl val="lvl"/>
          <dgm:resizeHandles/>
        </dgm:presLayoutVars>
      </dgm:prSet>
      <dgm:spPr/>
      <dgm:t>
        <a:bodyPr/>
        <a:lstStyle/>
        <a:p>
          <a:endParaRPr lang="el-GR"/>
        </a:p>
      </dgm:t>
    </dgm:pt>
    <dgm:pt modelId="{2C516F5C-21D3-4365-9FDC-1DE47EB08D38}" type="pres">
      <dgm:prSet presAssocID="{EBC8BB8F-6E4C-4E5D-B29B-CA608B699C88}" presName="root" presStyleCnt="0"/>
      <dgm:spPr/>
    </dgm:pt>
    <dgm:pt modelId="{0F1485D0-457D-4C40-912E-D9C033FEF157}" type="pres">
      <dgm:prSet presAssocID="{EBC8BB8F-6E4C-4E5D-B29B-CA608B699C88}" presName="rootComposite" presStyleCnt="0"/>
      <dgm:spPr/>
    </dgm:pt>
    <dgm:pt modelId="{669BABAA-D8AB-4E85-B98B-E26FF20F4ADA}" type="pres">
      <dgm:prSet presAssocID="{EBC8BB8F-6E4C-4E5D-B29B-CA608B699C88}" presName="rootText" presStyleLbl="node1" presStyleIdx="0" presStyleCnt="4"/>
      <dgm:spPr/>
      <dgm:t>
        <a:bodyPr/>
        <a:lstStyle/>
        <a:p>
          <a:endParaRPr lang="el-GR"/>
        </a:p>
      </dgm:t>
    </dgm:pt>
    <dgm:pt modelId="{5918A3EC-89D7-4A68-AFDB-B497243B5B19}" type="pres">
      <dgm:prSet presAssocID="{EBC8BB8F-6E4C-4E5D-B29B-CA608B699C88}" presName="rootConnector" presStyleLbl="node1" presStyleIdx="0" presStyleCnt="4"/>
      <dgm:spPr/>
      <dgm:t>
        <a:bodyPr/>
        <a:lstStyle/>
        <a:p>
          <a:endParaRPr lang="el-GR"/>
        </a:p>
      </dgm:t>
    </dgm:pt>
    <dgm:pt modelId="{0FA8835B-3AFC-4569-A89A-BE79ADFD87B9}" type="pres">
      <dgm:prSet presAssocID="{EBC8BB8F-6E4C-4E5D-B29B-CA608B699C88}" presName="childShape" presStyleCnt="0"/>
      <dgm:spPr/>
    </dgm:pt>
    <dgm:pt modelId="{88E65B7A-951A-4412-88CE-AD1320E691DD}" type="pres">
      <dgm:prSet presAssocID="{4B0E43F4-1821-4A84-BE5E-0424FF5D4CEA}" presName="Name13" presStyleLbl="parChTrans1D2" presStyleIdx="0" presStyleCnt="4"/>
      <dgm:spPr/>
      <dgm:t>
        <a:bodyPr/>
        <a:lstStyle/>
        <a:p>
          <a:endParaRPr lang="el-GR"/>
        </a:p>
      </dgm:t>
    </dgm:pt>
    <dgm:pt modelId="{DD5684BF-C643-4759-AB6C-07FB4206F10C}" type="pres">
      <dgm:prSet presAssocID="{DE2C7366-3B0F-4F2E-AF0B-18ED899CEAD4}" presName="childText" presStyleLbl="bgAcc1" presStyleIdx="0" presStyleCnt="4">
        <dgm:presLayoutVars>
          <dgm:bulletEnabled val="1"/>
        </dgm:presLayoutVars>
      </dgm:prSet>
      <dgm:spPr/>
      <dgm:t>
        <a:bodyPr/>
        <a:lstStyle/>
        <a:p>
          <a:endParaRPr lang="el-GR"/>
        </a:p>
      </dgm:t>
    </dgm:pt>
    <dgm:pt modelId="{5B020B84-89CB-4FE1-BC2F-B4ADD3F9F7D8}" type="pres">
      <dgm:prSet presAssocID="{224AC7ED-9F52-4F34-A990-985696515550}" presName="Name13" presStyleLbl="parChTrans1D2" presStyleIdx="1" presStyleCnt="4"/>
      <dgm:spPr/>
      <dgm:t>
        <a:bodyPr/>
        <a:lstStyle/>
        <a:p>
          <a:endParaRPr lang="el-GR"/>
        </a:p>
      </dgm:t>
    </dgm:pt>
    <dgm:pt modelId="{0C443355-3D13-4EDD-9A15-0183C39BFF40}" type="pres">
      <dgm:prSet presAssocID="{38EA4704-2C95-4049-B85C-F1B063FBFDEE}" presName="childText" presStyleLbl="bgAcc1" presStyleIdx="1" presStyleCnt="4">
        <dgm:presLayoutVars>
          <dgm:bulletEnabled val="1"/>
        </dgm:presLayoutVars>
      </dgm:prSet>
      <dgm:spPr/>
      <dgm:t>
        <a:bodyPr/>
        <a:lstStyle/>
        <a:p>
          <a:endParaRPr lang="el-GR"/>
        </a:p>
      </dgm:t>
    </dgm:pt>
    <dgm:pt modelId="{3FA02FB3-6BD7-4110-B220-C9F6D4D7890E}" type="pres">
      <dgm:prSet presAssocID="{1D25E4F8-AA9F-47FA-89E1-C8C721A1B3E7}" presName="root" presStyleCnt="0"/>
      <dgm:spPr/>
    </dgm:pt>
    <dgm:pt modelId="{17E98AA8-2115-4C5E-A2D0-124913B6BAAE}" type="pres">
      <dgm:prSet presAssocID="{1D25E4F8-AA9F-47FA-89E1-C8C721A1B3E7}" presName="rootComposite" presStyleCnt="0"/>
      <dgm:spPr/>
    </dgm:pt>
    <dgm:pt modelId="{DADC05DE-E35B-4050-9D67-D878E386A92A}" type="pres">
      <dgm:prSet presAssocID="{1D25E4F8-AA9F-47FA-89E1-C8C721A1B3E7}" presName="rootText" presStyleLbl="node1" presStyleIdx="1" presStyleCnt="4"/>
      <dgm:spPr/>
      <dgm:t>
        <a:bodyPr/>
        <a:lstStyle/>
        <a:p>
          <a:endParaRPr lang="el-GR"/>
        </a:p>
      </dgm:t>
    </dgm:pt>
    <dgm:pt modelId="{37356122-76F5-4478-B465-03A08583DDF4}" type="pres">
      <dgm:prSet presAssocID="{1D25E4F8-AA9F-47FA-89E1-C8C721A1B3E7}" presName="rootConnector" presStyleLbl="node1" presStyleIdx="1" presStyleCnt="4"/>
      <dgm:spPr/>
      <dgm:t>
        <a:bodyPr/>
        <a:lstStyle/>
        <a:p>
          <a:endParaRPr lang="el-GR"/>
        </a:p>
      </dgm:t>
    </dgm:pt>
    <dgm:pt modelId="{4E3CD201-532E-4D4F-BE92-5187F350105D}" type="pres">
      <dgm:prSet presAssocID="{1D25E4F8-AA9F-47FA-89E1-C8C721A1B3E7}" presName="childShape" presStyleCnt="0"/>
      <dgm:spPr/>
    </dgm:pt>
    <dgm:pt modelId="{66B56E18-4BFC-4165-8825-4B0450FC3FF5}" type="pres">
      <dgm:prSet presAssocID="{587DA950-347B-41DC-B5CC-867B9BE55949}" presName="Name13" presStyleLbl="parChTrans1D2" presStyleIdx="2" presStyleCnt="4"/>
      <dgm:spPr/>
      <dgm:t>
        <a:bodyPr/>
        <a:lstStyle/>
        <a:p>
          <a:endParaRPr lang="el-GR"/>
        </a:p>
      </dgm:t>
    </dgm:pt>
    <dgm:pt modelId="{FF13E459-215D-468E-803F-43E799FE73BE}" type="pres">
      <dgm:prSet presAssocID="{5C37FC0A-2CF4-4707-820F-7CD23D3BCC0B}" presName="childText" presStyleLbl="bgAcc1" presStyleIdx="2" presStyleCnt="4">
        <dgm:presLayoutVars>
          <dgm:bulletEnabled val="1"/>
        </dgm:presLayoutVars>
      </dgm:prSet>
      <dgm:spPr/>
      <dgm:t>
        <a:bodyPr/>
        <a:lstStyle/>
        <a:p>
          <a:endParaRPr lang="el-GR"/>
        </a:p>
      </dgm:t>
    </dgm:pt>
    <dgm:pt modelId="{3E5806AF-52D5-467E-A8B0-D391404B7881}" type="pres">
      <dgm:prSet presAssocID="{ECB5F3D9-D684-4F2E-862F-737DBB86D165}" presName="Name13" presStyleLbl="parChTrans1D2" presStyleIdx="3" presStyleCnt="4"/>
      <dgm:spPr/>
      <dgm:t>
        <a:bodyPr/>
        <a:lstStyle/>
        <a:p>
          <a:endParaRPr lang="el-GR"/>
        </a:p>
      </dgm:t>
    </dgm:pt>
    <dgm:pt modelId="{47FE3432-4E57-4A27-9D3B-147A7442384F}" type="pres">
      <dgm:prSet presAssocID="{AEB2297B-3F64-437D-8092-FD013FCC90BE}" presName="childText" presStyleLbl="bgAcc1" presStyleIdx="3" presStyleCnt="4">
        <dgm:presLayoutVars>
          <dgm:bulletEnabled val="1"/>
        </dgm:presLayoutVars>
      </dgm:prSet>
      <dgm:spPr/>
      <dgm:t>
        <a:bodyPr/>
        <a:lstStyle/>
        <a:p>
          <a:endParaRPr lang="el-GR"/>
        </a:p>
      </dgm:t>
    </dgm:pt>
    <dgm:pt modelId="{25A0AC87-CB79-42F3-AD55-8E6EF610DE4D}" type="pres">
      <dgm:prSet presAssocID="{A1BCD378-3F6D-4ADC-861B-16455C240FB3}" presName="root" presStyleCnt="0"/>
      <dgm:spPr/>
    </dgm:pt>
    <dgm:pt modelId="{376597C2-8F5C-43DB-8717-CE194A2E2F9F}" type="pres">
      <dgm:prSet presAssocID="{A1BCD378-3F6D-4ADC-861B-16455C240FB3}" presName="rootComposite" presStyleCnt="0"/>
      <dgm:spPr/>
    </dgm:pt>
    <dgm:pt modelId="{B0701607-3FEB-442F-BD40-9B5EB8707CD3}" type="pres">
      <dgm:prSet presAssocID="{A1BCD378-3F6D-4ADC-861B-16455C240FB3}" presName="rootText" presStyleLbl="node1" presStyleIdx="2" presStyleCnt="4"/>
      <dgm:spPr/>
      <dgm:t>
        <a:bodyPr/>
        <a:lstStyle/>
        <a:p>
          <a:endParaRPr lang="el-GR"/>
        </a:p>
      </dgm:t>
    </dgm:pt>
    <dgm:pt modelId="{74DF381A-16A8-45CC-8F3D-4E95577515AD}" type="pres">
      <dgm:prSet presAssocID="{A1BCD378-3F6D-4ADC-861B-16455C240FB3}" presName="rootConnector" presStyleLbl="node1" presStyleIdx="2" presStyleCnt="4"/>
      <dgm:spPr/>
      <dgm:t>
        <a:bodyPr/>
        <a:lstStyle/>
        <a:p>
          <a:endParaRPr lang="el-GR"/>
        </a:p>
      </dgm:t>
    </dgm:pt>
    <dgm:pt modelId="{8F609A8D-6639-4D8F-A3E8-0CAC17A50755}" type="pres">
      <dgm:prSet presAssocID="{A1BCD378-3F6D-4ADC-861B-16455C240FB3}" presName="childShape" presStyleCnt="0"/>
      <dgm:spPr/>
    </dgm:pt>
    <dgm:pt modelId="{3D27AED5-9C97-4054-A6C3-3F252D933408}" type="pres">
      <dgm:prSet presAssocID="{A3C90DB1-F9D9-43E5-BCB9-4B2565470319}" presName="root" presStyleCnt="0"/>
      <dgm:spPr/>
    </dgm:pt>
    <dgm:pt modelId="{0420AA92-6EC8-4ACB-BEE2-5AA79D396B0D}" type="pres">
      <dgm:prSet presAssocID="{A3C90DB1-F9D9-43E5-BCB9-4B2565470319}" presName="rootComposite" presStyleCnt="0"/>
      <dgm:spPr/>
    </dgm:pt>
    <dgm:pt modelId="{8E2F97A6-4C2D-47C5-8924-84351B84F9FB}" type="pres">
      <dgm:prSet presAssocID="{A3C90DB1-F9D9-43E5-BCB9-4B2565470319}" presName="rootText" presStyleLbl="node1" presStyleIdx="3" presStyleCnt="4"/>
      <dgm:spPr/>
      <dgm:t>
        <a:bodyPr/>
        <a:lstStyle/>
        <a:p>
          <a:endParaRPr lang="el-GR"/>
        </a:p>
      </dgm:t>
    </dgm:pt>
    <dgm:pt modelId="{6C073421-C097-4561-9FEE-50D42EEE4C90}" type="pres">
      <dgm:prSet presAssocID="{A3C90DB1-F9D9-43E5-BCB9-4B2565470319}" presName="rootConnector" presStyleLbl="node1" presStyleIdx="3" presStyleCnt="4"/>
      <dgm:spPr/>
      <dgm:t>
        <a:bodyPr/>
        <a:lstStyle/>
        <a:p>
          <a:endParaRPr lang="el-GR"/>
        </a:p>
      </dgm:t>
    </dgm:pt>
    <dgm:pt modelId="{6BFD4AF8-CD44-47E7-BA64-5D7589E6E11E}" type="pres">
      <dgm:prSet presAssocID="{A3C90DB1-F9D9-43E5-BCB9-4B2565470319}" presName="childShape" presStyleCnt="0"/>
      <dgm:spPr/>
    </dgm:pt>
  </dgm:ptLst>
  <dgm:cxnLst>
    <dgm:cxn modelId="{EC90A01E-F8D3-4C8F-A3AF-B058AADDD834}" type="presOf" srcId="{AEB2297B-3F64-437D-8092-FD013FCC90BE}" destId="{47FE3432-4E57-4A27-9D3B-147A7442384F}" srcOrd="0" destOrd="0" presId="urn:microsoft.com/office/officeart/2005/8/layout/hierarchy3"/>
    <dgm:cxn modelId="{65D02BC9-CFAB-4509-99E4-5F4E84E9780D}" type="presOf" srcId="{1D25E4F8-AA9F-47FA-89E1-C8C721A1B3E7}" destId="{DADC05DE-E35B-4050-9D67-D878E386A92A}" srcOrd="0" destOrd="0" presId="urn:microsoft.com/office/officeart/2005/8/layout/hierarchy3"/>
    <dgm:cxn modelId="{2038940F-2E5C-4FFD-AAC0-09D5A47E4EA0}" srcId="{EBC8BB8F-6E4C-4E5D-B29B-CA608B699C88}" destId="{DE2C7366-3B0F-4F2E-AF0B-18ED899CEAD4}" srcOrd="0" destOrd="0" parTransId="{4B0E43F4-1821-4A84-BE5E-0424FF5D4CEA}" sibTransId="{01FAEE02-6934-40D4-ACE9-9E945EB19E53}"/>
    <dgm:cxn modelId="{0201C19F-FDA5-47C9-959F-13CD80D72580}" srcId="{7E337D09-36C6-4685-95D1-1E24FE22481E}" destId="{EBC8BB8F-6E4C-4E5D-B29B-CA608B699C88}" srcOrd="0" destOrd="0" parTransId="{B7391E8F-380D-47FD-B208-E4864CB0964A}" sibTransId="{35C9131A-11AF-4130-916E-4E4D8242112F}"/>
    <dgm:cxn modelId="{D47E6D08-B0C4-4877-83D4-EA395C8CA1C0}" srcId="{1D25E4F8-AA9F-47FA-89E1-C8C721A1B3E7}" destId="{AEB2297B-3F64-437D-8092-FD013FCC90BE}" srcOrd="1" destOrd="0" parTransId="{ECB5F3D9-D684-4F2E-862F-737DBB86D165}" sibTransId="{E799C4FC-A034-4A04-98C2-0E44ACA43CDA}"/>
    <dgm:cxn modelId="{5B50C23D-1571-44AB-AE13-FA3BEC3620AF}" type="presOf" srcId="{DE2C7366-3B0F-4F2E-AF0B-18ED899CEAD4}" destId="{DD5684BF-C643-4759-AB6C-07FB4206F10C}" srcOrd="0" destOrd="0" presId="urn:microsoft.com/office/officeart/2005/8/layout/hierarchy3"/>
    <dgm:cxn modelId="{3A219B94-6B15-4802-B2A8-4CF1EC9EA273}" type="presOf" srcId="{38EA4704-2C95-4049-B85C-F1B063FBFDEE}" destId="{0C443355-3D13-4EDD-9A15-0183C39BFF40}" srcOrd="0" destOrd="0" presId="urn:microsoft.com/office/officeart/2005/8/layout/hierarchy3"/>
    <dgm:cxn modelId="{EEE11046-45A1-4B53-ABB5-0A4A7B3120ED}" srcId="{7E337D09-36C6-4685-95D1-1E24FE22481E}" destId="{1D25E4F8-AA9F-47FA-89E1-C8C721A1B3E7}" srcOrd="1" destOrd="0" parTransId="{7E6D49D6-8C3A-48EF-B67E-2BECB769FDEA}" sibTransId="{CE417AE5-E123-4CFF-A75B-2E3E063D87D2}"/>
    <dgm:cxn modelId="{86107AED-10D7-465B-A8FB-016DC21D9FBE}" type="presOf" srcId="{EBC8BB8F-6E4C-4E5D-B29B-CA608B699C88}" destId="{669BABAA-D8AB-4E85-B98B-E26FF20F4ADA}" srcOrd="0" destOrd="0" presId="urn:microsoft.com/office/officeart/2005/8/layout/hierarchy3"/>
    <dgm:cxn modelId="{1C21C0E9-2DE4-4BA3-936D-8320B3C91B6C}" srcId="{7E337D09-36C6-4685-95D1-1E24FE22481E}" destId="{A1BCD378-3F6D-4ADC-861B-16455C240FB3}" srcOrd="2" destOrd="0" parTransId="{411F1D30-ED88-419D-A540-461E1BD471DE}" sibTransId="{EFB59845-9E7E-4A38-8336-54EE1F79D8C8}"/>
    <dgm:cxn modelId="{2672455C-5563-47DD-8294-73C9975E9CC4}" type="presOf" srcId="{5C37FC0A-2CF4-4707-820F-7CD23D3BCC0B}" destId="{FF13E459-215D-468E-803F-43E799FE73BE}" srcOrd="0" destOrd="0" presId="urn:microsoft.com/office/officeart/2005/8/layout/hierarchy3"/>
    <dgm:cxn modelId="{AC3DD260-BE71-4C27-9862-7CF35B611143}" type="presOf" srcId="{7E337D09-36C6-4685-95D1-1E24FE22481E}" destId="{FE09188E-279B-45ED-B63E-37B631DBDB3B}" srcOrd="0" destOrd="0" presId="urn:microsoft.com/office/officeart/2005/8/layout/hierarchy3"/>
    <dgm:cxn modelId="{81772948-ED07-43E8-AA0C-658DC7003A40}" srcId="{7E337D09-36C6-4685-95D1-1E24FE22481E}" destId="{A3C90DB1-F9D9-43E5-BCB9-4B2565470319}" srcOrd="3" destOrd="0" parTransId="{E02759E0-B1E7-4FC2-806A-7E40B698A36E}" sibTransId="{F5E7BFA5-D89C-48BB-8FBF-4BA3924BDC40}"/>
    <dgm:cxn modelId="{E068CE9C-5F02-483A-A926-EA6F5168D060}" type="presOf" srcId="{ECB5F3D9-D684-4F2E-862F-737DBB86D165}" destId="{3E5806AF-52D5-467E-A8B0-D391404B7881}" srcOrd="0" destOrd="0" presId="urn:microsoft.com/office/officeart/2005/8/layout/hierarchy3"/>
    <dgm:cxn modelId="{0E30B516-B5D7-40B5-AC2D-8EA7744E6A2D}" srcId="{EBC8BB8F-6E4C-4E5D-B29B-CA608B699C88}" destId="{38EA4704-2C95-4049-B85C-F1B063FBFDEE}" srcOrd="1" destOrd="0" parTransId="{224AC7ED-9F52-4F34-A990-985696515550}" sibTransId="{DB647324-0C7F-4135-840A-544B6735D9BC}"/>
    <dgm:cxn modelId="{F933E2C7-D947-4318-810F-7725199ECB9B}" type="presOf" srcId="{A1BCD378-3F6D-4ADC-861B-16455C240FB3}" destId="{74DF381A-16A8-45CC-8F3D-4E95577515AD}" srcOrd="1" destOrd="0" presId="urn:microsoft.com/office/officeart/2005/8/layout/hierarchy3"/>
    <dgm:cxn modelId="{6C08A635-3683-4E65-9CB8-B5971925B773}" type="presOf" srcId="{EBC8BB8F-6E4C-4E5D-B29B-CA608B699C88}" destId="{5918A3EC-89D7-4A68-AFDB-B497243B5B19}" srcOrd="1" destOrd="0" presId="urn:microsoft.com/office/officeart/2005/8/layout/hierarchy3"/>
    <dgm:cxn modelId="{03EA2403-A4AB-450D-9724-F512AB350AD0}" type="presOf" srcId="{224AC7ED-9F52-4F34-A990-985696515550}" destId="{5B020B84-89CB-4FE1-BC2F-B4ADD3F9F7D8}" srcOrd="0" destOrd="0" presId="urn:microsoft.com/office/officeart/2005/8/layout/hierarchy3"/>
    <dgm:cxn modelId="{C557A833-A4C8-4F91-B830-FE7E4C836AE7}" type="presOf" srcId="{A1BCD378-3F6D-4ADC-861B-16455C240FB3}" destId="{B0701607-3FEB-442F-BD40-9B5EB8707CD3}" srcOrd="0" destOrd="0" presId="urn:microsoft.com/office/officeart/2005/8/layout/hierarchy3"/>
    <dgm:cxn modelId="{E7212725-AD17-484C-A9C9-C260C1901065}" type="presOf" srcId="{4B0E43F4-1821-4A84-BE5E-0424FF5D4CEA}" destId="{88E65B7A-951A-4412-88CE-AD1320E691DD}" srcOrd="0" destOrd="0" presId="urn:microsoft.com/office/officeart/2005/8/layout/hierarchy3"/>
    <dgm:cxn modelId="{3BA80239-ABD7-4170-8585-5D40EFBB9264}" type="presOf" srcId="{A3C90DB1-F9D9-43E5-BCB9-4B2565470319}" destId="{6C073421-C097-4561-9FEE-50D42EEE4C90}" srcOrd="1" destOrd="0" presId="urn:microsoft.com/office/officeart/2005/8/layout/hierarchy3"/>
    <dgm:cxn modelId="{099C23AA-A409-4045-8D82-8492CCAB8253}" type="presOf" srcId="{A3C90DB1-F9D9-43E5-BCB9-4B2565470319}" destId="{8E2F97A6-4C2D-47C5-8924-84351B84F9FB}" srcOrd="0" destOrd="0" presId="urn:microsoft.com/office/officeart/2005/8/layout/hierarchy3"/>
    <dgm:cxn modelId="{CED301DB-14BE-43F7-AB80-DAA3A0007D0F}" srcId="{1D25E4F8-AA9F-47FA-89E1-C8C721A1B3E7}" destId="{5C37FC0A-2CF4-4707-820F-7CD23D3BCC0B}" srcOrd="0" destOrd="0" parTransId="{587DA950-347B-41DC-B5CC-867B9BE55949}" sibTransId="{CE886798-F78A-438B-8716-E3F585A31E62}"/>
    <dgm:cxn modelId="{73DDEC4A-296E-4B08-B691-C86858945D2C}" type="presOf" srcId="{1D25E4F8-AA9F-47FA-89E1-C8C721A1B3E7}" destId="{37356122-76F5-4478-B465-03A08583DDF4}" srcOrd="1" destOrd="0" presId="urn:microsoft.com/office/officeart/2005/8/layout/hierarchy3"/>
    <dgm:cxn modelId="{EE01412E-75F6-410B-8C88-596EA2A58510}" type="presOf" srcId="{587DA950-347B-41DC-B5CC-867B9BE55949}" destId="{66B56E18-4BFC-4165-8825-4B0450FC3FF5}" srcOrd="0" destOrd="0" presId="urn:microsoft.com/office/officeart/2005/8/layout/hierarchy3"/>
    <dgm:cxn modelId="{CBAB42E1-EE71-4314-A549-BED934C28B54}" type="presParOf" srcId="{FE09188E-279B-45ED-B63E-37B631DBDB3B}" destId="{2C516F5C-21D3-4365-9FDC-1DE47EB08D38}" srcOrd="0" destOrd="0" presId="urn:microsoft.com/office/officeart/2005/8/layout/hierarchy3"/>
    <dgm:cxn modelId="{E569F3B4-5F26-49F9-BA02-6B58BC377F7D}" type="presParOf" srcId="{2C516F5C-21D3-4365-9FDC-1DE47EB08D38}" destId="{0F1485D0-457D-4C40-912E-D9C033FEF157}" srcOrd="0" destOrd="0" presId="urn:microsoft.com/office/officeart/2005/8/layout/hierarchy3"/>
    <dgm:cxn modelId="{CEC160D4-9285-4C7B-ABD4-223085D4AD87}" type="presParOf" srcId="{0F1485D0-457D-4C40-912E-D9C033FEF157}" destId="{669BABAA-D8AB-4E85-B98B-E26FF20F4ADA}" srcOrd="0" destOrd="0" presId="urn:microsoft.com/office/officeart/2005/8/layout/hierarchy3"/>
    <dgm:cxn modelId="{A08DC815-1D0C-4528-93D4-26D3061C12AF}" type="presParOf" srcId="{0F1485D0-457D-4C40-912E-D9C033FEF157}" destId="{5918A3EC-89D7-4A68-AFDB-B497243B5B19}" srcOrd="1" destOrd="0" presId="urn:microsoft.com/office/officeart/2005/8/layout/hierarchy3"/>
    <dgm:cxn modelId="{BB066F05-DD99-4D73-ABEC-14A217614677}" type="presParOf" srcId="{2C516F5C-21D3-4365-9FDC-1DE47EB08D38}" destId="{0FA8835B-3AFC-4569-A89A-BE79ADFD87B9}" srcOrd="1" destOrd="0" presId="urn:microsoft.com/office/officeart/2005/8/layout/hierarchy3"/>
    <dgm:cxn modelId="{B75782EE-D916-4FD1-A099-A2BB44FCC066}" type="presParOf" srcId="{0FA8835B-3AFC-4569-A89A-BE79ADFD87B9}" destId="{88E65B7A-951A-4412-88CE-AD1320E691DD}" srcOrd="0" destOrd="0" presId="urn:microsoft.com/office/officeart/2005/8/layout/hierarchy3"/>
    <dgm:cxn modelId="{C460B093-0D96-4D05-9FB1-9F1C21816A31}" type="presParOf" srcId="{0FA8835B-3AFC-4569-A89A-BE79ADFD87B9}" destId="{DD5684BF-C643-4759-AB6C-07FB4206F10C}" srcOrd="1" destOrd="0" presId="urn:microsoft.com/office/officeart/2005/8/layout/hierarchy3"/>
    <dgm:cxn modelId="{DEDD3CF8-0CB9-4040-A00D-CA58DD650132}" type="presParOf" srcId="{0FA8835B-3AFC-4569-A89A-BE79ADFD87B9}" destId="{5B020B84-89CB-4FE1-BC2F-B4ADD3F9F7D8}" srcOrd="2" destOrd="0" presId="urn:microsoft.com/office/officeart/2005/8/layout/hierarchy3"/>
    <dgm:cxn modelId="{A11F2CA1-7B7D-4F05-80FB-280ABCCE15DA}" type="presParOf" srcId="{0FA8835B-3AFC-4569-A89A-BE79ADFD87B9}" destId="{0C443355-3D13-4EDD-9A15-0183C39BFF40}" srcOrd="3" destOrd="0" presId="urn:microsoft.com/office/officeart/2005/8/layout/hierarchy3"/>
    <dgm:cxn modelId="{D310B696-5F93-4389-8976-314CD2B2F67A}" type="presParOf" srcId="{FE09188E-279B-45ED-B63E-37B631DBDB3B}" destId="{3FA02FB3-6BD7-4110-B220-C9F6D4D7890E}" srcOrd="1" destOrd="0" presId="urn:microsoft.com/office/officeart/2005/8/layout/hierarchy3"/>
    <dgm:cxn modelId="{807314FE-1BE1-46E6-B6DB-E38CD50553C6}" type="presParOf" srcId="{3FA02FB3-6BD7-4110-B220-C9F6D4D7890E}" destId="{17E98AA8-2115-4C5E-A2D0-124913B6BAAE}" srcOrd="0" destOrd="0" presId="urn:microsoft.com/office/officeart/2005/8/layout/hierarchy3"/>
    <dgm:cxn modelId="{4C53BDA4-38C8-45AD-9070-063DC580797D}" type="presParOf" srcId="{17E98AA8-2115-4C5E-A2D0-124913B6BAAE}" destId="{DADC05DE-E35B-4050-9D67-D878E386A92A}" srcOrd="0" destOrd="0" presId="urn:microsoft.com/office/officeart/2005/8/layout/hierarchy3"/>
    <dgm:cxn modelId="{779BDD9B-E8DE-4A0B-B5B2-FB32BE6324E4}" type="presParOf" srcId="{17E98AA8-2115-4C5E-A2D0-124913B6BAAE}" destId="{37356122-76F5-4478-B465-03A08583DDF4}" srcOrd="1" destOrd="0" presId="urn:microsoft.com/office/officeart/2005/8/layout/hierarchy3"/>
    <dgm:cxn modelId="{9D9CE2C5-7683-4F84-9906-615BD950F2BC}" type="presParOf" srcId="{3FA02FB3-6BD7-4110-B220-C9F6D4D7890E}" destId="{4E3CD201-532E-4D4F-BE92-5187F350105D}" srcOrd="1" destOrd="0" presId="urn:microsoft.com/office/officeart/2005/8/layout/hierarchy3"/>
    <dgm:cxn modelId="{62BE114D-B6F2-46DD-838F-997F3AE10840}" type="presParOf" srcId="{4E3CD201-532E-4D4F-BE92-5187F350105D}" destId="{66B56E18-4BFC-4165-8825-4B0450FC3FF5}" srcOrd="0" destOrd="0" presId="urn:microsoft.com/office/officeart/2005/8/layout/hierarchy3"/>
    <dgm:cxn modelId="{5DD1F545-6E74-4584-BB9A-C6E01698A0F5}" type="presParOf" srcId="{4E3CD201-532E-4D4F-BE92-5187F350105D}" destId="{FF13E459-215D-468E-803F-43E799FE73BE}" srcOrd="1" destOrd="0" presId="urn:microsoft.com/office/officeart/2005/8/layout/hierarchy3"/>
    <dgm:cxn modelId="{1331DD9A-49F3-4949-BE4F-206C6CA72693}" type="presParOf" srcId="{4E3CD201-532E-4D4F-BE92-5187F350105D}" destId="{3E5806AF-52D5-467E-A8B0-D391404B7881}" srcOrd="2" destOrd="0" presId="urn:microsoft.com/office/officeart/2005/8/layout/hierarchy3"/>
    <dgm:cxn modelId="{D1E80E90-4406-474C-884B-65B04A4422E4}" type="presParOf" srcId="{4E3CD201-532E-4D4F-BE92-5187F350105D}" destId="{47FE3432-4E57-4A27-9D3B-147A7442384F}" srcOrd="3" destOrd="0" presId="urn:microsoft.com/office/officeart/2005/8/layout/hierarchy3"/>
    <dgm:cxn modelId="{C78E9070-8812-4593-8BA9-66566F7E9602}" type="presParOf" srcId="{FE09188E-279B-45ED-B63E-37B631DBDB3B}" destId="{25A0AC87-CB79-42F3-AD55-8E6EF610DE4D}" srcOrd="2" destOrd="0" presId="urn:microsoft.com/office/officeart/2005/8/layout/hierarchy3"/>
    <dgm:cxn modelId="{9449B2A4-5EA3-4A3B-9970-9B0999522C61}" type="presParOf" srcId="{25A0AC87-CB79-42F3-AD55-8E6EF610DE4D}" destId="{376597C2-8F5C-43DB-8717-CE194A2E2F9F}" srcOrd="0" destOrd="0" presId="urn:microsoft.com/office/officeart/2005/8/layout/hierarchy3"/>
    <dgm:cxn modelId="{FC8BD9E3-B89E-45D2-8B5A-1265567BD875}" type="presParOf" srcId="{376597C2-8F5C-43DB-8717-CE194A2E2F9F}" destId="{B0701607-3FEB-442F-BD40-9B5EB8707CD3}" srcOrd="0" destOrd="0" presId="urn:microsoft.com/office/officeart/2005/8/layout/hierarchy3"/>
    <dgm:cxn modelId="{8C2FB7A8-C80D-4FC1-AC4A-5EDC6633E5D0}" type="presParOf" srcId="{376597C2-8F5C-43DB-8717-CE194A2E2F9F}" destId="{74DF381A-16A8-45CC-8F3D-4E95577515AD}" srcOrd="1" destOrd="0" presId="urn:microsoft.com/office/officeart/2005/8/layout/hierarchy3"/>
    <dgm:cxn modelId="{9032AE15-47DB-4DAA-8C93-5E6431BFA6CE}" type="presParOf" srcId="{25A0AC87-CB79-42F3-AD55-8E6EF610DE4D}" destId="{8F609A8D-6639-4D8F-A3E8-0CAC17A50755}" srcOrd="1" destOrd="0" presId="urn:microsoft.com/office/officeart/2005/8/layout/hierarchy3"/>
    <dgm:cxn modelId="{1BBD2F73-8134-4FB3-9125-215DF027C783}" type="presParOf" srcId="{FE09188E-279B-45ED-B63E-37B631DBDB3B}" destId="{3D27AED5-9C97-4054-A6C3-3F252D933408}" srcOrd="3" destOrd="0" presId="urn:microsoft.com/office/officeart/2005/8/layout/hierarchy3"/>
    <dgm:cxn modelId="{07479EFF-A77E-490A-A3B4-AC626386DD55}" type="presParOf" srcId="{3D27AED5-9C97-4054-A6C3-3F252D933408}" destId="{0420AA92-6EC8-4ACB-BEE2-5AA79D396B0D}" srcOrd="0" destOrd="0" presId="urn:microsoft.com/office/officeart/2005/8/layout/hierarchy3"/>
    <dgm:cxn modelId="{4F866539-8B13-43CE-A9BE-314F706919BC}" type="presParOf" srcId="{0420AA92-6EC8-4ACB-BEE2-5AA79D396B0D}" destId="{8E2F97A6-4C2D-47C5-8924-84351B84F9FB}" srcOrd="0" destOrd="0" presId="urn:microsoft.com/office/officeart/2005/8/layout/hierarchy3"/>
    <dgm:cxn modelId="{9A1224F6-7676-470F-9304-CA5BDA2EBB90}" type="presParOf" srcId="{0420AA92-6EC8-4ACB-BEE2-5AA79D396B0D}" destId="{6C073421-C097-4561-9FEE-50D42EEE4C90}" srcOrd="1" destOrd="0" presId="urn:microsoft.com/office/officeart/2005/8/layout/hierarchy3"/>
    <dgm:cxn modelId="{28B35E4A-E57B-4D51-9642-2900002640A5}" type="presParOf" srcId="{3D27AED5-9C97-4054-A6C3-3F252D933408}" destId="{6BFD4AF8-CD44-47E7-BA64-5D7589E6E11E}"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5A0CB6-DAA4-41A6-94A6-4CF74D377CE3}" type="doc">
      <dgm:prSet loTypeId="urn:microsoft.com/office/officeart/2005/8/layout/cycle8" loCatId="cycle" qsTypeId="urn:microsoft.com/office/officeart/2005/8/quickstyle/simple1" qsCatId="simple" csTypeId="urn:microsoft.com/office/officeart/2005/8/colors/accent1_2" csCatId="accent1" phldr="1"/>
      <dgm:spPr/>
    </dgm:pt>
    <dgm:pt modelId="{8F9317F9-C617-4CF4-9FAF-AFD3F72440B9}">
      <dgm:prSet phldrT="[Κείμενο]"/>
      <dgm:spPr/>
      <dgm:t>
        <a:bodyPr/>
        <a:lstStyle/>
        <a:p>
          <a:r>
            <a:rPr lang="el-GR" b="1" dirty="0" smtClean="0"/>
            <a:t>Υπηρεσία</a:t>
          </a:r>
          <a:endParaRPr lang="el-GR" b="1" dirty="0"/>
        </a:p>
      </dgm:t>
    </dgm:pt>
    <dgm:pt modelId="{05036721-A954-4462-B17E-94F6D234FFBC}" type="parTrans" cxnId="{C30B8823-2779-4C8E-9C73-93DF68952E6E}">
      <dgm:prSet/>
      <dgm:spPr/>
      <dgm:t>
        <a:bodyPr/>
        <a:lstStyle/>
        <a:p>
          <a:endParaRPr lang="el-GR" b="1"/>
        </a:p>
      </dgm:t>
    </dgm:pt>
    <dgm:pt modelId="{8564E254-F5B1-402E-8EA8-A24C914A75C6}" type="sibTrans" cxnId="{C30B8823-2779-4C8E-9C73-93DF68952E6E}">
      <dgm:prSet/>
      <dgm:spPr/>
      <dgm:t>
        <a:bodyPr/>
        <a:lstStyle/>
        <a:p>
          <a:endParaRPr lang="el-GR" b="1"/>
        </a:p>
      </dgm:t>
    </dgm:pt>
    <dgm:pt modelId="{EF62CC77-4671-489E-9DE3-22991F924E37}">
      <dgm:prSet phldrT="[Κείμενο]"/>
      <dgm:spPr/>
      <dgm:t>
        <a:bodyPr/>
        <a:lstStyle/>
        <a:p>
          <a:r>
            <a:rPr lang="el-GR" b="1" dirty="0" smtClean="0"/>
            <a:t>Επαγγελματίες διαχείρισης ακινήτων</a:t>
          </a:r>
          <a:endParaRPr lang="el-GR" b="1" dirty="0"/>
        </a:p>
      </dgm:t>
    </dgm:pt>
    <dgm:pt modelId="{1ACCED99-1704-4D96-AE52-2A9DAC2753AE}" type="parTrans" cxnId="{38615569-6A88-481B-92A5-2E48DD76396D}">
      <dgm:prSet/>
      <dgm:spPr/>
      <dgm:t>
        <a:bodyPr/>
        <a:lstStyle/>
        <a:p>
          <a:endParaRPr lang="el-GR" b="1"/>
        </a:p>
      </dgm:t>
    </dgm:pt>
    <dgm:pt modelId="{94AB66FD-FFEE-4A85-9FC1-9B750790EE14}" type="sibTrans" cxnId="{38615569-6A88-481B-92A5-2E48DD76396D}">
      <dgm:prSet/>
      <dgm:spPr/>
      <dgm:t>
        <a:bodyPr/>
        <a:lstStyle/>
        <a:p>
          <a:endParaRPr lang="el-GR" b="1"/>
        </a:p>
      </dgm:t>
    </dgm:pt>
    <dgm:pt modelId="{647A926F-22EA-490F-A1E3-6C3C04EE3371}">
      <dgm:prSet phldrT="[Κείμενο]"/>
      <dgm:spPr/>
      <dgm:t>
        <a:bodyPr/>
        <a:lstStyle/>
        <a:p>
          <a:r>
            <a:rPr lang="el-GR" b="1" dirty="0" smtClean="0"/>
            <a:t>Δίκτυο</a:t>
          </a:r>
          <a:endParaRPr lang="el-GR" b="1" dirty="0"/>
        </a:p>
      </dgm:t>
    </dgm:pt>
    <dgm:pt modelId="{89D41E65-3C64-44C3-9C5A-682E0AA222F8}" type="parTrans" cxnId="{E2790217-AC30-4A10-AF7B-AC06487C6377}">
      <dgm:prSet/>
      <dgm:spPr/>
      <dgm:t>
        <a:bodyPr/>
        <a:lstStyle/>
        <a:p>
          <a:endParaRPr lang="el-GR" b="1"/>
        </a:p>
      </dgm:t>
    </dgm:pt>
    <dgm:pt modelId="{BF5AA26F-1F43-43BD-AE25-596C7791D83D}" type="sibTrans" cxnId="{E2790217-AC30-4A10-AF7B-AC06487C6377}">
      <dgm:prSet/>
      <dgm:spPr/>
      <dgm:t>
        <a:bodyPr/>
        <a:lstStyle/>
        <a:p>
          <a:endParaRPr lang="el-GR" b="1"/>
        </a:p>
      </dgm:t>
    </dgm:pt>
    <dgm:pt modelId="{4DB23EFE-D3CB-473A-8B43-BB11702D5793}" type="pres">
      <dgm:prSet presAssocID="{EF5A0CB6-DAA4-41A6-94A6-4CF74D377CE3}" presName="compositeShape" presStyleCnt="0">
        <dgm:presLayoutVars>
          <dgm:chMax val="7"/>
          <dgm:dir/>
          <dgm:resizeHandles val="exact"/>
        </dgm:presLayoutVars>
      </dgm:prSet>
      <dgm:spPr/>
    </dgm:pt>
    <dgm:pt modelId="{88962915-9BAC-452D-93CC-32AE7A0E0269}" type="pres">
      <dgm:prSet presAssocID="{EF5A0CB6-DAA4-41A6-94A6-4CF74D377CE3}" presName="wedge1" presStyleLbl="node1" presStyleIdx="0" presStyleCnt="3"/>
      <dgm:spPr/>
      <dgm:t>
        <a:bodyPr/>
        <a:lstStyle/>
        <a:p>
          <a:endParaRPr lang="el-GR"/>
        </a:p>
      </dgm:t>
    </dgm:pt>
    <dgm:pt modelId="{A537396B-6590-4F25-898B-249B3DC18A09}" type="pres">
      <dgm:prSet presAssocID="{EF5A0CB6-DAA4-41A6-94A6-4CF74D377CE3}" presName="dummy1a" presStyleCnt="0"/>
      <dgm:spPr/>
    </dgm:pt>
    <dgm:pt modelId="{82B860E4-A057-423F-AC40-2EB2F6A11120}" type="pres">
      <dgm:prSet presAssocID="{EF5A0CB6-DAA4-41A6-94A6-4CF74D377CE3}" presName="dummy1b" presStyleCnt="0"/>
      <dgm:spPr/>
    </dgm:pt>
    <dgm:pt modelId="{D3A07403-E53E-480B-830E-B6D93496DA7F}" type="pres">
      <dgm:prSet presAssocID="{EF5A0CB6-DAA4-41A6-94A6-4CF74D377CE3}" presName="wedge1Tx" presStyleLbl="node1" presStyleIdx="0" presStyleCnt="3">
        <dgm:presLayoutVars>
          <dgm:chMax val="0"/>
          <dgm:chPref val="0"/>
          <dgm:bulletEnabled val="1"/>
        </dgm:presLayoutVars>
      </dgm:prSet>
      <dgm:spPr/>
      <dgm:t>
        <a:bodyPr/>
        <a:lstStyle/>
        <a:p>
          <a:endParaRPr lang="el-GR"/>
        </a:p>
      </dgm:t>
    </dgm:pt>
    <dgm:pt modelId="{132838DC-88F6-4835-AAB7-4E407BFE255B}" type="pres">
      <dgm:prSet presAssocID="{EF5A0CB6-DAA4-41A6-94A6-4CF74D377CE3}" presName="wedge2" presStyleLbl="node1" presStyleIdx="1" presStyleCnt="3"/>
      <dgm:spPr/>
      <dgm:t>
        <a:bodyPr/>
        <a:lstStyle/>
        <a:p>
          <a:endParaRPr lang="el-GR"/>
        </a:p>
      </dgm:t>
    </dgm:pt>
    <dgm:pt modelId="{A67CF82C-85E7-4F9A-8193-BA875362874B}" type="pres">
      <dgm:prSet presAssocID="{EF5A0CB6-DAA4-41A6-94A6-4CF74D377CE3}" presName="dummy2a" presStyleCnt="0"/>
      <dgm:spPr/>
    </dgm:pt>
    <dgm:pt modelId="{C9D3C620-EDBF-4CF6-976C-D65860E77B03}" type="pres">
      <dgm:prSet presAssocID="{EF5A0CB6-DAA4-41A6-94A6-4CF74D377CE3}" presName="dummy2b" presStyleCnt="0"/>
      <dgm:spPr/>
    </dgm:pt>
    <dgm:pt modelId="{0D9DB24D-0A2E-46FB-9A54-6299E9A1E0CF}" type="pres">
      <dgm:prSet presAssocID="{EF5A0CB6-DAA4-41A6-94A6-4CF74D377CE3}" presName="wedge2Tx" presStyleLbl="node1" presStyleIdx="1" presStyleCnt="3">
        <dgm:presLayoutVars>
          <dgm:chMax val="0"/>
          <dgm:chPref val="0"/>
          <dgm:bulletEnabled val="1"/>
        </dgm:presLayoutVars>
      </dgm:prSet>
      <dgm:spPr/>
      <dgm:t>
        <a:bodyPr/>
        <a:lstStyle/>
        <a:p>
          <a:endParaRPr lang="el-GR"/>
        </a:p>
      </dgm:t>
    </dgm:pt>
    <dgm:pt modelId="{F448E305-395D-495D-9208-09B19E44BDCB}" type="pres">
      <dgm:prSet presAssocID="{EF5A0CB6-DAA4-41A6-94A6-4CF74D377CE3}" presName="wedge3" presStyleLbl="node1" presStyleIdx="2" presStyleCnt="3"/>
      <dgm:spPr/>
      <dgm:t>
        <a:bodyPr/>
        <a:lstStyle/>
        <a:p>
          <a:endParaRPr lang="el-GR"/>
        </a:p>
      </dgm:t>
    </dgm:pt>
    <dgm:pt modelId="{2DAB7D8D-CAB1-4A07-86BE-E1288A232E57}" type="pres">
      <dgm:prSet presAssocID="{EF5A0CB6-DAA4-41A6-94A6-4CF74D377CE3}" presName="dummy3a" presStyleCnt="0"/>
      <dgm:spPr/>
    </dgm:pt>
    <dgm:pt modelId="{8B60D689-303A-43ED-BDD7-EF000B551C68}" type="pres">
      <dgm:prSet presAssocID="{EF5A0CB6-DAA4-41A6-94A6-4CF74D377CE3}" presName="dummy3b" presStyleCnt="0"/>
      <dgm:spPr/>
    </dgm:pt>
    <dgm:pt modelId="{12533F40-353D-4EA7-9603-45A9A76E035E}" type="pres">
      <dgm:prSet presAssocID="{EF5A0CB6-DAA4-41A6-94A6-4CF74D377CE3}" presName="wedge3Tx" presStyleLbl="node1" presStyleIdx="2" presStyleCnt="3">
        <dgm:presLayoutVars>
          <dgm:chMax val="0"/>
          <dgm:chPref val="0"/>
          <dgm:bulletEnabled val="1"/>
        </dgm:presLayoutVars>
      </dgm:prSet>
      <dgm:spPr/>
      <dgm:t>
        <a:bodyPr/>
        <a:lstStyle/>
        <a:p>
          <a:endParaRPr lang="el-GR"/>
        </a:p>
      </dgm:t>
    </dgm:pt>
    <dgm:pt modelId="{F75E003F-08A2-4372-9507-8AC118B10937}" type="pres">
      <dgm:prSet presAssocID="{8564E254-F5B1-402E-8EA8-A24C914A75C6}" presName="arrowWedge1" presStyleLbl="fgSibTrans2D1" presStyleIdx="0" presStyleCnt="3"/>
      <dgm:spPr/>
    </dgm:pt>
    <dgm:pt modelId="{E35B0657-6E6A-4383-9AA2-EEFFCE649F04}" type="pres">
      <dgm:prSet presAssocID="{94AB66FD-FFEE-4A85-9FC1-9B750790EE14}" presName="arrowWedge2" presStyleLbl="fgSibTrans2D1" presStyleIdx="1" presStyleCnt="3"/>
      <dgm:spPr/>
    </dgm:pt>
    <dgm:pt modelId="{E4A99D37-50E1-4C04-8FC7-D558CCE8CE19}" type="pres">
      <dgm:prSet presAssocID="{BF5AA26F-1F43-43BD-AE25-596C7791D83D}" presName="arrowWedge3" presStyleLbl="fgSibTrans2D1" presStyleIdx="2" presStyleCnt="3"/>
      <dgm:spPr/>
    </dgm:pt>
  </dgm:ptLst>
  <dgm:cxnLst>
    <dgm:cxn modelId="{1473F8C0-4CD6-4B47-B85F-F8167ED81C77}" type="presOf" srcId="{EF62CC77-4671-489E-9DE3-22991F924E37}" destId="{132838DC-88F6-4835-AAB7-4E407BFE255B}" srcOrd="0" destOrd="0" presId="urn:microsoft.com/office/officeart/2005/8/layout/cycle8"/>
    <dgm:cxn modelId="{8CE4E11E-5F42-410A-BEE7-B30B906BBD81}" type="presOf" srcId="{647A926F-22EA-490F-A1E3-6C3C04EE3371}" destId="{12533F40-353D-4EA7-9603-45A9A76E035E}" srcOrd="1" destOrd="0" presId="urn:microsoft.com/office/officeart/2005/8/layout/cycle8"/>
    <dgm:cxn modelId="{6A43E63D-746B-4AF7-B5E5-E7F538A10376}" type="presOf" srcId="{8F9317F9-C617-4CF4-9FAF-AFD3F72440B9}" destId="{D3A07403-E53E-480B-830E-B6D93496DA7F}" srcOrd="1" destOrd="0" presId="urn:microsoft.com/office/officeart/2005/8/layout/cycle8"/>
    <dgm:cxn modelId="{38615569-6A88-481B-92A5-2E48DD76396D}" srcId="{EF5A0CB6-DAA4-41A6-94A6-4CF74D377CE3}" destId="{EF62CC77-4671-489E-9DE3-22991F924E37}" srcOrd="1" destOrd="0" parTransId="{1ACCED99-1704-4D96-AE52-2A9DAC2753AE}" sibTransId="{94AB66FD-FFEE-4A85-9FC1-9B750790EE14}"/>
    <dgm:cxn modelId="{C30B8823-2779-4C8E-9C73-93DF68952E6E}" srcId="{EF5A0CB6-DAA4-41A6-94A6-4CF74D377CE3}" destId="{8F9317F9-C617-4CF4-9FAF-AFD3F72440B9}" srcOrd="0" destOrd="0" parTransId="{05036721-A954-4462-B17E-94F6D234FFBC}" sibTransId="{8564E254-F5B1-402E-8EA8-A24C914A75C6}"/>
    <dgm:cxn modelId="{E969AD65-25EF-4312-9D78-F504BE9A33CA}" type="presOf" srcId="{EF5A0CB6-DAA4-41A6-94A6-4CF74D377CE3}" destId="{4DB23EFE-D3CB-473A-8B43-BB11702D5793}" srcOrd="0" destOrd="0" presId="urn:microsoft.com/office/officeart/2005/8/layout/cycle8"/>
    <dgm:cxn modelId="{3C7DC08F-0CA4-4D1C-A8DF-A1D7661A108E}" type="presOf" srcId="{8F9317F9-C617-4CF4-9FAF-AFD3F72440B9}" destId="{88962915-9BAC-452D-93CC-32AE7A0E0269}" srcOrd="0" destOrd="0" presId="urn:microsoft.com/office/officeart/2005/8/layout/cycle8"/>
    <dgm:cxn modelId="{9101EA0D-0B00-4F06-A2A4-C660A809447B}" type="presOf" srcId="{EF62CC77-4671-489E-9DE3-22991F924E37}" destId="{0D9DB24D-0A2E-46FB-9A54-6299E9A1E0CF}" srcOrd="1" destOrd="0" presId="urn:microsoft.com/office/officeart/2005/8/layout/cycle8"/>
    <dgm:cxn modelId="{250565EA-F669-41EB-802B-20BEAE4BFA51}" type="presOf" srcId="{647A926F-22EA-490F-A1E3-6C3C04EE3371}" destId="{F448E305-395D-495D-9208-09B19E44BDCB}" srcOrd="0" destOrd="0" presId="urn:microsoft.com/office/officeart/2005/8/layout/cycle8"/>
    <dgm:cxn modelId="{E2790217-AC30-4A10-AF7B-AC06487C6377}" srcId="{EF5A0CB6-DAA4-41A6-94A6-4CF74D377CE3}" destId="{647A926F-22EA-490F-A1E3-6C3C04EE3371}" srcOrd="2" destOrd="0" parTransId="{89D41E65-3C64-44C3-9C5A-682E0AA222F8}" sibTransId="{BF5AA26F-1F43-43BD-AE25-596C7791D83D}"/>
    <dgm:cxn modelId="{2EE6140F-B634-471C-AB53-D23E87CE766F}" type="presParOf" srcId="{4DB23EFE-D3CB-473A-8B43-BB11702D5793}" destId="{88962915-9BAC-452D-93CC-32AE7A0E0269}" srcOrd="0" destOrd="0" presId="urn:microsoft.com/office/officeart/2005/8/layout/cycle8"/>
    <dgm:cxn modelId="{4986E8EF-D18B-4B10-980C-1AB885080B66}" type="presParOf" srcId="{4DB23EFE-D3CB-473A-8B43-BB11702D5793}" destId="{A537396B-6590-4F25-898B-249B3DC18A09}" srcOrd="1" destOrd="0" presId="urn:microsoft.com/office/officeart/2005/8/layout/cycle8"/>
    <dgm:cxn modelId="{475ABB61-ADB3-48D7-966F-DBABFC145708}" type="presParOf" srcId="{4DB23EFE-D3CB-473A-8B43-BB11702D5793}" destId="{82B860E4-A057-423F-AC40-2EB2F6A11120}" srcOrd="2" destOrd="0" presId="urn:microsoft.com/office/officeart/2005/8/layout/cycle8"/>
    <dgm:cxn modelId="{DF5F7000-E5F1-44D7-A526-5B43021714CE}" type="presParOf" srcId="{4DB23EFE-D3CB-473A-8B43-BB11702D5793}" destId="{D3A07403-E53E-480B-830E-B6D93496DA7F}" srcOrd="3" destOrd="0" presId="urn:microsoft.com/office/officeart/2005/8/layout/cycle8"/>
    <dgm:cxn modelId="{76A64B31-7625-46E9-A239-F03D161F4924}" type="presParOf" srcId="{4DB23EFE-D3CB-473A-8B43-BB11702D5793}" destId="{132838DC-88F6-4835-AAB7-4E407BFE255B}" srcOrd="4" destOrd="0" presId="urn:microsoft.com/office/officeart/2005/8/layout/cycle8"/>
    <dgm:cxn modelId="{9416CBC1-4551-46CF-BA26-923D57C4ECC8}" type="presParOf" srcId="{4DB23EFE-D3CB-473A-8B43-BB11702D5793}" destId="{A67CF82C-85E7-4F9A-8193-BA875362874B}" srcOrd="5" destOrd="0" presId="urn:microsoft.com/office/officeart/2005/8/layout/cycle8"/>
    <dgm:cxn modelId="{91E48992-F06C-43AF-988D-675554A52E7B}" type="presParOf" srcId="{4DB23EFE-D3CB-473A-8B43-BB11702D5793}" destId="{C9D3C620-EDBF-4CF6-976C-D65860E77B03}" srcOrd="6" destOrd="0" presId="urn:microsoft.com/office/officeart/2005/8/layout/cycle8"/>
    <dgm:cxn modelId="{9A23CA8A-A004-48EB-8F7A-B3523C105633}" type="presParOf" srcId="{4DB23EFE-D3CB-473A-8B43-BB11702D5793}" destId="{0D9DB24D-0A2E-46FB-9A54-6299E9A1E0CF}" srcOrd="7" destOrd="0" presId="urn:microsoft.com/office/officeart/2005/8/layout/cycle8"/>
    <dgm:cxn modelId="{2C5B46DC-F058-4DA7-B3E0-6A4A799547BD}" type="presParOf" srcId="{4DB23EFE-D3CB-473A-8B43-BB11702D5793}" destId="{F448E305-395D-495D-9208-09B19E44BDCB}" srcOrd="8" destOrd="0" presId="urn:microsoft.com/office/officeart/2005/8/layout/cycle8"/>
    <dgm:cxn modelId="{32B89B6B-3F6F-4AFF-92A3-142B90C4BD00}" type="presParOf" srcId="{4DB23EFE-D3CB-473A-8B43-BB11702D5793}" destId="{2DAB7D8D-CAB1-4A07-86BE-E1288A232E57}" srcOrd="9" destOrd="0" presId="urn:microsoft.com/office/officeart/2005/8/layout/cycle8"/>
    <dgm:cxn modelId="{CFF03A4D-FA11-4477-B258-388ADFDF2E25}" type="presParOf" srcId="{4DB23EFE-D3CB-473A-8B43-BB11702D5793}" destId="{8B60D689-303A-43ED-BDD7-EF000B551C68}" srcOrd="10" destOrd="0" presId="urn:microsoft.com/office/officeart/2005/8/layout/cycle8"/>
    <dgm:cxn modelId="{3E1100C1-D194-4909-8166-9216CC514C42}" type="presParOf" srcId="{4DB23EFE-D3CB-473A-8B43-BB11702D5793}" destId="{12533F40-353D-4EA7-9603-45A9A76E035E}" srcOrd="11" destOrd="0" presId="urn:microsoft.com/office/officeart/2005/8/layout/cycle8"/>
    <dgm:cxn modelId="{DB7CC54D-1A18-443C-B21C-4DC841F1EEC7}" type="presParOf" srcId="{4DB23EFE-D3CB-473A-8B43-BB11702D5793}" destId="{F75E003F-08A2-4372-9507-8AC118B10937}" srcOrd="12" destOrd="0" presId="urn:microsoft.com/office/officeart/2005/8/layout/cycle8"/>
    <dgm:cxn modelId="{5EE50B65-FC63-49F9-9708-0ECE9182D9B9}" type="presParOf" srcId="{4DB23EFE-D3CB-473A-8B43-BB11702D5793}" destId="{E35B0657-6E6A-4383-9AA2-EEFFCE649F04}" srcOrd="13" destOrd="0" presId="urn:microsoft.com/office/officeart/2005/8/layout/cycle8"/>
    <dgm:cxn modelId="{AEB996BE-83F9-4E66-9474-8301A43D2FC0}" type="presParOf" srcId="{4DB23EFE-D3CB-473A-8B43-BB11702D5793}" destId="{E4A99D37-50E1-4C04-8FC7-D558CCE8CE19}" srcOrd="14"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FF0465-642D-4EAA-8F84-8C7B52B4C0C9}" type="doc">
      <dgm:prSet loTypeId="urn:microsoft.com/office/officeart/2005/8/layout/pyramid3" loCatId="pyramid" qsTypeId="urn:microsoft.com/office/officeart/2005/8/quickstyle/simple2" qsCatId="simple" csTypeId="urn:microsoft.com/office/officeart/2005/8/colors/accent1_2" csCatId="accent1" phldr="1"/>
      <dgm:spPr/>
    </dgm:pt>
    <dgm:pt modelId="{55BFAC8A-5829-4452-BE1F-5CE855E64876}">
      <dgm:prSet phldrT="[Κείμενο]"/>
      <dgm:spPr/>
      <dgm:t>
        <a:bodyPr/>
        <a:lstStyle/>
        <a:p>
          <a:r>
            <a:rPr lang="el-GR" dirty="0" smtClean="0">
              <a:solidFill>
                <a:schemeClr val="bg1"/>
              </a:solidFill>
            </a:rPr>
            <a:t>Κληροδοτήματα</a:t>
          </a:r>
          <a:endParaRPr lang="el-GR" dirty="0">
            <a:solidFill>
              <a:schemeClr val="bg1"/>
            </a:solidFill>
          </a:endParaRPr>
        </a:p>
      </dgm:t>
    </dgm:pt>
    <dgm:pt modelId="{BA318670-DDB5-4743-8268-06D27489DFC6}" type="parTrans" cxnId="{23554E40-4227-49D8-947D-BD8B65A9E3C0}">
      <dgm:prSet/>
      <dgm:spPr/>
      <dgm:t>
        <a:bodyPr/>
        <a:lstStyle/>
        <a:p>
          <a:endParaRPr lang="el-GR">
            <a:solidFill>
              <a:schemeClr val="bg1"/>
            </a:solidFill>
          </a:endParaRPr>
        </a:p>
      </dgm:t>
    </dgm:pt>
    <dgm:pt modelId="{09476186-96E2-4A19-818B-E4DF96ACE91C}" type="sibTrans" cxnId="{23554E40-4227-49D8-947D-BD8B65A9E3C0}">
      <dgm:prSet/>
      <dgm:spPr/>
      <dgm:t>
        <a:bodyPr/>
        <a:lstStyle/>
        <a:p>
          <a:endParaRPr lang="el-GR">
            <a:solidFill>
              <a:schemeClr val="bg1"/>
            </a:solidFill>
          </a:endParaRPr>
        </a:p>
      </dgm:t>
    </dgm:pt>
    <dgm:pt modelId="{8163DAAD-3C19-4E21-BBDF-00DD75A96312}">
      <dgm:prSet phldrT="[Κείμενο]"/>
      <dgm:spPr/>
      <dgm:t>
        <a:bodyPr/>
        <a:lstStyle/>
        <a:p>
          <a:r>
            <a:rPr lang="el-GR" dirty="0" smtClean="0">
              <a:solidFill>
                <a:schemeClr val="bg1"/>
              </a:solidFill>
            </a:rPr>
            <a:t>Ομογένεια</a:t>
          </a:r>
          <a:endParaRPr lang="el-GR" dirty="0">
            <a:solidFill>
              <a:schemeClr val="bg1"/>
            </a:solidFill>
          </a:endParaRPr>
        </a:p>
      </dgm:t>
    </dgm:pt>
    <dgm:pt modelId="{8CA3882D-434A-4F07-A577-7DDDCB5F979A}" type="parTrans" cxnId="{E6A8A7CA-C7A3-4DC3-A7B7-10E3420E35C9}">
      <dgm:prSet/>
      <dgm:spPr/>
      <dgm:t>
        <a:bodyPr/>
        <a:lstStyle/>
        <a:p>
          <a:endParaRPr lang="el-GR">
            <a:solidFill>
              <a:schemeClr val="bg1"/>
            </a:solidFill>
          </a:endParaRPr>
        </a:p>
      </dgm:t>
    </dgm:pt>
    <dgm:pt modelId="{F408AD70-AD42-4300-9FDC-E38C86FC4694}" type="sibTrans" cxnId="{E6A8A7CA-C7A3-4DC3-A7B7-10E3420E35C9}">
      <dgm:prSet/>
      <dgm:spPr/>
      <dgm:t>
        <a:bodyPr/>
        <a:lstStyle/>
        <a:p>
          <a:endParaRPr lang="el-GR">
            <a:solidFill>
              <a:schemeClr val="bg1"/>
            </a:solidFill>
          </a:endParaRPr>
        </a:p>
      </dgm:t>
    </dgm:pt>
    <dgm:pt modelId="{D737AED0-99B0-4218-9389-1C45304E6C12}">
      <dgm:prSet phldrT="[Κείμενο]" custT="1"/>
      <dgm:spPr/>
      <dgm:t>
        <a:bodyPr/>
        <a:lstStyle/>
        <a:p>
          <a:r>
            <a:rPr lang="en-US" sz="1600" dirty="0" smtClean="0">
              <a:solidFill>
                <a:schemeClr val="bg1"/>
              </a:solidFill>
            </a:rPr>
            <a:t>REOs</a:t>
          </a:r>
          <a:endParaRPr lang="el-GR" sz="1600" dirty="0" smtClean="0">
            <a:solidFill>
              <a:schemeClr val="bg1"/>
            </a:solidFill>
          </a:endParaRPr>
        </a:p>
      </dgm:t>
    </dgm:pt>
    <dgm:pt modelId="{5F5155C3-766A-4C31-A267-F895D365A8D3}" type="parTrans" cxnId="{7E762459-2BE8-4692-8DEE-ECC373689588}">
      <dgm:prSet/>
      <dgm:spPr/>
      <dgm:t>
        <a:bodyPr/>
        <a:lstStyle/>
        <a:p>
          <a:endParaRPr lang="el-GR">
            <a:solidFill>
              <a:schemeClr val="bg1"/>
            </a:solidFill>
          </a:endParaRPr>
        </a:p>
      </dgm:t>
    </dgm:pt>
    <dgm:pt modelId="{0B145874-1F38-4E33-AF02-7C914BE78FE5}" type="sibTrans" cxnId="{7E762459-2BE8-4692-8DEE-ECC373689588}">
      <dgm:prSet/>
      <dgm:spPr/>
      <dgm:t>
        <a:bodyPr/>
        <a:lstStyle/>
        <a:p>
          <a:endParaRPr lang="el-GR">
            <a:solidFill>
              <a:schemeClr val="bg1"/>
            </a:solidFill>
          </a:endParaRPr>
        </a:p>
      </dgm:t>
    </dgm:pt>
    <dgm:pt modelId="{083DFACC-3EB9-4C3C-AC03-9169D601494B}" type="pres">
      <dgm:prSet presAssocID="{07FF0465-642D-4EAA-8F84-8C7B52B4C0C9}" presName="Name0" presStyleCnt="0">
        <dgm:presLayoutVars>
          <dgm:dir/>
          <dgm:animLvl val="lvl"/>
          <dgm:resizeHandles val="exact"/>
        </dgm:presLayoutVars>
      </dgm:prSet>
      <dgm:spPr/>
    </dgm:pt>
    <dgm:pt modelId="{64E56022-8AED-466A-B3EB-0AD824EE9F8E}" type="pres">
      <dgm:prSet presAssocID="{55BFAC8A-5829-4452-BE1F-5CE855E64876}" presName="Name8" presStyleCnt="0"/>
      <dgm:spPr/>
    </dgm:pt>
    <dgm:pt modelId="{4A925C83-6423-4389-BE18-407EE0EFD716}" type="pres">
      <dgm:prSet presAssocID="{55BFAC8A-5829-4452-BE1F-5CE855E64876}" presName="level" presStyleLbl="node1" presStyleIdx="0" presStyleCnt="3">
        <dgm:presLayoutVars>
          <dgm:chMax val="1"/>
          <dgm:bulletEnabled val="1"/>
        </dgm:presLayoutVars>
      </dgm:prSet>
      <dgm:spPr/>
      <dgm:t>
        <a:bodyPr/>
        <a:lstStyle/>
        <a:p>
          <a:endParaRPr lang="el-GR"/>
        </a:p>
      </dgm:t>
    </dgm:pt>
    <dgm:pt modelId="{5326DC87-CF4D-45DE-9D11-3159EB3E2A99}" type="pres">
      <dgm:prSet presAssocID="{55BFAC8A-5829-4452-BE1F-5CE855E64876}" presName="levelTx" presStyleLbl="revTx" presStyleIdx="0" presStyleCnt="0">
        <dgm:presLayoutVars>
          <dgm:chMax val="1"/>
          <dgm:bulletEnabled val="1"/>
        </dgm:presLayoutVars>
      </dgm:prSet>
      <dgm:spPr/>
      <dgm:t>
        <a:bodyPr/>
        <a:lstStyle/>
        <a:p>
          <a:endParaRPr lang="el-GR"/>
        </a:p>
      </dgm:t>
    </dgm:pt>
    <dgm:pt modelId="{0D2470A6-7181-4E5F-8D4E-B9827AC48B1B}" type="pres">
      <dgm:prSet presAssocID="{8163DAAD-3C19-4E21-BBDF-00DD75A96312}" presName="Name8" presStyleCnt="0"/>
      <dgm:spPr/>
    </dgm:pt>
    <dgm:pt modelId="{7B434909-2326-426C-AA68-58E8BAC2CB04}" type="pres">
      <dgm:prSet presAssocID="{8163DAAD-3C19-4E21-BBDF-00DD75A96312}" presName="level" presStyleLbl="node1" presStyleIdx="1" presStyleCnt="3">
        <dgm:presLayoutVars>
          <dgm:chMax val="1"/>
          <dgm:bulletEnabled val="1"/>
        </dgm:presLayoutVars>
      </dgm:prSet>
      <dgm:spPr/>
      <dgm:t>
        <a:bodyPr/>
        <a:lstStyle/>
        <a:p>
          <a:endParaRPr lang="el-GR"/>
        </a:p>
      </dgm:t>
    </dgm:pt>
    <dgm:pt modelId="{AEF406AE-4E68-4150-9F7F-9EBE70893CAD}" type="pres">
      <dgm:prSet presAssocID="{8163DAAD-3C19-4E21-BBDF-00DD75A96312}" presName="levelTx" presStyleLbl="revTx" presStyleIdx="0" presStyleCnt="0">
        <dgm:presLayoutVars>
          <dgm:chMax val="1"/>
          <dgm:bulletEnabled val="1"/>
        </dgm:presLayoutVars>
      </dgm:prSet>
      <dgm:spPr/>
      <dgm:t>
        <a:bodyPr/>
        <a:lstStyle/>
        <a:p>
          <a:endParaRPr lang="el-GR"/>
        </a:p>
      </dgm:t>
    </dgm:pt>
    <dgm:pt modelId="{8B19D656-B60B-47EF-9049-01BA30EFF341}" type="pres">
      <dgm:prSet presAssocID="{D737AED0-99B0-4218-9389-1C45304E6C12}" presName="Name8" presStyleCnt="0"/>
      <dgm:spPr/>
    </dgm:pt>
    <dgm:pt modelId="{BFEAEBD9-6BD8-40DB-9621-E1CE23EFFCFA}" type="pres">
      <dgm:prSet presAssocID="{D737AED0-99B0-4218-9389-1C45304E6C12}" presName="level" presStyleLbl="node1" presStyleIdx="2" presStyleCnt="3">
        <dgm:presLayoutVars>
          <dgm:chMax val="1"/>
          <dgm:bulletEnabled val="1"/>
        </dgm:presLayoutVars>
      </dgm:prSet>
      <dgm:spPr/>
      <dgm:t>
        <a:bodyPr/>
        <a:lstStyle/>
        <a:p>
          <a:endParaRPr lang="el-GR"/>
        </a:p>
      </dgm:t>
    </dgm:pt>
    <dgm:pt modelId="{D6EBB0D0-4A4D-4F11-AA77-85BF716E9D81}" type="pres">
      <dgm:prSet presAssocID="{D737AED0-99B0-4218-9389-1C45304E6C12}" presName="levelTx" presStyleLbl="revTx" presStyleIdx="0" presStyleCnt="0">
        <dgm:presLayoutVars>
          <dgm:chMax val="1"/>
          <dgm:bulletEnabled val="1"/>
        </dgm:presLayoutVars>
      </dgm:prSet>
      <dgm:spPr/>
      <dgm:t>
        <a:bodyPr/>
        <a:lstStyle/>
        <a:p>
          <a:endParaRPr lang="el-GR"/>
        </a:p>
      </dgm:t>
    </dgm:pt>
  </dgm:ptLst>
  <dgm:cxnLst>
    <dgm:cxn modelId="{BB1F6A3B-B33E-45A7-9E72-8EA509C5FBDB}" type="presOf" srcId="{55BFAC8A-5829-4452-BE1F-5CE855E64876}" destId="{4A925C83-6423-4389-BE18-407EE0EFD716}" srcOrd="0" destOrd="0" presId="urn:microsoft.com/office/officeart/2005/8/layout/pyramid3"/>
    <dgm:cxn modelId="{23554E40-4227-49D8-947D-BD8B65A9E3C0}" srcId="{07FF0465-642D-4EAA-8F84-8C7B52B4C0C9}" destId="{55BFAC8A-5829-4452-BE1F-5CE855E64876}" srcOrd="0" destOrd="0" parTransId="{BA318670-DDB5-4743-8268-06D27489DFC6}" sibTransId="{09476186-96E2-4A19-818B-E4DF96ACE91C}"/>
    <dgm:cxn modelId="{E6A8A7CA-C7A3-4DC3-A7B7-10E3420E35C9}" srcId="{07FF0465-642D-4EAA-8F84-8C7B52B4C0C9}" destId="{8163DAAD-3C19-4E21-BBDF-00DD75A96312}" srcOrd="1" destOrd="0" parTransId="{8CA3882D-434A-4F07-A577-7DDDCB5F979A}" sibTransId="{F408AD70-AD42-4300-9FDC-E38C86FC4694}"/>
    <dgm:cxn modelId="{1E9F1CED-7DB7-4633-8E16-4BF43CC05EFC}" type="presOf" srcId="{8163DAAD-3C19-4E21-BBDF-00DD75A96312}" destId="{7B434909-2326-426C-AA68-58E8BAC2CB04}" srcOrd="0" destOrd="0" presId="urn:microsoft.com/office/officeart/2005/8/layout/pyramid3"/>
    <dgm:cxn modelId="{7E762459-2BE8-4692-8DEE-ECC373689588}" srcId="{07FF0465-642D-4EAA-8F84-8C7B52B4C0C9}" destId="{D737AED0-99B0-4218-9389-1C45304E6C12}" srcOrd="2" destOrd="0" parTransId="{5F5155C3-766A-4C31-A267-F895D365A8D3}" sibTransId="{0B145874-1F38-4E33-AF02-7C914BE78FE5}"/>
    <dgm:cxn modelId="{1F17931B-CE42-48C7-9A6C-BDE9D43ED3E2}" type="presOf" srcId="{D737AED0-99B0-4218-9389-1C45304E6C12}" destId="{D6EBB0D0-4A4D-4F11-AA77-85BF716E9D81}" srcOrd="1" destOrd="0" presId="urn:microsoft.com/office/officeart/2005/8/layout/pyramid3"/>
    <dgm:cxn modelId="{2A211699-0926-4064-83DF-A8EA92A7E875}" type="presOf" srcId="{07FF0465-642D-4EAA-8F84-8C7B52B4C0C9}" destId="{083DFACC-3EB9-4C3C-AC03-9169D601494B}" srcOrd="0" destOrd="0" presId="urn:microsoft.com/office/officeart/2005/8/layout/pyramid3"/>
    <dgm:cxn modelId="{0595CFAF-2FAE-4278-97EA-87CDE3561D70}" type="presOf" srcId="{8163DAAD-3C19-4E21-BBDF-00DD75A96312}" destId="{AEF406AE-4E68-4150-9F7F-9EBE70893CAD}" srcOrd="1" destOrd="0" presId="urn:microsoft.com/office/officeart/2005/8/layout/pyramid3"/>
    <dgm:cxn modelId="{500D4868-BFB0-450C-9C40-03B23D329216}" type="presOf" srcId="{D737AED0-99B0-4218-9389-1C45304E6C12}" destId="{BFEAEBD9-6BD8-40DB-9621-E1CE23EFFCFA}" srcOrd="0" destOrd="0" presId="urn:microsoft.com/office/officeart/2005/8/layout/pyramid3"/>
    <dgm:cxn modelId="{704161EE-952A-4B25-AFA8-9713BCC19C10}" type="presOf" srcId="{55BFAC8A-5829-4452-BE1F-5CE855E64876}" destId="{5326DC87-CF4D-45DE-9D11-3159EB3E2A99}" srcOrd="1" destOrd="0" presId="urn:microsoft.com/office/officeart/2005/8/layout/pyramid3"/>
    <dgm:cxn modelId="{0491C36C-9453-46B9-BB7E-9D9FA89D34C5}" type="presParOf" srcId="{083DFACC-3EB9-4C3C-AC03-9169D601494B}" destId="{64E56022-8AED-466A-B3EB-0AD824EE9F8E}" srcOrd="0" destOrd="0" presId="urn:microsoft.com/office/officeart/2005/8/layout/pyramid3"/>
    <dgm:cxn modelId="{DBD5857D-64EE-42EC-92E8-A67C1F821538}" type="presParOf" srcId="{64E56022-8AED-466A-B3EB-0AD824EE9F8E}" destId="{4A925C83-6423-4389-BE18-407EE0EFD716}" srcOrd="0" destOrd="0" presId="urn:microsoft.com/office/officeart/2005/8/layout/pyramid3"/>
    <dgm:cxn modelId="{163122ED-99DF-4CC0-9B4B-E9812565651E}" type="presParOf" srcId="{64E56022-8AED-466A-B3EB-0AD824EE9F8E}" destId="{5326DC87-CF4D-45DE-9D11-3159EB3E2A99}" srcOrd="1" destOrd="0" presId="urn:microsoft.com/office/officeart/2005/8/layout/pyramid3"/>
    <dgm:cxn modelId="{1C052A90-A3BB-450C-AAA2-EB1F2494041B}" type="presParOf" srcId="{083DFACC-3EB9-4C3C-AC03-9169D601494B}" destId="{0D2470A6-7181-4E5F-8D4E-B9827AC48B1B}" srcOrd="1" destOrd="0" presId="urn:microsoft.com/office/officeart/2005/8/layout/pyramid3"/>
    <dgm:cxn modelId="{4685AC13-7943-4113-80A8-B2AF60AB667C}" type="presParOf" srcId="{0D2470A6-7181-4E5F-8D4E-B9827AC48B1B}" destId="{7B434909-2326-426C-AA68-58E8BAC2CB04}" srcOrd="0" destOrd="0" presId="urn:microsoft.com/office/officeart/2005/8/layout/pyramid3"/>
    <dgm:cxn modelId="{B19D8AF6-AEB7-4ABC-B80F-A0C75E582931}" type="presParOf" srcId="{0D2470A6-7181-4E5F-8D4E-B9827AC48B1B}" destId="{AEF406AE-4E68-4150-9F7F-9EBE70893CAD}" srcOrd="1" destOrd="0" presId="urn:microsoft.com/office/officeart/2005/8/layout/pyramid3"/>
    <dgm:cxn modelId="{34ADEEFE-4851-4704-9465-55BB4E78D0F8}" type="presParOf" srcId="{083DFACC-3EB9-4C3C-AC03-9169D601494B}" destId="{8B19D656-B60B-47EF-9049-01BA30EFF341}" srcOrd="2" destOrd="0" presId="urn:microsoft.com/office/officeart/2005/8/layout/pyramid3"/>
    <dgm:cxn modelId="{5679825D-AFB0-483E-842C-A06BAE869973}" type="presParOf" srcId="{8B19D656-B60B-47EF-9049-01BA30EFF341}" destId="{BFEAEBD9-6BD8-40DB-9621-E1CE23EFFCFA}" srcOrd="0" destOrd="0" presId="urn:microsoft.com/office/officeart/2005/8/layout/pyramid3"/>
    <dgm:cxn modelId="{418993E3-C80C-4D9A-8EE5-63F8C9F467CD}" type="presParOf" srcId="{8B19D656-B60B-47EF-9049-01BA30EFF341}" destId="{D6EBB0D0-4A4D-4F11-AA77-85BF716E9D81}" srcOrd="1" destOrd="0" presId="urn:microsoft.com/office/officeart/2005/8/layout/pyramid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FF0465-642D-4EAA-8F84-8C7B52B4C0C9}" type="doc">
      <dgm:prSet loTypeId="urn:microsoft.com/office/officeart/2005/8/layout/pyramid1" loCatId="pyramid" qsTypeId="urn:microsoft.com/office/officeart/2005/8/quickstyle/simple2" qsCatId="simple" csTypeId="urn:microsoft.com/office/officeart/2005/8/colors/accent1_2" csCatId="accent1" phldr="1"/>
      <dgm:spPr/>
    </dgm:pt>
    <dgm:pt modelId="{55BFAC8A-5829-4452-BE1F-5CE855E64876}">
      <dgm:prSet phldrT="[Κείμενο]" custT="1"/>
      <dgm:spPr/>
      <dgm:t>
        <a:bodyPr/>
        <a:lstStyle/>
        <a:p>
          <a:endParaRPr lang="el-GR" sz="1800" dirty="0" smtClean="0">
            <a:solidFill>
              <a:schemeClr val="bg1"/>
            </a:solidFill>
          </a:endParaRPr>
        </a:p>
        <a:p>
          <a:endParaRPr lang="el-GR" sz="1800" dirty="0" smtClean="0">
            <a:solidFill>
              <a:schemeClr val="bg1"/>
            </a:solidFill>
          </a:endParaRPr>
        </a:p>
        <a:p>
          <a:r>
            <a:rPr lang="el-GR" sz="1800" dirty="0" smtClean="0">
              <a:solidFill>
                <a:schemeClr val="bg1"/>
              </a:solidFill>
            </a:rPr>
            <a:t>Ομογένεια</a:t>
          </a:r>
          <a:endParaRPr lang="el-GR" dirty="0">
            <a:solidFill>
              <a:schemeClr val="bg1"/>
            </a:solidFill>
          </a:endParaRPr>
        </a:p>
      </dgm:t>
    </dgm:pt>
    <dgm:pt modelId="{BA318670-DDB5-4743-8268-06D27489DFC6}" type="parTrans" cxnId="{23554E40-4227-49D8-947D-BD8B65A9E3C0}">
      <dgm:prSet/>
      <dgm:spPr/>
      <dgm:t>
        <a:bodyPr/>
        <a:lstStyle/>
        <a:p>
          <a:endParaRPr lang="el-GR">
            <a:solidFill>
              <a:schemeClr val="bg1"/>
            </a:solidFill>
          </a:endParaRPr>
        </a:p>
      </dgm:t>
    </dgm:pt>
    <dgm:pt modelId="{09476186-96E2-4A19-818B-E4DF96ACE91C}" type="sibTrans" cxnId="{23554E40-4227-49D8-947D-BD8B65A9E3C0}">
      <dgm:prSet/>
      <dgm:spPr/>
      <dgm:t>
        <a:bodyPr/>
        <a:lstStyle/>
        <a:p>
          <a:endParaRPr lang="el-GR">
            <a:solidFill>
              <a:schemeClr val="bg1"/>
            </a:solidFill>
          </a:endParaRPr>
        </a:p>
      </dgm:t>
    </dgm:pt>
    <dgm:pt modelId="{D737AED0-99B0-4218-9389-1C45304E6C12}">
      <dgm:prSet phldrT="[Κείμενο]" custT="1"/>
      <dgm:spPr/>
      <dgm:t>
        <a:bodyPr/>
        <a:lstStyle/>
        <a:p>
          <a:r>
            <a:rPr lang="el-GR" sz="1800" dirty="0" smtClean="0">
              <a:solidFill>
                <a:schemeClr val="bg1"/>
              </a:solidFill>
            </a:rPr>
            <a:t>Ελεύθερη αγορά</a:t>
          </a:r>
        </a:p>
      </dgm:t>
    </dgm:pt>
    <dgm:pt modelId="{5F5155C3-766A-4C31-A267-F895D365A8D3}" type="parTrans" cxnId="{7E762459-2BE8-4692-8DEE-ECC373689588}">
      <dgm:prSet/>
      <dgm:spPr/>
      <dgm:t>
        <a:bodyPr/>
        <a:lstStyle/>
        <a:p>
          <a:endParaRPr lang="el-GR">
            <a:solidFill>
              <a:schemeClr val="bg1"/>
            </a:solidFill>
          </a:endParaRPr>
        </a:p>
      </dgm:t>
    </dgm:pt>
    <dgm:pt modelId="{0B145874-1F38-4E33-AF02-7C914BE78FE5}" type="sibTrans" cxnId="{7E762459-2BE8-4692-8DEE-ECC373689588}">
      <dgm:prSet/>
      <dgm:spPr/>
      <dgm:t>
        <a:bodyPr/>
        <a:lstStyle/>
        <a:p>
          <a:endParaRPr lang="el-GR">
            <a:solidFill>
              <a:schemeClr val="bg1"/>
            </a:solidFill>
          </a:endParaRPr>
        </a:p>
      </dgm:t>
    </dgm:pt>
    <dgm:pt modelId="{372A4FAD-90C6-4897-A335-79E4966D34CF}" type="pres">
      <dgm:prSet presAssocID="{07FF0465-642D-4EAA-8F84-8C7B52B4C0C9}" presName="Name0" presStyleCnt="0">
        <dgm:presLayoutVars>
          <dgm:dir/>
          <dgm:animLvl val="lvl"/>
          <dgm:resizeHandles val="exact"/>
        </dgm:presLayoutVars>
      </dgm:prSet>
      <dgm:spPr/>
    </dgm:pt>
    <dgm:pt modelId="{162ADEC6-D743-48E0-A1DB-76FDE23E961A}" type="pres">
      <dgm:prSet presAssocID="{55BFAC8A-5829-4452-BE1F-5CE855E64876}" presName="Name8" presStyleCnt="0"/>
      <dgm:spPr/>
    </dgm:pt>
    <dgm:pt modelId="{D4925239-0C42-4978-BB30-93C96575C37C}" type="pres">
      <dgm:prSet presAssocID="{55BFAC8A-5829-4452-BE1F-5CE855E64876}" presName="level" presStyleLbl="node1" presStyleIdx="0" presStyleCnt="2">
        <dgm:presLayoutVars>
          <dgm:chMax val="1"/>
          <dgm:bulletEnabled val="1"/>
        </dgm:presLayoutVars>
      </dgm:prSet>
      <dgm:spPr/>
      <dgm:t>
        <a:bodyPr/>
        <a:lstStyle/>
        <a:p>
          <a:endParaRPr lang="el-GR"/>
        </a:p>
      </dgm:t>
    </dgm:pt>
    <dgm:pt modelId="{33A87901-88B2-4DC2-A868-05B43135B3A3}" type="pres">
      <dgm:prSet presAssocID="{55BFAC8A-5829-4452-BE1F-5CE855E64876}" presName="levelTx" presStyleLbl="revTx" presStyleIdx="0" presStyleCnt="0">
        <dgm:presLayoutVars>
          <dgm:chMax val="1"/>
          <dgm:bulletEnabled val="1"/>
        </dgm:presLayoutVars>
      </dgm:prSet>
      <dgm:spPr/>
      <dgm:t>
        <a:bodyPr/>
        <a:lstStyle/>
        <a:p>
          <a:endParaRPr lang="el-GR"/>
        </a:p>
      </dgm:t>
    </dgm:pt>
    <dgm:pt modelId="{ED52C6E5-B425-4BB4-8BF4-F7FDC5186797}" type="pres">
      <dgm:prSet presAssocID="{D737AED0-99B0-4218-9389-1C45304E6C12}" presName="Name8" presStyleCnt="0"/>
      <dgm:spPr/>
    </dgm:pt>
    <dgm:pt modelId="{BB2DEADF-2AD6-46E2-8055-9E5295FC137C}" type="pres">
      <dgm:prSet presAssocID="{D737AED0-99B0-4218-9389-1C45304E6C12}" presName="level" presStyleLbl="node1" presStyleIdx="1" presStyleCnt="2">
        <dgm:presLayoutVars>
          <dgm:chMax val="1"/>
          <dgm:bulletEnabled val="1"/>
        </dgm:presLayoutVars>
      </dgm:prSet>
      <dgm:spPr/>
      <dgm:t>
        <a:bodyPr/>
        <a:lstStyle/>
        <a:p>
          <a:endParaRPr lang="el-GR"/>
        </a:p>
      </dgm:t>
    </dgm:pt>
    <dgm:pt modelId="{AA35C1B0-5420-4E43-AF8B-71DFCB697105}" type="pres">
      <dgm:prSet presAssocID="{D737AED0-99B0-4218-9389-1C45304E6C12}" presName="levelTx" presStyleLbl="revTx" presStyleIdx="0" presStyleCnt="0">
        <dgm:presLayoutVars>
          <dgm:chMax val="1"/>
          <dgm:bulletEnabled val="1"/>
        </dgm:presLayoutVars>
      </dgm:prSet>
      <dgm:spPr/>
      <dgm:t>
        <a:bodyPr/>
        <a:lstStyle/>
        <a:p>
          <a:endParaRPr lang="el-GR"/>
        </a:p>
      </dgm:t>
    </dgm:pt>
  </dgm:ptLst>
  <dgm:cxnLst>
    <dgm:cxn modelId="{7CDB746F-4397-4B15-8393-FB43CF1E05D5}" type="presOf" srcId="{D737AED0-99B0-4218-9389-1C45304E6C12}" destId="{BB2DEADF-2AD6-46E2-8055-9E5295FC137C}" srcOrd="0" destOrd="0" presId="urn:microsoft.com/office/officeart/2005/8/layout/pyramid1"/>
    <dgm:cxn modelId="{23554E40-4227-49D8-947D-BD8B65A9E3C0}" srcId="{07FF0465-642D-4EAA-8F84-8C7B52B4C0C9}" destId="{55BFAC8A-5829-4452-BE1F-5CE855E64876}" srcOrd="0" destOrd="0" parTransId="{BA318670-DDB5-4743-8268-06D27489DFC6}" sibTransId="{09476186-96E2-4A19-818B-E4DF96ACE91C}"/>
    <dgm:cxn modelId="{6E6D3090-3146-4B8E-BDD1-120D1CA2D793}" type="presOf" srcId="{55BFAC8A-5829-4452-BE1F-5CE855E64876}" destId="{33A87901-88B2-4DC2-A868-05B43135B3A3}" srcOrd="1" destOrd="0" presId="urn:microsoft.com/office/officeart/2005/8/layout/pyramid1"/>
    <dgm:cxn modelId="{E31A7F1B-B081-4782-A8F5-4BD4525D56AE}" type="presOf" srcId="{07FF0465-642D-4EAA-8F84-8C7B52B4C0C9}" destId="{372A4FAD-90C6-4897-A335-79E4966D34CF}" srcOrd="0" destOrd="0" presId="urn:microsoft.com/office/officeart/2005/8/layout/pyramid1"/>
    <dgm:cxn modelId="{7E762459-2BE8-4692-8DEE-ECC373689588}" srcId="{07FF0465-642D-4EAA-8F84-8C7B52B4C0C9}" destId="{D737AED0-99B0-4218-9389-1C45304E6C12}" srcOrd="1" destOrd="0" parTransId="{5F5155C3-766A-4C31-A267-F895D365A8D3}" sibTransId="{0B145874-1F38-4E33-AF02-7C914BE78FE5}"/>
    <dgm:cxn modelId="{F1E30638-14B7-4B1F-A806-CA88CF683C6E}" type="presOf" srcId="{55BFAC8A-5829-4452-BE1F-5CE855E64876}" destId="{D4925239-0C42-4978-BB30-93C96575C37C}" srcOrd="0" destOrd="0" presId="urn:microsoft.com/office/officeart/2005/8/layout/pyramid1"/>
    <dgm:cxn modelId="{4F5D2306-8EF9-41CC-8881-E80B755D8142}" type="presOf" srcId="{D737AED0-99B0-4218-9389-1C45304E6C12}" destId="{AA35C1B0-5420-4E43-AF8B-71DFCB697105}" srcOrd="1" destOrd="0" presId="urn:microsoft.com/office/officeart/2005/8/layout/pyramid1"/>
    <dgm:cxn modelId="{81A348BA-2EC0-4250-9B7B-451C9582BEA9}" type="presParOf" srcId="{372A4FAD-90C6-4897-A335-79E4966D34CF}" destId="{162ADEC6-D743-48E0-A1DB-76FDE23E961A}" srcOrd="0" destOrd="0" presId="urn:microsoft.com/office/officeart/2005/8/layout/pyramid1"/>
    <dgm:cxn modelId="{85BA12C5-90F2-4EAA-A7A5-725599D32367}" type="presParOf" srcId="{162ADEC6-D743-48E0-A1DB-76FDE23E961A}" destId="{D4925239-0C42-4978-BB30-93C96575C37C}" srcOrd="0" destOrd="0" presId="urn:microsoft.com/office/officeart/2005/8/layout/pyramid1"/>
    <dgm:cxn modelId="{58424448-E38E-4B2C-97DA-715BF9AD66D7}" type="presParOf" srcId="{162ADEC6-D743-48E0-A1DB-76FDE23E961A}" destId="{33A87901-88B2-4DC2-A868-05B43135B3A3}" srcOrd="1" destOrd="0" presId="urn:microsoft.com/office/officeart/2005/8/layout/pyramid1"/>
    <dgm:cxn modelId="{AB67D579-85D2-4603-89F5-FFEA5C24041C}" type="presParOf" srcId="{372A4FAD-90C6-4897-A335-79E4966D34CF}" destId="{ED52C6E5-B425-4BB4-8BF4-F7FDC5186797}" srcOrd="1" destOrd="0" presId="urn:microsoft.com/office/officeart/2005/8/layout/pyramid1"/>
    <dgm:cxn modelId="{B8869F2C-3D51-47D9-AA66-6B47B050C6BB}" type="presParOf" srcId="{ED52C6E5-B425-4BB4-8BF4-F7FDC5186797}" destId="{BB2DEADF-2AD6-46E2-8055-9E5295FC137C}" srcOrd="0" destOrd="0" presId="urn:microsoft.com/office/officeart/2005/8/layout/pyramid1"/>
    <dgm:cxn modelId="{E46E3600-30A0-4F9F-87BA-CFBE0DCED8D0}" type="presParOf" srcId="{ED52C6E5-B425-4BB4-8BF4-F7FDC5186797}" destId="{AA35C1B0-5420-4E43-AF8B-71DFCB697105}" srcOrd="1" destOrd="0" presId="urn:microsoft.com/office/officeart/2005/8/layout/pyramid1"/>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DBE7600-CA67-4086-9A50-14FA808C7526}" type="doc">
      <dgm:prSet loTypeId="urn:microsoft.com/office/officeart/2005/8/layout/hChevron3" loCatId="process" qsTypeId="urn:microsoft.com/office/officeart/2005/8/quickstyle/simple1" qsCatId="simple" csTypeId="urn:microsoft.com/office/officeart/2005/8/colors/accent1_2" csCatId="accent1" phldr="1"/>
      <dgm:spPr/>
    </dgm:pt>
    <dgm:pt modelId="{CEBCF0B1-041C-47B5-8BFC-0502D7AEA700}">
      <dgm:prSet phldrT="[Κείμενο]" custT="1"/>
      <dgm:spPr/>
      <dgm:t>
        <a:bodyPr/>
        <a:lstStyle/>
        <a:p>
          <a:r>
            <a:rPr lang="el-GR" sz="1000" b="1" dirty="0" smtClean="0"/>
            <a:t>Μέσω μεσιτών του εξωτερικού</a:t>
          </a:r>
          <a:endParaRPr lang="el-GR" sz="1000" b="1" dirty="0"/>
        </a:p>
      </dgm:t>
    </dgm:pt>
    <dgm:pt modelId="{2DA0A9B7-D9F1-4BAA-9F8B-1981A4010230}" type="parTrans" cxnId="{EA5FFB3B-0841-4F4D-9AD8-810DE42E15F6}">
      <dgm:prSet/>
      <dgm:spPr/>
      <dgm:t>
        <a:bodyPr/>
        <a:lstStyle/>
        <a:p>
          <a:endParaRPr lang="el-GR" sz="3600" b="1"/>
        </a:p>
      </dgm:t>
    </dgm:pt>
    <dgm:pt modelId="{4BADF698-8C46-4338-A127-2E0EAC292605}" type="sibTrans" cxnId="{EA5FFB3B-0841-4F4D-9AD8-810DE42E15F6}">
      <dgm:prSet/>
      <dgm:spPr/>
      <dgm:t>
        <a:bodyPr/>
        <a:lstStyle/>
        <a:p>
          <a:endParaRPr lang="el-GR" sz="3600" b="1"/>
        </a:p>
      </dgm:t>
    </dgm:pt>
    <dgm:pt modelId="{13D88398-18C2-4024-B865-64663C301652}">
      <dgm:prSet phldrT="[Κείμενο]" custT="1"/>
      <dgm:spPr/>
      <dgm:t>
        <a:bodyPr/>
        <a:lstStyle/>
        <a:p>
          <a:r>
            <a:rPr lang="el-GR" sz="1000" b="1" dirty="0" smtClean="0"/>
            <a:t>Μέσω μεσιτών του εσωτερικού</a:t>
          </a:r>
          <a:endParaRPr lang="el-GR" sz="1000" b="1" dirty="0"/>
        </a:p>
      </dgm:t>
    </dgm:pt>
    <dgm:pt modelId="{683EEB9C-7FDC-4D81-89BF-05FC178F0CB6}" type="parTrans" cxnId="{1A99996C-6F08-4AB7-B302-95ED54F2C671}">
      <dgm:prSet/>
      <dgm:spPr/>
      <dgm:t>
        <a:bodyPr/>
        <a:lstStyle/>
        <a:p>
          <a:endParaRPr lang="el-GR" sz="3600" b="1"/>
        </a:p>
      </dgm:t>
    </dgm:pt>
    <dgm:pt modelId="{CC3ECE35-A123-4EEA-BFB7-3FE037F7D6C6}" type="sibTrans" cxnId="{1A99996C-6F08-4AB7-B302-95ED54F2C671}">
      <dgm:prSet/>
      <dgm:spPr/>
      <dgm:t>
        <a:bodyPr/>
        <a:lstStyle/>
        <a:p>
          <a:endParaRPr lang="el-GR" sz="3600" b="1"/>
        </a:p>
      </dgm:t>
    </dgm:pt>
    <dgm:pt modelId="{D8BB7828-AA9C-4244-B879-5D30BD50240B}">
      <dgm:prSet phldrT="[Κείμενο]" custT="1"/>
      <dgm:spPr/>
      <dgm:t>
        <a:bodyPr/>
        <a:lstStyle/>
        <a:p>
          <a:r>
            <a:rPr lang="el-GR" sz="1000" b="1" dirty="0" smtClean="0"/>
            <a:t>Απευθείας από και προς ιδιοκτήτες, διαχειριστές, αγοραστές και μισθωτές</a:t>
          </a:r>
          <a:endParaRPr lang="el-GR" sz="1000" b="1" dirty="0"/>
        </a:p>
      </dgm:t>
    </dgm:pt>
    <dgm:pt modelId="{BF484253-C622-4BC6-A7AD-B370E51C16BE}" type="parTrans" cxnId="{B3669BA2-1310-40D7-ABFC-AA4DE0BAE82B}">
      <dgm:prSet/>
      <dgm:spPr/>
      <dgm:t>
        <a:bodyPr/>
        <a:lstStyle/>
        <a:p>
          <a:endParaRPr lang="el-GR" sz="3600" b="1"/>
        </a:p>
      </dgm:t>
    </dgm:pt>
    <dgm:pt modelId="{AC83314E-E5D8-4D48-A8FD-29ADDAE243AA}" type="sibTrans" cxnId="{B3669BA2-1310-40D7-ABFC-AA4DE0BAE82B}">
      <dgm:prSet/>
      <dgm:spPr/>
      <dgm:t>
        <a:bodyPr/>
        <a:lstStyle/>
        <a:p>
          <a:endParaRPr lang="el-GR" sz="3600" b="1"/>
        </a:p>
      </dgm:t>
    </dgm:pt>
    <dgm:pt modelId="{DD3A4299-EB88-4DCE-A937-CCED2A6C0106}">
      <dgm:prSet phldrT="[Κείμενο]" custT="1"/>
      <dgm:spPr/>
      <dgm:t>
        <a:bodyPr/>
        <a:lstStyle/>
        <a:p>
          <a:r>
            <a:rPr lang="el-GR" sz="1000" b="1" dirty="0" smtClean="0"/>
            <a:t>Μέσω συνεργαζόμενων επαγγελματιών πχ μηχανικοί, νομικοί, κλπ</a:t>
          </a:r>
          <a:endParaRPr lang="el-GR" sz="1000" b="1" dirty="0"/>
        </a:p>
      </dgm:t>
    </dgm:pt>
    <dgm:pt modelId="{C124479D-ED7B-4D9F-ACAD-98FF14DB3952}" type="parTrans" cxnId="{2E8949F7-C7B5-463F-B2D7-05D822D8DE91}">
      <dgm:prSet/>
      <dgm:spPr/>
      <dgm:t>
        <a:bodyPr/>
        <a:lstStyle/>
        <a:p>
          <a:endParaRPr lang="el-GR" sz="3600" b="1"/>
        </a:p>
      </dgm:t>
    </dgm:pt>
    <dgm:pt modelId="{A4E8A660-48DC-4ED5-A46D-F505F21182AC}" type="sibTrans" cxnId="{2E8949F7-C7B5-463F-B2D7-05D822D8DE91}">
      <dgm:prSet/>
      <dgm:spPr/>
      <dgm:t>
        <a:bodyPr/>
        <a:lstStyle/>
        <a:p>
          <a:endParaRPr lang="el-GR" sz="3600" b="1"/>
        </a:p>
      </dgm:t>
    </dgm:pt>
    <dgm:pt modelId="{9970B962-A9AD-4204-B960-3FC57E2606F6}" type="pres">
      <dgm:prSet presAssocID="{9DBE7600-CA67-4086-9A50-14FA808C7526}" presName="Name0" presStyleCnt="0">
        <dgm:presLayoutVars>
          <dgm:dir/>
          <dgm:resizeHandles val="exact"/>
        </dgm:presLayoutVars>
      </dgm:prSet>
      <dgm:spPr/>
    </dgm:pt>
    <dgm:pt modelId="{483BBEF2-BED5-4C3F-AB00-B03F511DE286}" type="pres">
      <dgm:prSet presAssocID="{CEBCF0B1-041C-47B5-8BFC-0502D7AEA700}" presName="parTxOnly" presStyleLbl="node1" presStyleIdx="0" presStyleCnt="4">
        <dgm:presLayoutVars>
          <dgm:bulletEnabled val="1"/>
        </dgm:presLayoutVars>
      </dgm:prSet>
      <dgm:spPr/>
      <dgm:t>
        <a:bodyPr/>
        <a:lstStyle/>
        <a:p>
          <a:endParaRPr lang="el-GR"/>
        </a:p>
      </dgm:t>
    </dgm:pt>
    <dgm:pt modelId="{A825C5EE-1160-4084-A747-D7972F46BC79}" type="pres">
      <dgm:prSet presAssocID="{4BADF698-8C46-4338-A127-2E0EAC292605}" presName="parSpace" presStyleCnt="0"/>
      <dgm:spPr/>
    </dgm:pt>
    <dgm:pt modelId="{46C1CA53-87E3-4AE1-9C95-B4DBDECD8610}" type="pres">
      <dgm:prSet presAssocID="{13D88398-18C2-4024-B865-64663C301652}" presName="parTxOnly" presStyleLbl="node1" presStyleIdx="1" presStyleCnt="4">
        <dgm:presLayoutVars>
          <dgm:bulletEnabled val="1"/>
        </dgm:presLayoutVars>
      </dgm:prSet>
      <dgm:spPr/>
      <dgm:t>
        <a:bodyPr/>
        <a:lstStyle/>
        <a:p>
          <a:endParaRPr lang="el-GR"/>
        </a:p>
      </dgm:t>
    </dgm:pt>
    <dgm:pt modelId="{6617F792-CBC4-45F8-A454-13428F8DD116}" type="pres">
      <dgm:prSet presAssocID="{CC3ECE35-A123-4EEA-BFB7-3FE037F7D6C6}" presName="parSpace" presStyleCnt="0"/>
      <dgm:spPr/>
    </dgm:pt>
    <dgm:pt modelId="{8F98E0AA-F121-48D1-B5E9-49F683902503}" type="pres">
      <dgm:prSet presAssocID="{D8BB7828-AA9C-4244-B879-5D30BD50240B}" presName="parTxOnly" presStyleLbl="node1" presStyleIdx="2" presStyleCnt="4" custLinFactNeighborY="232">
        <dgm:presLayoutVars>
          <dgm:bulletEnabled val="1"/>
        </dgm:presLayoutVars>
      </dgm:prSet>
      <dgm:spPr/>
      <dgm:t>
        <a:bodyPr/>
        <a:lstStyle/>
        <a:p>
          <a:endParaRPr lang="el-GR"/>
        </a:p>
      </dgm:t>
    </dgm:pt>
    <dgm:pt modelId="{36AF444D-1E94-4281-9F4F-BCBF7FDCB9C4}" type="pres">
      <dgm:prSet presAssocID="{AC83314E-E5D8-4D48-A8FD-29ADDAE243AA}" presName="parSpace" presStyleCnt="0"/>
      <dgm:spPr/>
    </dgm:pt>
    <dgm:pt modelId="{B62B3BED-CAAB-4086-A508-183EC3C40F3A}" type="pres">
      <dgm:prSet presAssocID="{DD3A4299-EB88-4DCE-A937-CCED2A6C0106}" presName="parTxOnly" presStyleLbl="node1" presStyleIdx="3" presStyleCnt="4">
        <dgm:presLayoutVars>
          <dgm:bulletEnabled val="1"/>
        </dgm:presLayoutVars>
      </dgm:prSet>
      <dgm:spPr/>
      <dgm:t>
        <a:bodyPr/>
        <a:lstStyle/>
        <a:p>
          <a:endParaRPr lang="el-GR"/>
        </a:p>
      </dgm:t>
    </dgm:pt>
  </dgm:ptLst>
  <dgm:cxnLst>
    <dgm:cxn modelId="{1976E805-16E9-447A-8DB9-81D92ED61351}" type="presOf" srcId="{13D88398-18C2-4024-B865-64663C301652}" destId="{46C1CA53-87E3-4AE1-9C95-B4DBDECD8610}" srcOrd="0" destOrd="0" presId="urn:microsoft.com/office/officeart/2005/8/layout/hChevron3"/>
    <dgm:cxn modelId="{1A99996C-6F08-4AB7-B302-95ED54F2C671}" srcId="{9DBE7600-CA67-4086-9A50-14FA808C7526}" destId="{13D88398-18C2-4024-B865-64663C301652}" srcOrd="1" destOrd="0" parTransId="{683EEB9C-7FDC-4D81-89BF-05FC178F0CB6}" sibTransId="{CC3ECE35-A123-4EEA-BFB7-3FE037F7D6C6}"/>
    <dgm:cxn modelId="{EA5FFB3B-0841-4F4D-9AD8-810DE42E15F6}" srcId="{9DBE7600-CA67-4086-9A50-14FA808C7526}" destId="{CEBCF0B1-041C-47B5-8BFC-0502D7AEA700}" srcOrd="0" destOrd="0" parTransId="{2DA0A9B7-D9F1-4BAA-9F8B-1981A4010230}" sibTransId="{4BADF698-8C46-4338-A127-2E0EAC292605}"/>
    <dgm:cxn modelId="{B3669BA2-1310-40D7-ABFC-AA4DE0BAE82B}" srcId="{9DBE7600-CA67-4086-9A50-14FA808C7526}" destId="{D8BB7828-AA9C-4244-B879-5D30BD50240B}" srcOrd="2" destOrd="0" parTransId="{BF484253-C622-4BC6-A7AD-B370E51C16BE}" sibTransId="{AC83314E-E5D8-4D48-A8FD-29ADDAE243AA}"/>
    <dgm:cxn modelId="{C9A11B5E-5F62-4F56-A198-7C2AEA53D9DC}" type="presOf" srcId="{D8BB7828-AA9C-4244-B879-5D30BD50240B}" destId="{8F98E0AA-F121-48D1-B5E9-49F683902503}" srcOrd="0" destOrd="0" presId="urn:microsoft.com/office/officeart/2005/8/layout/hChevron3"/>
    <dgm:cxn modelId="{070D02A2-8FEB-4321-AE5D-CA206572363C}" type="presOf" srcId="{9DBE7600-CA67-4086-9A50-14FA808C7526}" destId="{9970B962-A9AD-4204-B960-3FC57E2606F6}" srcOrd="0" destOrd="0" presId="urn:microsoft.com/office/officeart/2005/8/layout/hChevron3"/>
    <dgm:cxn modelId="{15351791-5F22-4871-BE34-456651ADA12A}" type="presOf" srcId="{CEBCF0B1-041C-47B5-8BFC-0502D7AEA700}" destId="{483BBEF2-BED5-4C3F-AB00-B03F511DE286}" srcOrd="0" destOrd="0" presId="urn:microsoft.com/office/officeart/2005/8/layout/hChevron3"/>
    <dgm:cxn modelId="{2E8949F7-C7B5-463F-B2D7-05D822D8DE91}" srcId="{9DBE7600-CA67-4086-9A50-14FA808C7526}" destId="{DD3A4299-EB88-4DCE-A937-CCED2A6C0106}" srcOrd="3" destOrd="0" parTransId="{C124479D-ED7B-4D9F-ACAD-98FF14DB3952}" sibTransId="{A4E8A660-48DC-4ED5-A46D-F505F21182AC}"/>
    <dgm:cxn modelId="{8EE15A7E-C265-42CC-99B8-0F7A1CAE9A14}" type="presOf" srcId="{DD3A4299-EB88-4DCE-A937-CCED2A6C0106}" destId="{B62B3BED-CAAB-4086-A508-183EC3C40F3A}" srcOrd="0" destOrd="0" presId="urn:microsoft.com/office/officeart/2005/8/layout/hChevron3"/>
    <dgm:cxn modelId="{26CA68DB-5118-4365-AC21-93D4B1C58EFF}" type="presParOf" srcId="{9970B962-A9AD-4204-B960-3FC57E2606F6}" destId="{483BBEF2-BED5-4C3F-AB00-B03F511DE286}" srcOrd="0" destOrd="0" presId="urn:microsoft.com/office/officeart/2005/8/layout/hChevron3"/>
    <dgm:cxn modelId="{A7460324-4A5B-4878-9B66-46326187A5F6}" type="presParOf" srcId="{9970B962-A9AD-4204-B960-3FC57E2606F6}" destId="{A825C5EE-1160-4084-A747-D7972F46BC79}" srcOrd="1" destOrd="0" presId="urn:microsoft.com/office/officeart/2005/8/layout/hChevron3"/>
    <dgm:cxn modelId="{99077169-0FA6-4FE8-B88B-AE119526B732}" type="presParOf" srcId="{9970B962-A9AD-4204-B960-3FC57E2606F6}" destId="{46C1CA53-87E3-4AE1-9C95-B4DBDECD8610}" srcOrd="2" destOrd="0" presId="urn:microsoft.com/office/officeart/2005/8/layout/hChevron3"/>
    <dgm:cxn modelId="{73733757-5B12-4ADE-BF76-34A0C069680E}" type="presParOf" srcId="{9970B962-A9AD-4204-B960-3FC57E2606F6}" destId="{6617F792-CBC4-45F8-A454-13428F8DD116}" srcOrd="3" destOrd="0" presId="urn:microsoft.com/office/officeart/2005/8/layout/hChevron3"/>
    <dgm:cxn modelId="{2B565107-BC10-4289-802C-D0CD22C97FD4}" type="presParOf" srcId="{9970B962-A9AD-4204-B960-3FC57E2606F6}" destId="{8F98E0AA-F121-48D1-B5E9-49F683902503}" srcOrd="4" destOrd="0" presId="urn:microsoft.com/office/officeart/2005/8/layout/hChevron3"/>
    <dgm:cxn modelId="{4728CF63-83EE-416F-BC8A-815E39118408}" type="presParOf" srcId="{9970B962-A9AD-4204-B960-3FC57E2606F6}" destId="{36AF444D-1E94-4281-9F4F-BCBF7FDCB9C4}" srcOrd="5" destOrd="0" presId="urn:microsoft.com/office/officeart/2005/8/layout/hChevron3"/>
    <dgm:cxn modelId="{C1DA6DCC-CF93-4352-9D5C-6869312DC6BB}" type="presParOf" srcId="{9970B962-A9AD-4204-B960-3FC57E2606F6}" destId="{B62B3BED-CAAB-4086-A508-183EC3C40F3A}" srcOrd="6" destOrd="0" presId="urn:microsoft.com/office/officeart/2005/8/layout/hChevron3"/>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DBE7600-CA67-4086-9A50-14FA808C7526}" type="doc">
      <dgm:prSet loTypeId="urn:microsoft.com/office/officeart/2005/8/layout/hChevron3" loCatId="process" qsTypeId="urn:microsoft.com/office/officeart/2005/8/quickstyle/simple1" qsCatId="simple" csTypeId="urn:microsoft.com/office/officeart/2005/8/colors/accent1_2" csCatId="accent1" phldr="1"/>
      <dgm:spPr/>
    </dgm:pt>
    <dgm:pt modelId="{CEBCF0B1-041C-47B5-8BFC-0502D7AEA700}">
      <dgm:prSet phldrT="[Κείμενο]" custT="1"/>
      <dgm:spPr/>
      <dgm:t>
        <a:bodyPr/>
        <a:lstStyle/>
        <a:p>
          <a:r>
            <a:rPr lang="el-GR" sz="1000" b="1" dirty="0" smtClean="0"/>
            <a:t>Σε μέλη του σχηματισμού</a:t>
          </a:r>
          <a:endParaRPr lang="el-GR" sz="1000" b="1" dirty="0"/>
        </a:p>
      </dgm:t>
    </dgm:pt>
    <dgm:pt modelId="{2DA0A9B7-D9F1-4BAA-9F8B-1981A4010230}" type="parTrans" cxnId="{EA5FFB3B-0841-4F4D-9AD8-810DE42E15F6}">
      <dgm:prSet/>
      <dgm:spPr/>
      <dgm:t>
        <a:bodyPr/>
        <a:lstStyle/>
        <a:p>
          <a:endParaRPr lang="el-GR" sz="3600" b="1"/>
        </a:p>
      </dgm:t>
    </dgm:pt>
    <dgm:pt modelId="{4BADF698-8C46-4338-A127-2E0EAC292605}" type="sibTrans" cxnId="{EA5FFB3B-0841-4F4D-9AD8-810DE42E15F6}">
      <dgm:prSet/>
      <dgm:spPr/>
      <dgm:t>
        <a:bodyPr/>
        <a:lstStyle/>
        <a:p>
          <a:endParaRPr lang="el-GR" sz="3600" b="1"/>
        </a:p>
      </dgm:t>
    </dgm:pt>
    <dgm:pt modelId="{13D88398-18C2-4024-B865-64663C301652}">
      <dgm:prSet phldrT="[Κείμενο]" custT="1"/>
      <dgm:spPr/>
      <dgm:t>
        <a:bodyPr/>
        <a:lstStyle/>
        <a:p>
          <a:r>
            <a:rPr lang="el-GR" sz="1000" b="1" dirty="0" smtClean="0"/>
            <a:t>Σε μεσίτες του εσωτερικού</a:t>
          </a:r>
          <a:endParaRPr lang="el-GR" sz="1000" b="1" dirty="0"/>
        </a:p>
      </dgm:t>
    </dgm:pt>
    <dgm:pt modelId="{683EEB9C-7FDC-4D81-89BF-05FC178F0CB6}" type="parTrans" cxnId="{1A99996C-6F08-4AB7-B302-95ED54F2C671}">
      <dgm:prSet/>
      <dgm:spPr/>
      <dgm:t>
        <a:bodyPr/>
        <a:lstStyle/>
        <a:p>
          <a:endParaRPr lang="el-GR" sz="3600" b="1"/>
        </a:p>
      </dgm:t>
    </dgm:pt>
    <dgm:pt modelId="{CC3ECE35-A123-4EEA-BFB7-3FE037F7D6C6}" type="sibTrans" cxnId="{1A99996C-6F08-4AB7-B302-95ED54F2C671}">
      <dgm:prSet/>
      <dgm:spPr/>
      <dgm:t>
        <a:bodyPr/>
        <a:lstStyle/>
        <a:p>
          <a:endParaRPr lang="el-GR" sz="3600" b="1"/>
        </a:p>
      </dgm:t>
    </dgm:pt>
    <dgm:pt modelId="{D8BB7828-AA9C-4244-B879-5D30BD50240B}">
      <dgm:prSet phldrT="[Κείμενο]" custT="1"/>
      <dgm:spPr/>
      <dgm:t>
        <a:bodyPr/>
        <a:lstStyle/>
        <a:p>
          <a:r>
            <a:rPr lang="el-GR" sz="1000" b="1" dirty="0" smtClean="0"/>
            <a:t>Σε  μεσίτες του εξωτερικού</a:t>
          </a:r>
          <a:endParaRPr lang="el-GR" sz="1000" b="1" dirty="0"/>
        </a:p>
      </dgm:t>
    </dgm:pt>
    <dgm:pt modelId="{BF484253-C622-4BC6-A7AD-B370E51C16BE}" type="parTrans" cxnId="{B3669BA2-1310-40D7-ABFC-AA4DE0BAE82B}">
      <dgm:prSet/>
      <dgm:spPr/>
      <dgm:t>
        <a:bodyPr/>
        <a:lstStyle/>
        <a:p>
          <a:endParaRPr lang="el-GR" sz="3600" b="1"/>
        </a:p>
      </dgm:t>
    </dgm:pt>
    <dgm:pt modelId="{AC83314E-E5D8-4D48-A8FD-29ADDAE243AA}" type="sibTrans" cxnId="{B3669BA2-1310-40D7-ABFC-AA4DE0BAE82B}">
      <dgm:prSet/>
      <dgm:spPr/>
      <dgm:t>
        <a:bodyPr/>
        <a:lstStyle/>
        <a:p>
          <a:endParaRPr lang="el-GR" sz="3600" b="1"/>
        </a:p>
      </dgm:t>
    </dgm:pt>
    <dgm:pt modelId="{DD3A4299-EB88-4DCE-A937-CCED2A6C0106}">
      <dgm:prSet phldrT="[Κείμενο]" custT="1"/>
      <dgm:spPr/>
      <dgm:t>
        <a:bodyPr/>
        <a:lstStyle/>
        <a:p>
          <a:r>
            <a:rPr lang="el-GR" sz="1000" b="1" dirty="0" smtClean="0"/>
            <a:t>Σε συνεργαζόμενους επαγγελματίες</a:t>
          </a:r>
          <a:endParaRPr lang="el-GR" sz="1000" b="1" dirty="0"/>
        </a:p>
      </dgm:t>
    </dgm:pt>
    <dgm:pt modelId="{C124479D-ED7B-4D9F-ACAD-98FF14DB3952}" type="parTrans" cxnId="{2E8949F7-C7B5-463F-B2D7-05D822D8DE91}">
      <dgm:prSet/>
      <dgm:spPr/>
      <dgm:t>
        <a:bodyPr/>
        <a:lstStyle/>
        <a:p>
          <a:endParaRPr lang="el-GR" sz="3600" b="1"/>
        </a:p>
      </dgm:t>
    </dgm:pt>
    <dgm:pt modelId="{A4E8A660-48DC-4ED5-A46D-F505F21182AC}" type="sibTrans" cxnId="{2E8949F7-C7B5-463F-B2D7-05D822D8DE91}">
      <dgm:prSet/>
      <dgm:spPr/>
      <dgm:t>
        <a:bodyPr/>
        <a:lstStyle/>
        <a:p>
          <a:endParaRPr lang="el-GR" sz="3600" b="1"/>
        </a:p>
      </dgm:t>
    </dgm:pt>
    <dgm:pt modelId="{9970B962-A9AD-4204-B960-3FC57E2606F6}" type="pres">
      <dgm:prSet presAssocID="{9DBE7600-CA67-4086-9A50-14FA808C7526}" presName="Name0" presStyleCnt="0">
        <dgm:presLayoutVars>
          <dgm:dir/>
          <dgm:resizeHandles val="exact"/>
        </dgm:presLayoutVars>
      </dgm:prSet>
      <dgm:spPr/>
    </dgm:pt>
    <dgm:pt modelId="{483BBEF2-BED5-4C3F-AB00-B03F511DE286}" type="pres">
      <dgm:prSet presAssocID="{CEBCF0B1-041C-47B5-8BFC-0502D7AEA700}" presName="parTxOnly" presStyleLbl="node1" presStyleIdx="0" presStyleCnt="4">
        <dgm:presLayoutVars>
          <dgm:bulletEnabled val="1"/>
        </dgm:presLayoutVars>
      </dgm:prSet>
      <dgm:spPr/>
      <dgm:t>
        <a:bodyPr/>
        <a:lstStyle/>
        <a:p>
          <a:endParaRPr lang="el-GR"/>
        </a:p>
      </dgm:t>
    </dgm:pt>
    <dgm:pt modelId="{A825C5EE-1160-4084-A747-D7972F46BC79}" type="pres">
      <dgm:prSet presAssocID="{4BADF698-8C46-4338-A127-2E0EAC292605}" presName="parSpace" presStyleCnt="0"/>
      <dgm:spPr/>
    </dgm:pt>
    <dgm:pt modelId="{46C1CA53-87E3-4AE1-9C95-B4DBDECD8610}" type="pres">
      <dgm:prSet presAssocID="{13D88398-18C2-4024-B865-64663C301652}" presName="parTxOnly" presStyleLbl="node1" presStyleIdx="1" presStyleCnt="4">
        <dgm:presLayoutVars>
          <dgm:bulletEnabled val="1"/>
        </dgm:presLayoutVars>
      </dgm:prSet>
      <dgm:spPr/>
      <dgm:t>
        <a:bodyPr/>
        <a:lstStyle/>
        <a:p>
          <a:endParaRPr lang="el-GR"/>
        </a:p>
      </dgm:t>
    </dgm:pt>
    <dgm:pt modelId="{6617F792-CBC4-45F8-A454-13428F8DD116}" type="pres">
      <dgm:prSet presAssocID="{CC3ECE35-A123-4EEA-BFB7-3FE037F7D6C6}" presName="parSpace" presStyleCnt="0"/>
      <dgm:spPr/>
    </dgm:pt>
    <dgm:pt modelId="{8F98E0AA-F121-48D1-B5E9-49F683902503}" type="pres">
      <dgm:prSet presAssocID="{D8BB7828-AA9C-4244-B879-5D30BD50240B}" presName="parTxOnly" presStyleLbl="node1" presStyleIdx="2" presStyleCnt="4" custLinFactNeighborY="232">
        <dgm:presLayoutVars>
          <dgm:bulletEnabled val="1"/>
        </dgm:presLayoutVars>
      </dgm:prSet>
      <dgm:spPr/>
      <dgm:t>
        <a:bodyPr/>
        <a:lstStyle/>
        <a:p>
          <a:endParaRPr lang="el-GR"/>
        </a:p>
      </dgm:t>
    </dgm:pt>
    <dgm:pt modelId="{36AF444D-1E94-4281-9F4F-BCBF7FDCB9C4}" type="pres">
      <dgm:prSet presAssocID="{AC83314E-E5D8-4D48-A8FD-29ADDAE243AA}" presName="parSpace" presStyleCnt="0"/>
      <dgm:spPr/>
    </dgm:pt>
    <dgm:pt modelId="{B62B3BED-CAAB-4086-A508-183EC3C40F3A}" type="pres">
      <dgm:prSet presAssocID="{DD3A4299-EB88-4DCE-A937-CCED2A6C0106}" presName="parTxOnly" presStyleLbl="node1" presStyleIdx="3" presStyleCnt="4">
        <dgm:presLayoutVars>
          <dgm:bulletEnabled val="1"/>
        </dgm:presLayoutVars>
      </dgm:prSet>
      <dgm:spPr/>
      <dgm:t>
        <a:bodyPr/>
        <a:lstStyle/>
        <a:p>
          <a:endParaRPr lang="el-GR"/>
        </a:p>
      </dgm:t>
    </dgm:pt>
  </dgm:ptLst>
  <dgm:cxnLst>
    <dgm:cxn modelId="{1A99996C-6F08-4AB7-B302-95ED54F2C671}" srcId="{9DBE7600-CA67-4086-9A50-14FA808C7526}" destId="{13D88398-18C2-4024-B865-64663C301652}" srcOrd="1" destOrd="0" parTransId="{683EEB9C-7FDC-4D81-89BF-05FC178F0CB6}" sibTransId="{CC3ECE35-A123-4EEA-BFB7-3FE037F7D6C6}"/>
    <dgm:cxn modelId="{A7C71691-4AC2-49BF-888B-E012E7012442}" type="presOf" srcId="{DD3A4299-EB88-4DCE-A937-CCED2A6C0106}" destId="{B62B3BED-CAAB-4086-A508-183EC3C40F3A}" srcOrd="0" destOrd="0" presId="urn:microsoft.com/office/officeart/2005/8/layout/hChevron3"/>
    <dgm:cxn modelId="{EA5FFB3B-0841-4F4D-9AD8-810DE42E15F6}" srcId="{9DBE7600-CA67-4086-9A50-14FA808C7526}" destId="{CEBCF0B1-041C-47B5-8BFC-0502D7AEA700}" srcOrd="0" destOrd="0" parTransId="{2DA0A9B7-D9F1-4BAA-9F8B-1981A4010230}" sibTransId="{4BADF698-8C46-4338-A127-2E0EAC292605}"/>
    <dgm:cxn modelId="{D200F021-D3A4-43C5-B4CC-FF941A21331E}" type="presOf" srcId="{13D88398-18C2-4024-B865-64663C301652}" destId="{46C1CA53-87E3-4AE1-9C95-B4DBDECD8610}" srcOrd="0" destOrd="0" presId="urn:microsoft.com/office/officeart/2005/8/layout/hChevron3"/>
    <dgm:cxn modelId="{B3669BA2-1310-40D7-ABFC-AA4DE0BAE82B}" srcId="{9DBE7600-CA67-4086-9A50-14FA808C7526}" destId="{D8BB7828-AA9C-4244-B879-5D30BD50240B}" srcOrd="2" destOrd="0" parTransId="{BF484253-C622-4BC6-A7AD-B370E51C16BE}" sibTransId="{AC83314E-E5D8-4D48-A8FD-29ADDAE243AA}"/>
    <dgm:cxn modelId="{AF14EC35-2067-43EE-B0BD-773C60A080F2}" type="presOf" srcId="{9DBE7600-CA67-4086-9A50-14FA808C7526}" destId="{9970B962-A9AD-4204-B960-3FC57E2606F6}" srcOrd="0" destOrd="0" presId="urn:microsoft.com/office/officeart/2005/8/layout/hChevron3"/>
    <dgm:cxn modelId="{DA6EF6D6-12D0-4E75-AA80-D0DB46B2B0DB}" type="presOf" srcId="{D8BB7828-AA9C-4244-B879-5D30BD50240B}" destId="{8F98E0AA-F121-48D1-B5E9-49F683902503}" srcOrd="0" destOrd="0" presId="urn:microsoft.com/office/officeart/2005/8/layout/hChevron3"/>
    <dgm:cxn modelId="{2E8949F7-C7B5-463F-B2D7-05D822D8DE91}" srcId="{9DBE7600-CA67-4086-9A50-14FA808C7526}" destId="{DD3A4299-EB88-4DCE-A937-CCED2A6C0106}" srcOrd="3" destOrd="0" parTransId="{C124479D-ED7B-4D9F-ACAD-98FF14DB3952}" sibTransId="{A4E8A660-48DC-4ED5-A46D-F505F21182AC}"/>
    <dgm:cxn modelId="{3BD99ED3-06AF-49B9-89CF-7CDBF19566EC}" type="presOf" srcId="{CEBCF0B1-041C-47B5-8BFC-0502D7AEA700}" destId="{483BBEF2-BED5-4C3F-AB00-B03F511DE286}" srcOrd="0" destOrd="0" presId="urn:microsoft.com/office/officeart/2005/8/layout/hChevron3"/>
    <dgm:cxn modelId="{E41ABCCE-9CD7-4BFE-BCA5-AC04F89FA7F0}" type="presParOf" srcId="{9970B962-A9AD-4204-B960-3FC57E2606F6}" destId="{483BBEF2-BED5-4C3F-AB00-B03F511DE286}" srcOrd="0" destOrd="0" presId="urn:microsoft.com/office/officeart/2005/8/layout/hChevron3"/>
    <dgm:cxn modelId="{DB88263C-F31C-42B6-9AA7-E981A3C029E7}" type="presParOf" srcId="{9970B962-A9AD-4204-B960-3FC57E2606F6}" destId="{A825C5EE-1160-4084-A747-D7972F46BC79}" srcOrd="1" destOrd="0" presId="urn:microsoft.com/office/officeart/2005/8/layout/hChevron3"/>
    <dgm:cxn modelId="{33C3C947-2381-49BE-A2C7-CDC58CA82BF8}" type="presParOf" srcId="{9970B962-A9AD-4204-B960-3FC57E2606F6}" destId="{46C1CA53-87E3-4AE1-9C95-B4DBDECD8610}" srcOrd="2" destOrd="0" presId="urn:microsoft.com/office/officeart/2005/8/layout/hChevron3"/>
    <dgm:cxn modelId="{0CDB2A4C-8F77-4DE6-B914-FE10EFD2304A}" type="presParOf" srcId="{9970B962-A9AD-4204-B960-3FC57E2606F6}" destId="{6617F792-CBC4-45F8-A454-13428F8DD116}" srcOrd="3" destOrd="0" presId="urn:microsoft.com/office/officeart/2005/8/layout/hChevron3"/>
    <dgm:cxn modelId="{027E0358-A801-4A62-A69A-E1FA6C20CE12}" type="presParOf" srcId="{9970B962-A9AD-4204-B960-3FC57E2606F6}" destId="{8F98E0AA-F121-48D1-B5E9-49F683902503}" srcOrd="4" destOrd="0" presId="urn:microsoft.com/office/officeart/2005/8/layout/hChevron3"/>
    <dgm:cxn modelId="{EDFDB377-D559-4FE1-8074-10D658CF46C2}" type="presParOf" srcId="{9970B962-A9AD-4204-B960-3FC57E2606F6}" destId="{36AF444D-1E94-4281-9F4F-BCBF7FDCB9C4}" srcOrd="5" destOrd="0" presId="urn:microsoft.com/office/officeart/2005/8/layout/hChevron3"/>
    <dgm:cxn modelId="{EF30190A-B756-4918-8E68-78BE32185E75}" type="presParOf" srcId="{9970B962-A9AD-4204-B960-3FC57E2606F6}" destId="{B62B3BED-CAAB-4086-A508-183EC3C40F3A}" srcOrd="6" destOrd="0" presId="urn:microsoft.com/office/officeart/2005/8/layout/hChevron3"/>
  </dgm:cxnLst>
  <dgm:bg/>
  <dgm:whole/>
  <dgm:extLst>
    <a:ext uri="http://schemas.microsoft.com/office/drawing/2008/diagram">
      <dsp:dataModelExt xmlns:dsp="http://schemas.microsoft.com/office/drawing/2008/diagram" xmlns="" relId="rId2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353BD47-0F82-4104-8F92-3F2B4EEE8D6F}" type="doc">
      <dgm:prSet loTypeId="urn:microsoft.com/office/officeart/2005/8/layout/matrix1" loCatId="matrix" qsTypeId="urn:microsoft.com/office/officeart/2005/8/quickstyle/simple2" qsCatId="simple" csTypeId="urn:microsoft.com/office/officeart/2005/8/colors/accent1_2" csCatId="accent1" phldr="1"/>
      <dgm:spPr/>
      <dgm:t>
        <a:bodyPr/>
        <a:lstStyle/>
        <a:p>
          <a:endParaRPr lang="el-GR"/>
        </a:p>
      </dgm:t>
    </dgm:pt>
    <dgm:pt modelId="{7F896899-EB10-4423-A2C1-3DD932ECFDF8}">
      <dgm:prSet phldrT="[Κείμενο]" custT="1"/>
      <dgm:spPr/>
      <dgm:t>
        <a:bodyPr/>
        <a:lstStyle/>
        <a:p>
          <a:pPr algn="ctr"/>
          <a:r>
            <a:rPr lang="el-GR" sz="2300" b="1" dirty="0"/>
            <a:t>Επαγγελματίες διαχείρισης ακινήτων</a:t>
          </a:r>
        </a:p>
      </dgm:t>
    </dgm:pt>
    <dgm:pt modelId="{33E98DC5-76C9-4540-BF11-F3006FB4221A}" type="parTrans" cxnId="{1B0AB2BD-15EB-4D3E-810D-DC9BB9D51F85}">
      <dgm:prSet/>
      <dgm:spPr/>
      <dgm:t>
        <a:bodyPr/>
        <a:lstStyle/>
        <a:p>
          <a:pPr algn="ctr"/>
          <a:endParaRPr lang="el-GR" sz="1600"/>
        </a:p>
      </dgm:t>
    </dgm:pt>
    <dgm:pt modelId="{CF5EE20F-3BCD-4486-A3C8-E883E0CE3733}" type="sibTrans" cxnId="{1B0AB2BD-15EB-4D3E-810D-DC9BB9D51F85}">
      <dgm:prSet/>
      <dgm:spPr/>
      <dgm:t>
        <a:bodyPr/>
        <a:lstStyle/>
        <a:p>
          <a:pPr algn="ctr"/>
          <a:endParaRPr lang="el-GR" sz="1600"/>
        </a:p>
      </dgm:t>
    </dgm:pt>
    <dgm:pt modelId="{81A67298-19DF-4933-8D8E-3DF8939D8BB5}">
      <dgm:prSet phldrT="[Κείμενο]" custT="1"/>
      <dgm:spPr/>
      <dgm:t>
        <a:bodyPr/>
        <a:lstStyle/>
        <a:p>
          <a:pPr algn="ctr"/>
          <a:r>
            <a:rPr lang="el-GR" sz="2800" dirty="0"/>
            <a:t>Διαδικτυακό Πληροφοριακό Σύστημα Διαχείρισης Συστάσεων</a:t>
          </a:r>
        </a:p>
      </dgm:t>
    </dgm:pt>
    <dgm:pt modelId="{085C0958-4D2A-4672-AA9D-E405934410B2}" type="parTrans" cxnId="{1A8B8A4F-ABF9-4EFA-A7F6-7036F00FC995}">
      <dgm:prSet/>
      <dgm:spPr/>
      <dgm:t>
        <a:bodyPr/>
        <a:lstStyle/>
        <a:p>
          <a:pPr algn="ctr"/>
          <a:endParaRPr lang="el-GR" sz="1600"/>
        </a:p>
      </dgm:t>
    </dgm:pt>
    <dgm:pt modelId="{E4B5FE27-A22D-4E67-923A-3601056C957F}" type="sibTrans" cxnId="{1A8B8A4F-ABF9-4EFA-A7F6-7036F00FC995}">
      <dgm:prSet/>
      <dgm:spPr/>
      <dgm:t>
        <a:bodyPr/>
        <a:lstStyle/>
        <a:p>
          <a:pPr algn="ctr"/>
          <a:endParaRPr lang="el-GR" sz="1600"/>
        </a:p>
      </dgm:t>
    </dgm:pt>
    <dgm:pt modelId="{7E10BE46-B12D-48C6-8649-63E797B82AB0}">
      <dgm:prSet phldrT="[Κείμενο]" custT="1"/>
      <dgm:spPr/>
      <dgm:t>
        <a:bodyPr/>
        <a:lstStyle/>
        <a:p>
          <a:pPr algn="ctr"/>
          <a:endParaRPr lang="en-US" sz="1600" dirty="0"/>
        </a:p>
        <a:p>
          <a:pPr algn="ctr"/>
          <a:r>
            <a:rPr lang="en-US" sz="2800" dirty="0"/>
            <a:t>BPOR</a:t>
          </a:r>
        </a:p>
        <a:p>
          <a:pPr algn="ctr"/>
          <a:r>
            <a:rPr lang="en-US" sz="2800" dirty="0"/>
            <a:t>SFH</a:t>
          </a:r>
        </a:p>
        <a:p>
          <a:pPr algn="ctr"/>
          <a:endParaRPr lang="el-GR" sz="1600" dirty="0"/>
        </a:p>
      </dgm:t>
    </dgm:pt>
    <dgm:pt modelId="{7248B132-3AA4-4895-81A1-C4EBCA29029B}" type="parTrans" cxnId="{21B4F772-010B-41BF-B8F7-708190104EB8}">
      <dgm:prSet/>
      <dgm:spPr/>
      <dgm:t>
        <a:bodyPr/>
        <a:lstStyle/>
        <a:p>
          <a:pPr algn="ctr"/>
          <a:endParaRPr lang="el-GR" sz="1600"/>
        </a:p>
      </dgm:t>
    </dgm:pt>
    <dgm:pt modelId="{DD813A02-2606-47B6-BE02-F0DB6C7A1CD8}" type="sibTrans" cxnId="{21B4F772-010B-41BF-B8F7-708190104EB8}">
      <dgm:prSet/>
      <dgm:spPr/>
      <dgm:t>
        <a:bodyPr/>
        <a:lstStyle/>
        <a:p>
          <a:pPr algn="ctr"/>
          <a:endParaRPr lang="el-GR" sz="1600"/>
        </a:p>
      </dgm:t>
    </dgm:pt>
    <dgm:pt modelId="{99F90AC6-54BE-41AC-9533-1808BD71C605}">
      <dgm:prSet phldrT="[Κείμενο]" custT="1"/>
      <dgm:spPr/>
      <dgm:t>
        <a:bodyPr/>
        <a:lstStyle/>
        <a:p>
          <a:pPr algn="ctr"/>
          <a:r>
            <a:rPr lang="en-GB" sz="2800" dirty="0"/>
            <a:t>NAR</a:t>
          </a:r>
          <a:endParaRPr lang="en-US" sz="2800" dirty="0"/>
        </a:p>
        <a:p>
          <a:pPr algn="ctr"/>
          <a:r>
            <a:rPr lang="en-US" sz="2800" dirty="0"/>
            <a:t>CEREAN</a:t>
          </a:r>
        </a:p>
        <a:p>
          <a:pPr algn="ctr"/>
          <a:r>
            <a:rPr lang="en-US" sz="2800" dirty="0"/>
            <a:t>IRPF</a:t>
          </a:r>
          <a:endParaRPr lang="el-GR" sz="2800" dirty="0"/>
        </a:p>
      </dgm:t>
    </dgm:pt>
    <dgm:pt modelId="{397EEDFE-1944-44CF-B175-DCD5082F440B}" type="parTrans" cxnId="{F6E5D9EA-9C44-4E36-8944-1E4D076539F9}">
      <dgm:prSet/>
      <dgm:spPr/>
      <dgm:t>
        <a:bodyPr/>
        <a:lstStyle/>
        <a:p>
          <a:pPr algn="ctr"/>
          <a:endParaRPr lang="el-GR" sz="1600"/>
        </a:p>
      </dgm:t>
    </dgm:pt>
    <dgm:pt modelId="{FDB07EF9-4B10-4D2D-B333-819F03514D3D}" type="sibTrans" cxnId="{F6E5D9EA-9C44-4E36-8944-1E4D076539F9}">
      <dgm:prSet/>
      <dgm:spPr/>
      <dgm:t>
        <a:bodyPr/>
        <a:lstStyle/>
        <a:p>
          <a:pPr algn="ctr"/>
          <a:endParaRPr lang="el-GR" sz="1600"/>
        </a:p>
      </dgm:t>
    </dgm:pt>
    <dgm:pt modelId="{36879BF2-C87B-44F7-9476-4804408933A1}">
      <dgm:prSet phldrT="[Κείμενο]" custT="1"/>
      <dgm:spPr/>
      <dgm:t>
        <a:bodyPr/>
        <a:lstStyle/>
        <a:p>
          <a:pPr algn="ctr"/>
          <a:r>
            <a:rPr lang="en-US" sz="2800" dirty="0" smtClean="0"/>
            <a:t>REOs</a:t>
          </a:r>
          <a:endParaRPr lang="el-GR" sz="2800" dirty="0" smtClean="0"/>
        </a:p>
        <a:p>
          <a:pPr algn="ctr"/>
          <a:r>
            <a:rPr lang="en-US" sz="2800" dirty="0" smtClean="0"/>
            <a:t>SFR</a:t>
          </a:r>
          <a:endParaRPr lang="en-US" sz="2800" dirty="0"/>
        </a:p>
        <a:p>
          <a:pPr algn="ctr"/>
          <a:endParaRPr lang="el-GR" sz="1600" dirty="0"/>
        </a:p>
      </dgm:t>
    </dgm:pt>
    <dgm:pt modelId="{3A290AF4-16A2-487E-B87C-4FCB5B454D2E}" type="parTrans" cxnId="{507EE329-D38E-478D-A08F-6DA411F4B4EA}">
      <dgm:prSet/>
      <dgm:spPr/>
      <dgm:t>
        <a:bodyPr/>
        <a:lstStyle/>
        <a:p>
          <a:pPr algn="ctr"/>
          <a:endParaRPr lang="el-GR" sz="1600"/>
        </a:p>
      </dgm:t>
    </dgm:pt>
    <dgm:pt modelId="{BC79CD69-5EB7-42CE-B880-B2564BD8A496}" type="sibTrans" cxnId="{507EE329-D38E-478D-A08F-6DA411F4B4EA}">
      <dgm:prSet/>
      <dgm:spPr/>
      <dgm:t>
        <a:bodyPr/>
        <a:lstStyle/>
        <a:p>
          <a:pPr algn="ctr"/>
          <a:endParaRPr lang="el-GR" sz="1600"/>
        </a:p>
      </dgm:t>
    </dgm:pt>
    <dgm:pt modelId="{DF9F8AD7-CA7E-4C9C-AA8E-EBEE8AB9BF79}" type="pres">
      <dgm:prSet presAssocID="{8353BD47-0F82-4104-8F92-3F2B4EEE8D6F}" presName="diagram" presStyleCnt="0">
        <dgm:presLayoutVars>
          <dgm:chMax val="1"/>
          <dgm:dir/>
          <dgm:animLvl val="ctr"/>
          <dgm:resizeHandles val="exact"/>
        </dgm:presLayoutVars>
      </dgm:prSet>
      <dgm:spPr/>
      <dgm:t>
        <a:bodyPr/>
        <a:lstStyle/>
        <a:p>
          <a:endParaRPr lang="el-GR"/>
        </a:p>
      </dgm:t>
    </dgm:pt>
    <dgm:pt modelId="{6CABF2F7-7C23-44DF-A3C0-F3FC2AFAF59D}" type="pres">
      <dgm:prSet presAssocID="{8353BD47-0F82-4104-8F92-3F2B4EEE8D6F}" presName="matrix" presStyleCnt="0"/>
      <dgm:spPr/>
    </dgm:pt>
    <dgm:pt modelId="{24DB6789-CC3F-4CAC-8F80-3B9CDB7EF214}" type="pres">
      <dgm:prSet presAssocID="{8353BD47-0F82-4104-8F92-3F2B4EEE8D6F}" presName="tile1" presStyleLbl="node1" presStyleIdx="0" presStyleCnt="4" custScaleY="109449" custLinFactNeighborY="3077"/>
      <dgm:spPr/>
      <dgm:t>
        <a:bodyPr/>
        <a:lstStyle/>
        <a:p>
          <a:endParaRPr lang="el-GR"/>
        </a:p>
      </dgm:t>
    </dgm:pt>
    <dgm:pt modelId="{06FD9A13-D0A8-483B-B3E5-91D7B05BF8FE}" type="pres">
      <dgm:prSet presAssocID="{8353BD47-0F82-4104-8F92-3F2B4EEE8D6F}" presName="tile1text" presStyleLbl="node1" presStyleIdx="0" presStyleCnt="4">
        <dgm:presLayoutVars>
          <dgm:chMax val="0"/>
          <dgm:chPref val="0"/>
          <dgm:bulletEnabled val="1"/>
        </dgm:presLayoutVars>
      </dgm:prSet>
      <dgm:spPr/>
      <dgm:t>
        <a:bodyPr/>
        <a:lstStyle/>
        <a:p>
          <a:endParaRPr lang="el-GR"/>
        </a:p>
      </dgm:t>
    </dgm:pt>
    <dgm:pt modelId="{34E0CD02-F506-438E-BB9E-36D7CA0C070C}" type="pres">
      <dgm:prSet presAssocID="{8353BD47-0F82-4104-8F92-3F2B4EEE8D6F}" presName="tile2" presStyleLbl="node1" presStyleIdx="1" presStyleCnt="4" custLinFactNeighborY="-1466"/>
      <dgm:spPr/>
      <dgm:t>
        <a:bodyPr/>
        <a:lstStyle/>
        <a:p>
          <a:endParaRPr lang="el-GR"/>
        </a:p>
      </dgm:t>
    </dgm:pt>
    <dgm:pt modelId="{FEFDF630-F278-4A12-A4A4-4D0EF9CED508}" type="pres">
      <dgm:prSet presAssocID="{8353BD47-0F82-4104-8F92-3F2B4EEE8D6F}" presName="tile2text" presStyleLbl="node1" presStyleIdx="1" presStyleCnt="4">
        <dgm:presLayoutVars>
          <dgm:chMax val="0"/>
          <dgm:chPref val="0"/>
          <dgm:bulletEnabled val="1"/>
        </dgm:presLayoutVars>
      </dgm:prSet>
      <dgm:spPr/>
      <dgm:t>
        <a:bodyPr/>
        <a:lstStyle/>
        <a:p>
          <a:endParaRPr lang="el-GR"/>
        </a:p>
      </dgm:t>
    </dgm:pt>
    <dgm:pt modelId="{E7FFC134-35F2-456A-BD50-6EEE5C1AD76E}" type="pres">
      <dgm:prSet presAssocID="{8353BD47-0F82-4104-8F92-3F2B4EEE8D6F}" presName="tile3" presStyleLbl="node1" presStyleIdx="2" presStyleCnt="4"/>
      <dgm:spPr/>
      <dgm:t>
        <a:bodyPr/>
        <a:lstStyle/>
        <a:p>
          <a:endParaRPr lang="el-GR"/>
        </a:p>
      </dgm:t>
    </dgm:pt>
    <dgm:pt modelId="{09C88105-16D1-4193-8C09-1163FD9CD7D1}" type="pres">
      <dgm:prSet presAssocID="{8353BD47-0F82-4104-8F92-3F2B4EEE8D6F}" presName="tile3text" presStyleLbl="node1" presStyleIdx="2" presStyleCnt="4">
        <dgm:presLayoutVars>
          <dgm:chMax val="0"/>
          <dgm:chPref val="0"/>
          <dgm:bulletEnabled val="1"/>
        </dgm:presLayoutVars>
      </dgm:prSet>
      <dgm:spPr/>
      <dgm:t>
        <a:bodyPr/>
        <a:lstStyle/>
        <a:p>
          <a:endParaRPr lang="el-GR"/>
        </a:p>
      </dgm:t>
    </dgm:pt>
    <dgm:pt modelId="{DAFDB026-4C25-48FB-8437-5B50B88B48E1}" type="pres">
      <dgm:prSet presAssocID="{8353BD47-0F82-4104-8F92-3F2B4EEE8D6F}" presName="tile4" presStyleLbl="node1" presStyleIdx="3" presStyleCnt="4"/>
      <dgm:spPr/>
      <dgm:t>
        <a:bodyPr/>
        <a:lstStyle/>
        <a:p>
          <a:endParaRPr lang="el-GR"/>
        </a:p>
      </dgm:t>
    </dgm:pt>
    <dgm:pt modelId="{D7B328E6-1EE8-4681-AAA6-714D2E219AC7}" type="pres">
      <dgm:prSet presAssocID="{8353BD47-0F82-4104-8F92-3F2B4EEE8D6F}" presName="tile4text" presStyleLbl="node1" presStyleIdx="3" presStyleCnt="4">
        <dgm:presLayoutVars>
          <dgm:chMax val="0"/>
          <dgm:chPref val="0"/>
          <dgm:bulletEnabled val="1"/>
        </dgm:presLayoutVars>
      </dgm:prSet>
      <dgm:spPr/>
      <dgm:t>
        <a:bodyPr/>
        <a:lstStyle/>
        <a:p>
          <a:endParaRPr lang="el-GR"/>
        </a:p>
      </dgm:t>
    </dgm:pt>
    <dgm:pt modelId="{822E0B27-9506-493A-B9D1-18480B94FF92}" type="pres">
      <dgm:prSet presAssocID="{8353BD47-0F82-4104-8F92-3F2B4EEE8D6F}" presName="centerTile" presStyleLbl="fgShp" presStyleIdx="0" presStyleCnt="1">
        <dgm:presLayoutVars>
          <dgm:chMax val="0"/>
          <dgm:chPref val="0"/>
        </dgm:presLayoutVars>
      </dgm:prSet>
      <dgm:spPr/>
      <dgm:t>
        <a:bodyPr/>
        <a:lstStyle/>
        <a:p>
          <a:endParaRPr lang="el-GR"/>
        </a:p>
      </dgm:t>
    </dgm:pt>
  </dgm:ptLst>
  <dgm:cxnLst>
    <dgm:cxn modelId="{ECA14991-4AC9-4886-B3FE-C661E8BC4B0D}" type="presOf" srcId="{81A67298-19DF-4933-8D8E-3DF8939D8BB5}" destId="{06FD9A13-D0A8-483B-B3E5-91D7B05BF8FE}" srcOrd="1" destOrd="0" presId="urn:microsoft.com/office/officeart/2005/8/layout/matrix1"/>
    <dgm:cxn modelId="{B564A27E-D65C-4AF8-B0A9-41D5D225EDF4}" type="presOf" srcId="{7F896899-EB10-4423-A2C1-3DD932ECFDF8}" destId="{822E0B27-9506-493A-B9D1-18480B94FF92}" srcOrd="0" destOrd="0" presId="urn:microsoft.com/office/officeart/2005/8/layout/matrix1"/>
    <dgm:cxn modelId="{F6E5D9EA-9C44-4E36-8944-1E4D076539F9}" srcId="{7F896899-EB10-4423-A2C1-3DD932ECFDF8}" destId="{99F90AC6-54BE-41AC-9533-1808BD71C605}" srcOrd="2" destOrd="0" parTransId="{397EEDFE-1944-44CF-B175-DCD5082F440B}" sibTransId="{FDB07EF9-4B10-4D2D-B333-819F03514D3D}"/>
    <dgm:cxn modelId="{DF258EB0-68C3-4254-81B8-B13EC35A4F23}" type="presOf" srcId="{36879BF2-C87B-44F7-9476-4804408933A1}" destId="{D7B328E6-1EE8-4681-AAA6-714D2E219AC7}" srcOrd="1" destOrd="0" presId="urn:microsoft.com/office/officeart/2005/8/layout/matrix1"/>
    <dgm:cxn modelId="{AB99E1E6-EBCB-4AD3-9F10-332DEE4E60A2}" type="presOf" srcId="{7E10BE46-B12D-48C6-8649-63E797B82AB0}" destId="{FEFDF630-F278-4A12-A4A4-4D0EF9CED508}" srcOrd="1" destOrd="0" presId="urn:microsoft.com/office/officeart/2005/8/layout/matrix1"/>
    <dgm:cxn modelId="{C71D085F-6609-4F57-A60D-2304F55C8D15}" type="presOf" srcId="{99F90AC6-54BE-41AC-9533-1808BD71C605}" destId="{09C88105-16D1-4193-8C09-1163FD9CD7D1}" srcOrd="1" destOrd="0" presId="urn:microsoft.com/office/officeart/2005/8/layout/matrix1"/>
    <dgm:cxn modelId="{8F4CD5BB-CFF0-43CE-B54F-CE9717C09A59}" type="presOf" srcId="{36879BF2-C87B-44F7-9476-4804408933A1}" destId="{DAFDB026-4C25-48FB-8437-5B50B88B48E1}" srcOrd="0" destOrd="0" presId="urn:microsoft.com/office/officeart/2005/8/layout/matrix1"/>
    <dgm:cxn modelId="{57021CCF-0FEC-4990-98E8-30275BAFDD9E}" type="presOf" srcId="{99F90AC6-54BE-41AC-9533-1808BD71C605}" destId="{E7FFC134-35F2-456A-BD50-6EEE5C1AD76E}" srcOrd="0" destOrd="0" presId="urn:microsoft.com/office/officeart/2005/8/layout/matrix1"/>
    <dgm:cxn modelId="{1A8B8A4F-ABF9-4EFA-A7F6-7036F00FC995}" srcId="{7F896899-EB10-4423-A2C1-3DD932ECFDF8}" destId="{81A67298-19DF-4933-8D8E-3DF8939D8BB5}" srcOrd="0" destOrd="0" parTransId="{085C0958-4D2A-4672-AA9D-E405934410B2}" sibTransId="{E4B5FE27-A22D-4E67-923A-3601056C957F}"/>
    <dgm:cxn modelId="{B2F99D97-5A76-4C2C-A53C-067EC90871E9}" type="presOf" srcId="{81A67298-19DF-4933-8D8E-3DF8939D8BB5}" destId="{24DB6789-CC3F-4CAC-8F80-3B9CDB7EF214}" srcOrd="0" destOrd="0" presId="urn:microsoft.com/office/officeart/2005/8/layout/matrix1"/>
    <dgm:cxn modelId="{08BC0E9B-4ADD-4B8D-85D5-4B066656C332}" type="presOf" srcId="{8353BD47-0F82-4104-8F92-3F2B4EEE8D6F}" destId="{DF9F8AD7-CA7E-4C9C-AA8E-EBEE8AB9BF79}" srcOrd="0" destOrd="0" presId="urn:microsoft.com/office/officeart/2005/8/layout/matrix1"/>
    <dgm:cxn modelId="{507EE329-D38E-478D-A08F-6DA411F4B4EA}" srcId="{7F896899-EB10-4423-A2C1-3DD932ECFDF8}" destId="{36879BF2-C87B-44F7-9476-4804408933A1}" srcOrd="3" destOrd="0" parTransId="{3A290AF4-16A2-487E-B87C-4FCB5B454D2E}" sibTransId="{BC79CD69-5EB7-42CE-B880-B2564BD8A496}"/>
    <dgm:cxn modelId="{21B4F772-010B-41BF-B8F7-708190104EB8}" srcId="{7F896899-EB10-4423-A2C1-3DD932ECFDF8}" destId="{7E10BE46-B12D-48C6-8649-63E797B82AB0}" srcOrd="1" destOrd="0" parTransId="{7248B132-3AA4-4895-81A1-C4EBCA29029B}" sibTransId="{DD813A02-2606-47B6-BE02-F0DB6C7A1CD8}"/>
    <dgm:cxn modelId="{EF6210C2-FC64-4AE0-B5BC-4F7E4B61912E}" type="presOf" srcId="{7E10BE46-B12D-48C6-8649-63E797B82AB0}" destId="{34E0CD02-F506-438E-BB9E-36D7CA0C070C}" srcOrd="0" destOrd="0" presId="urn:microsoft.com/office/officeart/2005/8/layout/matrix1"/>
    <dgm:cxn modelId="{1B0AB2BD-15EB-4D3E-810D-DC9BB9D51F85}" srcId="{8353BD47-0F82-4104-8F92-3F2B4EEE8D6F}" destId="{7F896899-EB10-4423-A2C1-3DD932ECFDF8}" srcOrd="0" destOrd="0" parTransId="{33E98DC5-76C9-4540-BF11-F3006FB4221A}" sibTransId="{CF5EE20F-3BCD-4486-A3C8-E883E0CE3733}"/>
    <dgm:cxn modelId="{EF9EF819-AA91-4A1E-BD14-AFB355215619}" type="presParOf" srcId="{DF9F8AD7-CA7E-4C9C-AA8E-EBEE8AB9BF79}" destId="{6CABF2F7-7C23-44DF-A3C0-F3FC2AFAF59D}" srcOrd="0" destOrd="0" presId="urn:microsoft.com/office/officeart/2005/8/layout/matrix1"/>
    <dgm:cxn modelId="{496FEA26-C05E-4F7D-A9EB-1FB71162C078}" type="presParOf" srcId="{6CABF2F7-7C23-44DF-A3C0-F3FC2AFAF59D}" destId="{24DB6789-CC3F-4CAC-8F80-3B9CDB7EF214}" srcOrd="0" destOrd="0" presId="urn:microsoft.com/office/officeart/2005/8/layout/matrix1"/>
    <dgm:cxn modelId="{2D2CCA28-4B4C-4DD2-8FC2-B6EBA249A158}" type="presParOf" srcId="{6CABF2F7-7C23-44DF-A3C0-F3FC2AFAF59D}" destId="{06FD9A13-D0A8-483B-B3E5-91D7B05BF8FE}" srcOrd="1" destOrd="0" presId="urn:microsoft.com/office/officeart/2005/8/layout/matrix1"/>
    <dgm:cxn modelId="{335103FA-02E8-4E9C-AB30-C40DE7664365}" type="presParOf" srcId="{6CABF2F7-7C23-44DF-A3C0-F3FC2AFAF59D}" destId="{34E0CD02-F506-438E-BB9E-36D7CA0C070C}" srcOrd="2" destOrd="0" presId="urn:microsoft.com/office/officeart/2005/8/layout/matrix1"/>
    <dgm:cxn modelId="{2ABABD06-8286-4796-B6EE-6F91DF5560D8}" type="presParOf" srcId="{6CABF2F7-7C23-44DF-A3C0-F3FC2AFAF59D}" destId="{FEFDF630-F278-4A12-A4A4-4D0EF9CED508}" srcOrd="3" destOrd="0" presId="urn:microsoft.com/office/officeart/2005/8/layout/matrix1"/>
    <dgm:cxn modelId="{A6AE13E4-0D91-41F1-BB33-480659C0853D}" type="presParOf" srcId="{6CABF2F7-7C23-44DF-A3C0-F3FC2AFAF59D}" destId="{E7FFC134-35F2-456A-BD50-6EEE5C1AD76E}" srcOrd="4" destOrd="0" presId="urn:microsoft.com/office/officeart/2005/8/layout/matrix1"/>
    <dgm:cxn modelId="{0F7C89DC-01B5-4EB2-9DF7-DDC068DA4FFB}" type="presParOf" srcId="{6CABF2F7-7C23-44DF-A3C0-F3FC2AFAF59D}" destId="{09C88105-16D1-4193-8C09-1163FD9CD7D1}" srcOrd="5" destOrd="0" presId="urn:microsoft.com/office/officeart/2005/8/layout/matrix1"/>
    <dgm:cxn modelId="{429CDFB7-D67C-4659-A4E2-B8C5834870BD}" type="presParOf" srcId="{6CABF2F7-7C23-44DF-A3C0-F3FC2AFAF59D}" destId="{DAFDB026-4C25-48FB-8437-5B50B88B48E1}" srcOrd="6" destOrd="0" presId="urn:microsoft.com/office/officeart/2005/8/layout/matrix1"/>
    <dgm:cxn modelId="{17F25036-C615-45C3-8C34-D3B00FBA43E1}" type="presParOf" srcId="{6CABF2F7-7C23-44DF-A3C0-F3FC2AFAF59D}" destId="{D7B328E6-1EE8-4681-AAA6-714D2E219AC7}" srcOrd="7" destOrd="0" presId="urn:microsoft.com/office/officeart/2005/8/layout/matrix1"/>
    <dgm:cxn modelId="{7E6F49F7-891F-44DE-A0FA-CE5498A982AA}" type="presParOf" srcId="{DF9F8AD7-CA7E-4C9C-AA8E-EBEE8AB9BF79}" destId="{822E0B27-9506-493A-B9D1-18480B94FF92}"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36B2E3C-52C0-4287-B23D-269397A125A7}" type="doc">
      <dgm:prSet loTypeId="urn:microsoft.com/office/officeart/2005/8/layout/venn2" loCatId="relationship" qsTypeId="urn:microsoft.com/office/officeart/2005/8/quickstyle/simple1" qsCatId="simple" csTypeId="urn:microsoft.com/office/officeart/2005/8/colors/accent1_4" csCatId="accent1" phldr="1"/>
      <dgm:spPr/>
      <dgm:t>
        <a:bodyPr/>
        <a:lstStyle/>
        <a:p>
          <a:endParaRPr lang="el-GR"/>
        </a:p>
      </dgm:t>
    </dgm:pt>
    <dgm:pt modelId="{64070FC5-97E1-4045-A225-DF6C9C7DE87B}">
      <dgm:prSet phldrT="[Κείμενο]" custT="1"/>
      <dgm:spPr/>
      <dgm:t>
        <a:bodyPr/>
        <a:lstStyle/>
        <a:p>
          <a:r>
            <a:rPr lang="el-GR" sz="2800" b="1" dirty="0"/>
            <a:t>Διεθνώς</a:t>
          </a:r>
        </a:p>
      </dgm:t>
    </dgm:pt>
    <dgm:pt modelId="{38C8E323-BF58-4F1E-893F-436D7D824731}" type="parTrans" cxnId="{20CAC4EC-F6D9-4961-9287-935BA8CCD624}">
      <dgm:prSet/>
      <dgm:spPr/>
      <dgm:t>
        <a:bodyPr/>
        <a:lstStyle/>
        <a:p>
          <a:endParaRPr lang="el-GR" b="1"/>
        </a:p>
      </dgm:t>
    </dgm:pt>
    <dgm:pt modelId="{C234905C-C599-40AB-96ED-3B6B8F1FE943}" type="sibTrans" cxnId="{20CAC4EC-F6D9-4961-9287-935BA8CCD624}">
      <dgm:prSet/>
      <dgm:spPr/>
      <dgm:t>
        <a:bodyPr/>
        <a:lstStyle/>
        <a:p>
          <a:endParaRPr lang="el-GR" b="1"/>
        </a:p>
      </dgm:t>
    </dgm:pt>
    <dgm:pt modelId="{A56E9645-3290-4870-B4D3-52FBDE6BAA15}">
      <dgm:prSet phldrT="[Κείμενο]" custT="1"/>
      <dgm:spPr/>
      <dgm:t>
        <a:bodyPr/>
        <a:lstStyle/>
        <a:p>
          <a:r>
            <a:rPr lang="el-GR" sz="1800" b="1" dirty="0"/>
            <a:t>Δίκτυα άλλων χωρών</a:t>
          </a:r>
          <a:r>
            <a:rPr lang="en-US" sz="1800" b="1" dirty="0"/>
            <a:t> (</a:t>
          </a:r>
          <a:r>
            <a:rPr lang="el-GR" sz="1800" b="1" dirty="0"/>
            <a:t>επέκταση - διεθνοποίηση</a:t>
          </a:r>
          <a:r>
            <a:rPr lang="en-US" sz="1800" b="1" dirty="0"/>
            <a:t>)</a:t>
          </a:r>
          <a:endParaRPr lang="el-GR" sz="1800" b="1" dirty="0"/>
        </a:p>
      </dgm:t>
    </dgm:pt>
    <dgm:pt modelId="{57624023-B555-41E8-99B0-BA02491D3EFC}" type="parTrans" cxnId="{D39EC031-ED4F-472F-908C-758AA6E8718A}">
      <dgm:prSet/>
      <dgm:spPr/>
      <dgm:t>
        <a:bodyPr/>
        <a:lstStyle/>
        <a:p>
          <a:endParaRPr lang="el-GR" b="1"/>
        </a:p>
      </dgm:t>
    </dgm:pt>
    <dgm:pt modelId="{5B4280ED-44C7-4EE4-9873-26FBC1688BD0}" type="sibTrans" cxnId="{D39EC031-ED4F-472F-908C-758AA6E8718A}">
      <dgm:prSet/>
      <dgm:spPr/>
      <dgm:t>
        <a:bodyPr/>
        <a:lstStyle/>
        <a:p>
          <a:endParaRPr lang="el-GR" b="1"/>
        </a:p>
      </dgm:t>
    </dgm:pt>
    <dgm:pt modelId="{6581D28A-8B50-47E3-9FAB-179FD1102E39}">
      <dgm:prSet phldrT="[Κείμενο]" custT="1"/>
      <dgm:spPr/>
      <dgm:t>
        <a:bodyPr/>
        <a:lstStyle/>
        <a:p>
          <a:r>
            <a:rPr lang="el-GR" sz="2400" b="1" dirty="0">
              <a:solidFill>
                <a:schemeClr val="tx1">
                  <a:lumMod val="65000"/>
                  <a:lumOff val="35000"/>
                </a:schemeClr>
              </a:solidFill>
            </a:rPr>
            <a:t>Δίκτυο Ελλάδας</a:t>
          </a:r>
        </a:p>
      </dgm:t>
    </dgm:pt>
    <dgm:pt modelId="{2F083F2A-1BBB-4222-91F4-5BF9BA5E85F4}" type="parTrans" cxnId="{16EFA27E-99CA-422B-83F6-BA92A2341E2D}">
      <dgm:prSet/>
      <dgm:spPr/>
      <dgm:t>
        <a:bodyPr/>
        <a:lstStyle/>
        <a:p>
          <a:endParaRPr lang="el-GR" b="1"/>
        </a:p>
      </dgm:t>
    </dgm:pt>
    <dgm:pt modelId="{0E88EE56-624F-45C0-A59B-5DE2FAEC0A67}" type="sibTrans" cxnId="{16EFA27E-99CA-422B-83F6-BA92A2341E2D}">
      <dgm:prSet/>
      <dgm:spPr/>
      <dgm:t>
        <a:bodyPr/>
        <a:lstStyle/>
        <a:p>
          <a:endParaRPr lang="el-GR" b="1"/>
        </a:p>
      </dgm:t>
    </dgm:pt>
    <dgm:pt modelId="{5E377350-65FD-43FA-8406-45E3CB420EFA}">
      <dgm:prSet phldrT="[Κείμενο]"/>
      <dgm:spPr/>
      <dgm:t>
        <a:bodyPr/>
        <a:lstStyle/>
        <a:p>
          <a:r>
            <a:rPr lang="el-GR" b="1"/>
            <a:t>Πυρήνας δικτύου</a:t>
          </a:r>
        </a:p>
      </dgm:t>
    </dgm:pt>
    <dgm:pt modelId="{3D7BD8C1-C035-498A-9353-AA00898067B4}" type="parTrans" cxnId="{0707B05E-BCD7-4293-91A1-6E62647FA291}">
      <dgm:prSet/>
      <dgm:spPr/>
      <dgm:t>
        <a:bodyPr/>
        <a:lstStyle/>
        <a:p>
          <a:endParaRPr lang="el-GR" b="1"/>
        </a:p>
      </dgm:t>
    </dgm:pt>
    <dgm:pt modelId="{EBB5B136-AD76-463C-B462-5FBDAABCB880}" type="sibTrans" cxnId="{0707B05E-BCD7-4293-91A1-6E62647FA291}">
      <dgm:prSet/>
      <dgm:spPr/>
      <dgm:t>
        <a:bodyPr/>
        <a:lstStyle/>
        <a:p>
          <a:endParaRPr lang="el-GR" b="1"/>
        </a:p>
      </dgm:t>
    </dgm:pt>
    <dgm:pt modelId="{AFECF390-F714-4FDD-989A-BF747851E872}" type="pres">
      <dgm:prSet presAssocID="{036B2E3C-52C0-4287-B23D-269397A125A7}" presName="Name0" presStyleCnt="0">
        <dgm:presLayoutVars>
          <dgm:chMax val="7"/>
          <dgm:resizeHandles val="exact"/>
        </dgm:presLayoutVars>
      </dgm:prSet>
      <dgm:spPr/>
      <dgm:t>
        <a:bodyPr/>
        <a:lstStyle/>
        <a:p>
          <a:endParaRPr lang="el-GR"/>
        </a:p>
      </dgm:t>
    </dgm:pt>
    <dgm:pt modelId="{035BCFFF-A7B8-40E2-B63F-F01AE9662821}" type="pres">
      <dgm:prSet presAssocID="{036B2E3C-52C0-4287-B23D-269397A125A7}" presName="comp1" presStyleCnt="0"/>
      <dgm:spPr/>
    </dgm:pt>
    <dgm:pt modelId="{020103E8-39FC-4850-979F-1211EE94CA11}" type="pres">
      <dgm:prSet presAssocID="{036B2E3C-52C0-4287-B23D-269397A125A7}" presName="circle1" presStyleLbl="node1" presStyleIdx="0" presStyleCnt="4"/>
      <dgm:spPr/>
      <dgm:t>
        <a:bodyPr/>
        <a:lstStyle/>
        <a:p>
          <a:endParaRPr lang="el-GR"/>
        </a:p>
      </dgm:t>
    </dgm:pt>
    <dgm:pt modelId="{1A00FA88-1E04-4004-9561-6B82DC8144A6}" type="pres">
      <dgm:prSet presAssocID="{036B2E3C-52C0-4287-B23D-269397A125A7}" presName="c1text" presStyleLbl="node1" presStyleIdx="0" presStyleCnt="4">
        <dgm:presLayoutVars>
          <dgm:bulletEnabled val="1"/>
        </dgm:presLayoutVars>
      </dgm:prSet>
      <dgm:spPr/>
      <dgm:t>
        <a:bodyPr/>
        <a:lstStyle/>
        <a:p>
          <a:endParaRPr lang="el-GR"/>
        </a:p>
      </dgm:t>
    </dgm:pt>
    <dgm:pt modelId="{3C07EC7C-ECDA-4EF1-A522-4124DFE95961}" type="pres">
      <dgm:prSet presAssocID="{036B2E3C-52C0-4287-B23D-269397A125A7}" presName="comp2" presStyleCnt="0"/>
      <dgm:spPr/>
    </dgm:pt>
    <dgm:pt modelId="{4DA76D68-7A9D-4B80-A981-9B26CE4A8A50}" type="pres">
      <dgm:prSet presAssocID="{036B2E3C-52C0-4287-B23D-269397A125A7}" presName="circle2" presStyleLbl="node1" presStyleIdx="1" presStyleCnt="4"/>
      <dgm:spPr/>
      <dgm:t>
        <a:bodyPr/>
        <a:lstStyle/>
        <a:p>
          <a:endParaRPr lang="el-GR"/>
        </a:p>
      </dgm:t>
    </dgm:pt>
    <dgm:pt modelId="{AD04948F-DBFA-4C02-94BF-DAA771385BCA}" type="pres">
      <dgm:prSet presAssocID="{036B2E3C-52C0-4287-B23D-269397A125A7}" presName="c2text" presStyleLbl="node1" presStyleIdx="1" presStyleCnt="4">
        <dgm:presLayoutVars>
          <dgm:bulletEnabled val="1"/>
        </dgm:presLayoutVars>
      </dgm:prSet>
      <dgm:spPr/>
      <dgm:t>
        <a:bodyPr/>
        <a:lstStyle/>
        <a:p>
          <a:endParaRPr lang="el-GR"/>
        </a:p>
      </dgm:t>
    </dgm:pt>
    <dgm:pt modelId="{F37093CB-8454-474D-BE95-1804563DE16F}" type="pres">
      <dgm:prSet presAssocID="{036B2E3C-52C0-4287-B23D-269397A125A7}" presName="comp3" presStyleCnt="0"/>
      <dgm:spPr/>
    </dgm:pt>
    <dgm:pt modelId="{767D46C6-727E-4977-86A4-77AFCA526084}" type="pres">
      <dgm:prSet presAssocID="{036B2E3C-52C0-4287-B23D-269397A125A7}" presName="circle3" presStyleLbl="node1" presStyleIdx="2" presStyleCnt="4"/>
      <dgm:spPr/>
      <dgm:t>
        <a:bodyPr/>
        <a:lstStyle/>
        <a:p>
          <a:endParaRPr lang="el-GR"/>
        </a:p>
      </dgm:t>
    </dgm:pt>
    <dgm:pt modelId="{DE915269-908E-4E5B-8B0B-96A01E043A8A}" type="pres">
      <dgm:prSet presAssocID="{036B2E3C-52C0-4287-B23D-269397A125A7}" presName="c3text" presStyleLbl="node1" presStyleIdx="2" presStyleCnt="4">
        <dgm:presLayoutVars>
          <dgm:bulletEnabled val="1"/>
        </dgm:presLayoutVars>
      </dgm:prSet>
      <dgm:spPr/>
      <dgm:t>
        <a:bodyPr/>
        <a:lstStyle/>
        <a:p>
          <a:endParaRPr lang="el-GR"/>
        </a:p>
      </dgm:t>
    </dgm:pt>
    <dgm:pt modelId="{9E936CBA-5824-45B1-9EC6-E795C2FAB6AE}" type="pres">
      <dgm:prSet presAssocID="{036B2E3C-52C0-4287-B23D-269397A125A7}" presName="comp4" presStyleCnt="0"/>
      <dgm:spPr/>
    </dgm:pt>
    <dgm:pt modelId="{23C839BF-B14B-499E-804E-5CB6124C572C}" type="pres">
      <dgm:prSet presAssocID="{036B2E3C-52C0-4287-B23D-269397A125A7}" presName="circle4" presStyleLbl="node1" presStyleIdx="3" presStyleCnt="4"/>
      <dgm:spPr/>
      <dgm:t>
        <a:bodyPr/>
        <a:lstStyle/>
        <a:p>
          <a:endParaRPr lang="el-GR"/>
        </a:p>
      </dgm:t>
    </dgm:pt>
    <dgm:pt modelId="{2B7F2534-C700-4DDA-8A00-2860D257DC89}" type="pres">
      <dgm:prSet presAssocID="{036B2E3C-52C0-4287-B23D-269397A125A7}" presName="c4text" presStyleLbl="node1" presStyleIdx="3" presStyleCnt="4">
        <dgm:presLayoutVars>
          <dgm:bulletEnabled val="1"/>
        </dgm:presLayoutVars>
      </dgm:prSet>
      <dgm:spPr/>
      <dgm:t>
        <a:bodyPr/>
        <a:lstStyle/>
        <a:p>
          <a:endParaRPr lang="el-GR"/>
        </a:p>
      </dgm:t>
    </dgm:pt>
  </dgm:ptLst>
  <dgm:cxnLst>
    <dgm:cxn modelId="{0707B05E-BCD7-4293-91A1-6E62647FA291}" srcId="{036B2E3C-52C0-4287-B23D-269397A125A7}" destId="{5E377350-65FD-43FA-8406-45E3CB420EFA}" srcOrd="3" destOrd="0" parTransId="{3D7BD8C1-C035-498A-9353-AA00898067B4}" sibTransId="{EBB5B136-AD76-463C-B462-5FBDAABCB880}"/>
    <dgm:cxn modelId="{DD1AAA21-4FFC-4F16-91D6-C19E0FE43184}" type="presOf" srcId="{6581D28A-8B50-47E3-9FAB-179FD1102E39}" destId="{DE915269-908E-4E5B-8B0B-96A01E043A8A}" srcOrd="1" destOrd="0" presId="urn:microsoft.com/office/officeart/2005/8/layout/venn2"/>
    <dgm:cxn modelId="{0AA3B3DA-B68F-46AF-B367-548ABA12CE71}" type="presOf" srcId="{036B2E3C-52C0-4287-B23D-269397A125A7}" destId="{AFECF390-F714-4FDD-989A-BF747851E872}" srcOrd="0" destOrd="0" presId="urn:microsoft.com/office/officeart/2005/8/layout/venn2"/>
    <dgm:cxn modelId="{20CAC4EC-F6D9-4961-9287-935BA8CCD624}" srcId="{036B2E3C-52C0-4287-B23D-269397A125A7}" destId="{64070FC5-97E1-4045-A225-DF6C9C7DE87B}" srcOrd="0" destOrd="0" parTransId="{38C8E323-BF58-4F1E-893F-436D7D824731}" sibTransId="{C234905C-C599-40AB-96ED-3B6B8F1FE943}"/>
    <dgm:cxn modelId="{B8BD7843-8970-4F72-9E55-71E3832FAED9}" type="presOf" srcId="{64070FC5-97E1-4045-A225-DF6C9C7DE87B}" destId="{020103E8-39FC-4850-979F-1211EE94CA11}" srcOrd="0" destOrd="0" presId="urn:microsoft.com/office/officeart/2005/8/layout/venn2"/>
    <dgm:cxn modelId="{3BCD54D1-7698-4C06-ADE1-302578F9F611}" type="presOf" srcId="{64070FC5-97E1-4045-A225-DF6C9C7DE87B}" destId="{1A00FA88-1E04-4004-9561-6B82DC8144A6}" srcOrd="1" destOrd="0" presId="urn:microsoft.com/office/officeart/2005/8/layout/venn2"/>
    <dgm:cxn modelId="{C0C40DCA-870E-4FB4-81CF-8DC2C8D127E7}" type="presOf" srcId="{6581D28A-8B50-47E3-9FAB-179FD1102E39}" destId="{767D46C6-727E-4977-86A4-77AFCA526084}" srcOrd="0" destOrd="0" presId="urn:microsoft.com/office/officeart/2005/8/layout/venn2"/>
    <dgm:cxn modelId="{D39EC031-ED4F-472F-908C-758AA6E8718A}" srcId="{036B2E3C-52C0-4287-B23D-269397A125A7}" destId="{A56E9645-3290-4870-B4D3-52FBDE6BAA15}" srcOrd="1" destOrd="0" parTransId="{57624023-B555-41E8-99B0-BA02491D3EFC}" sibTransId="{5B4280ED-44C7-4EE4-9873-26FBC1688BD0}"/>
    <dgm:cxn modelId="{CAC7FF7E-C207-49E3-BD41-08CDAE0FF025}" type="presOf" srcId="{A56E9645-3290-4870-B4D3-52FBDE6BAA15}" destId="{4DA76D68-7A9D-4B80-A981-9B26CE4A8A50}" srcOrd="0" destOrd="0" presId="urn:microsoft.com/office/officeart/2005/8/layout/venn2"/>
    <dgm:cxn modelId="{A2CDE60A-7E60-4AD9-A8CF-3FAE3E375D25}" type="presOf" srcId="{5E377350-65FD-43FA-8406-45E3CB420EFA}" destId="{23C839BF-B14B-499E-804E-5CB6124C572C}" srcOrd="0" destOrd="0" presId="urn:microsoft.com/office/officeart/2005/8/layout/venn2"/>
    <dgm:cxn modelId="{C192C5AD-D6C7-4C99-91F4-011805B0BACF}" type="presOf" srcId="{A56E9645-3290-4870-B4D3-52FBDE6BAA15}" destId="{AD04948F-DBFA-4C02-94BF-DAA771385BCA}" srcOrd="1" destOrd="0" presId="urn:microsoft.com/office/officeart/2005/8/layout/venn2"/>
    <dgm:cxn modelId="{599B4C42-A7B3-4933-BE08-309CD4F32CF2}" type="presOf" srcId="{5E377350-65FD-43FA-8406-45E3CB420EFA}" destId="{2B7F2534-C700-4DDA-8A00-2860D257DC89}" srcOrd="1" destOrd="0" presId="urn:microsoft.com/office/officeart/2005/8/layout/venn2"/>
    <dgm:cxn modelId="{16EFA27E-99CA-422B-83F6-BA92A2341E2D}" srcId="{036B2E3C-52C0-4287-B23D-269397A125A7}" destId="{6581D28A-8B50-47E3-9FAB-179FD1102E39}" srcOrd="2" destOrd="0" parTransId="{2F083F2A-1BBB-4222-91F4-5BF9BA5E85F4}" sibTransId="{0E88EE56-624F-45C0-A59B-5DE2FAEC0A67}"/>
    <dgm:cxn modelId="{2DA46D72-8440-4262-A54D-8D12F3EF0543}" type="presParOf" srcId="{AFECF390-F714-4FDD-989A-BF747851E872}" destId="{035BCFFF-A7B8-40E2-B63F-F01AE9662821}" srcOrd="0" destOrd="0" presId="urn:microsoft.com/office/officeart/2005/8/layout/venn2"/>
    <dgm:cxn modelId="{73C3392C-7CFB-4BC7-B453-E34C25D307C4}" type="presParOf" srcId="{035BCFFF-A7B8-40E2-B63F-F01AE9662821}" destId="{020103E8-39FC-4850-979F-1211EE94CA11}" srcOrd="0" destOrd="0" presId="urn:microsoft.com/office/officeart/2005/8/layout/venn2"/>
    <dgm:cxn modelId="{24E70702-9721-4BA4-9358-7E626B23020D}" type="presParOf" srcId="{035BCFFF-A7B8-40E2-B63F-F01AE9662821}" destId="{1A00FA88-1E04-4004-9561-6B82DC8144A6}" srcOrd="1" destOrd="0" presId="urn:microsoft.com/office/officeart/2005/8/layout/venn2"/>
    <dgm:cxn modelId="{7849568F-7A46-45FB-9589-2ACD2BBEC221}" type="presParOf" srcId="{AFECF390-F714-4FDD-989A-BF747851E872}" destId="{3C07EC7C-ECDA-4EF1-A522-4124DFE95961}" srcOrd="1" destOrd="0" presId="urn:microsoft.com/office/officeart/2005/8/layout/venn2"/>
    <dgm:cxn modelId="{016C30FF-8290-4EE7-AF06-215A4A0E0B4C}" type="presParOf" srcId="{3C07EC7C-ECDA-4EF1-A522-4124DFE95961}" destId="{4DA76D68-7A9D-4B80-A981-9B26CE4A8A50}" srcOrd="0" destOrd="0" presId="urn:microsoft.com/office/officeart/2005/8/layout/venn2"/>
    <dgm:cxn modelId="{F9BCEA2B-9647-45FD-A8F3-59F8B5297510}" type="presParOf" srcId="{3C07EC7C-ECDA-4EF1-A522-4124DFE95961}" destId="{AD04948F-DBFA-4C02-94BF-DAA771385BCA}" srcOrd="1" destOrd="0" presId="urn:microsoft.com/office/officeart/2005/8/layout/venn2"/>
    <dgm:cxn modelId="{6CB07678-BC18-497B-8911-A8EA584F20D3}" type="presParOf" srcId="{AFECF390-F714-4FDD-989A-BF747851E872}" destId="{F37093CB-8454-474D-BE95-1804563DE16F}" srcOrd="2" destOrd="0" presId="urn:microsoft.com/office/officeart/2005/8/layout/venn2"/>
    <dgm:cxn modelId="{4063A762-8219-4925-BC57-CF2B3D5A94A4}" type="presParOf" srcId="{F37093CB-8454-474D-BE95-1804563DE16F}" destId="{767D46C6-727E-4977-86A4-77AFCA526084}" srcOrd="0" destOrd="0" presId="urn:microsoft.com/office/officeart/2005/8/layout/venn2"/>
    <dgm:cxn modelId="{9EFE1DF3-7AE2-47CE-A3C5-E5BBAFBD0F0A}" type="presParOf" srcId="{F37093CB-8454-474D-BE95-1804563DE16F}" destId="{DE915269-908E-4E5B-8B0B-96A01E043A8A}" srcOrd="1" destOrd="0" presId="urn:microsoft.com/office/officeart/2005/8/layout/venn2"/>
    <dgm:cxn modelId="{2B970593-6E40-4920-BB00-1E13A77312D1}" type="presParOf" srcId="{AFECF390-F714-4FDD-989A-BF747851E872}" destId="{9E936CBA-5824-45B1-9EC6-E795C2FAB6AE}" srcOrd="3" destOrd="0" presId="urn:microsoft.com/office/officeart/2005/8/layout/venn2"/>
    <dgm:cxn modelId="{E36ABDA6-D143-4B25-B767-5F65AD6C5D56}" type="presParOf" srcId="{9E936CBA-5824-45B1-9EC6-E795C2FAB6AE}" destId="{23C839BF-B14B-499E-804E-5CB6124C572C}" srcOrd="0" destOrd="0" presId="urn:microsoft.com/office/officeart/2005/8/layout/venn2"/>
    <dgm:cxn modelId="{D045A07E-558C-4B85-BAA0-D21787C14B54}" type="presParOf" srcId="{9E936CBA-5824-45B1-9EC6-E795C2FAB6AE}" destId="{2B7F2534-C700-4DDA-8A00-2860D257DC89}" srcOrd="1" destOrd="0" presId="urn:microsoft.com/office/officeart/2005/8/layout/ven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8.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9738" cy="500063"/>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95725" y="0"/>
            <a:ext cx="2979738" cy="500063"/>
          </a:xfrm>
          <a:prstGeom prst="rect">
            <a:avLst/>
          </a:prstGeom>
        </p:spPr>
        <p:txBody>
          <a:bodyPr vert="horz" lIns="91440" tIns="45720" rIns="91440" bIns="45720" rtlCol="0"/>
          <a:lstStyle>
            <a:lvl1pPr algn="r">
              <a:defRPr sz="1200"/>
            </a:lvl1pPr>
          </a:lstStyle>
          <a:p>
            <a:fld id="{9B58E3AA-DD89-40E6-B3A0-01B5D16806DB}" type="datetimeFigureOut">
              <a:rPr lang="el-GR" smtClean="0"/>
              <a:pPr/>
              <a:t>29/5/2014</a:t>
            </a:fld>
            <a:endParaRPr lang="el-GR"/>
          </a:p>
        </p:txBody>
      </p:sp>
      <p:sp>
        <p:nvSpPr>
          <p:cNvPr id="4" name="3 - Θέση υποσέλιδου"/>
          <p:cNvSpPr>
            <a:spLocks noGrp="1"/>
          </p:cNvSpPr>
          <p:nvPr>
            <p:ph type="ftr" sz="quarter" idx="2"/>
          </p:nvPr>
        </p:nvSpPr>
        <p:spPr>
          <a:xfrm>
            <a:off x="0" y="9499600"/>
            <a:ext cx="2979738" cy="500063"/>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95725" y="9499600"/>
            <a:ext cx="2979738" cy="500063"/>
          </a:xfrm>
          <a:prstGeom prst="rect">
            <a:avLst/>
          </a:prstGeom>
        </p:spPr>
        <p:txBody>
          <a:bodyPr vert="horz" lIns="91440" tIns="45720" rIns="91440" bIns="45720" rtlCol="0" anchor="b"/>
          <a:lstStyle>
            <a:lvl1pPr algn="r">
              <a:defRPr sz="1200"/>
            </a:lvl1pPr>
          </a:lstStyle>
          <a:p>
            <a:fld id="{18C2188A-A275-49D4-93D3-2E7B83971BC3}" type="slidenum">
              <a:rPr lang="el-GR" smtClean="0"/>
              <a:pPr/>
              <a:t>‹#›</a:t>
            </a:fld>
            <a:endParaRPr lang="el-GR"/>
          </a:p>
        </p:txBody>
      </p:sp>
    </p:spTree>
    <p:extLst>
      <p:ext uri="{BB962C8B-B14F-4D97-AF65-F5344CB8AC3E}">
        <p14:creationId xmlns:p14="http://schemas.microsoft.com/office/powerpoint/2010/main" xmlns="" val="35255865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29/5/2014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29/5/2014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29/5/2014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29/5/2014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29/5/2014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29/5/2014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29/5/2014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29/5/2014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29/5/2014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29/5/2014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29/5/2014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29/5/2014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18" Type="http://schemas.openxmlformats.org/officeDocument/2006/relationships/diagramLayout" Target="../diagrams/layout5.xml"/><Relationship Id="rId26" Type="http://schemas.microsoft.com/office/2007/relationships/diagramDrawing" Target="../diagrams/drawing6.xml"/><Relationship Id="rId3" Type="http://schemas.openxmlformats.org/officeDocument/2006/relationships/diagramLayout" Target="../diagrams/layout2.xml"/><Relationship Id="rId21" Type="http://schemas.microsoft.com/office/2007/relationships/diagramDrawing" Target="../diagrams/drawing5.xml"/><Relationship Id="rId7" Type="http://schemas.openxmlformats.org/officeDocument/2006/relationships/diagramData" Target="../diagrams/data3.xml"/><Relationship Id="rId12" Type="http://schemas.openxmlformats.org/officeDocument/2006/relationships/diagramData" Target="../diagrams/data4.xml"/><Relationship Id="rId17" Type="http://schemas.openxmlformats.org/officeDocument/2006/relationships/diagramData" Target="../diagrams/data5.xml"/><Relationship Id="rId25" Type="http://schemas.openxmlformats.org/officeDocument/2006/relationships/diagramColors" Target="../diagrams/colors6.xml"/><Relationship Id="rId2" Type="http://schemas.openxmlformats.org/officeDocument/2006/relationships/diagramData" Target="../diagrams/data2.xml"/><Relationship Id="rId16" Type="http://schemas.microsoft.com/office/2007/relationships/diagramDrawing" Target="../diagrams/drawing4.xml"/><Relationship Id="rId20" Type="http://schemas.openxmlformats.org/officeDocument/2006/relationships/diagramColors" Target="../diagrams/colors5.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24" Type="http://schemas.openxmlformats.org/officeDocument/2006/relationships/diagramQuickStyle" Target="../diagrams/quickStyle6.xml"/><Relationship Id="rId5" Type="http://schemas.openxmlformats.org/officeDocument/2006/relationships/diagramColors" Target="../diagrams/colors2.xml"/><Relationship Id="rId15" Type="http://schemas.openxmlformats.org/officeDocument/2006/relationships/diagramColors" Target="../diagrams/colors4.xml"/><Relationship Id="rId23" Type="http://schemas.openxmlformats.org/officeDocument/2006/relationships/diagramLayout" Target="../diagrams/layout6.xml"/><Relationship Id="rId10" Type="http://schemas.openxmlformats.org/officeDocument/2006/relationships/diagramColors" Target="../diagrams/colors3.xml"/><Relationship Id="rId19" Type="http://schemas.openxmlformats.org/officeDocument/2006/relationships/diagramQuickStyle" Target="../diagrams/quickStyle5.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 Id="rId22" Type="http://schemas.openxmlformats.org/officeDocument/2006/relationships/diagramData" Target="../diagrams/data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348880"/>
            <a:ext cx="7772400" cy="1470025"/>
          </a:xfrm>
        </p:spPr>
        <p:txBody>
          <a:bodyPr>
            <a:noAutofit/>
          </a:bodyPr>
          <a:lstStyle/>
          <a:p>
            <a:r>
              <a:rPr lang="el-GR" sz="1800" b="1" dirty="0" smtClean="0"/>
              <a:t/>
            </a:r>
            <a:br>
              <a:rPr lang="el-GR" sz="1800" b="1" dirty="0" smtClean="0"/>
            </a:br>
            <a:r>
              <a:rPr lang="el-GR" sz="1800" b="1" dirty="0" smtClean="0"/>
              <a:t/>
            </a:r>
            <a:br>
              <a:rPr lang="el-GR" sz="1800" b="1" dirty="0" smtClean="0"/>
            </a:br>
            <a:r>
              <a:rPr lang="el-GR" sz="1800" b="1" dirty="0" smtClean="0"/>
              <a:t>Σχέδιο Δράσης για το συνεργατικό σχηματισμό</a:t>
            </a:r>
            <a:br>
              <a:rPr lang="el-GR" sz="1800" b="1" dirty="0" smtClean="0"/>
            </a:br>
            <a:r>
              <a:rPr lang="el-GR" sz="1800" b="1" dirty="0" smtClean="0"/>
              <a:t>«Δίκτυο Συντονισμένης Διαχείρισης Απομακρυσμένης - Διάσπαρτης Περιουσίας  </a:t>
            </a:r>
            <a:r>
              <a:rPr lang="en-GB" sz="1800" b="1" dirty="0" smtClean="0"/>
              <a:t>(</a:t>
            </a:r>
            <a:r>
              <a:rPr lang="el-GR" sz="1800" b="1" dirty="0" err="1" smtClean="0"/>
              <a:t>δ.τ</a:t>
            </a:r>
            <a:r>
              <a:rPr lang="el-GR" sz="1800" b="1" dirty="0" smtClean="0"/>
              <a:t>.: </a:t>
            </a:r>
            <a:r>
              <a:rPr lang="en-GB" sz="1800" b="1" dirty="0" smtClean="0"/>
              <a:t>e-State Symphony)»</a:t>
            </a:r>
            <a:br>
              <a:rPr lang="en-GB" sz="1800" b="1" dirty="0" smtClean="0"/>
            </a:br>
            <a:r>
              <a:rPr lang="el-GR" sz="1800" b="1" dirty="0" smtClean="0"/>
              <a:t>-</a:t>
            </a:r>
            <a:br>
              <a:rPr lang="el-GR" sz="1800" b="1" dirty="0" smtClean="0"/>
            </a:br>
            <a:r>
              <a:rPr lang="el-GR" sz="1800" dirty="0" smtClean="0"/>
              <a:t>Μέρος Ι. Γενική περιγραφή σχηματισμού και χαρτογράφηση κλάδου</a:t>
            </a:r>
            <a:br>
              <a:rPr lang="el-GR" sz="1800" dirty="0" smtClean="0"/>
            </a:br>
            <a:r>
              <a:rPr lang="el-GR" sz="1800" dirty="0" smtClean="0"/>
              <a:t/>
            </a:r>
            <a:br>
              <a:rPr lang="el-GR" sz="1800" dirty="0" smtClean="0"/>
            </a:br>
            <a:r>
              <a:rPr lang="el-GR" sz="1800" dirty="0" smtClean="0"/>
              <a:t/>
            </a:r>
            <a:br>
              <a:rPr lang="el-GR" sz="1800" dirty="0" smtClean="0"/>
            </a:br>
            <a:r>
              <a:rPr lang="el-GR" sz="1800" dirty="0" smtClean="0"/>
              <a:t/>
            </a:r>
            <a:br>
              <a:rPr lang="el-GR" sz="1800" dirty="0" smtClean="0"/>
            </a:br>
            <a:r>
              <a:rPr lang="el-GR" sz="1800" dirty="0" smtClean="0"/>
              <a:t/>
            </a:r>
            <a:br>
              <a:rPr lang="el-GR" sz="1800" dirty="0" smtClean="0"/>
            </a:br>
            <a:r>
              <a:rPr lang="el-GR" sz="1800" dirty="0" smtClean="0"/>
              <a:t/>
            </a:r>
            <a:br>
              <a:rPr lang="el-GR" sz="1800" dirty="0" smtClean="0"/>
            </a:br>
            <a:r>
              <a:rPr lang="el-GR" sz="1800" dirty="0" smtClean="0"/>
              <a:t/>
            </a:r>
            <a:br>
              <a:rPr lang="el-GR" sz="1800" dirty="0" smtClean="0"/>
            </a:br>
            <a:r>
              <a:rPr lang="el-GR" sz="1600" dirty="0" smtClean="0"/>
              <a:t>ΙΜΕ ΓΣΕΒΕΕ</a:t>
            </a:r>
            <a:r>
              <a:rPr lang="el-GR" sz="1800" dirty="0" smtClean="0"/>
              <a:t/>
            </a:r>
            <a:br>
              <a:rPr lang="el-GR" sz="1800" dirty="0" smtClean="0"/>
            </a:br>
            <a:r>
              <a:rPr lang="el-GR" sz="1200" dirty="0" smtClean="0"/>
              <a:t>Μάιος 2014</a:t>
            </a:r>
            <a:endParaRPr lang="el-GR" sz="1200" dirty="0"/>
          </a:p>
        </p:txBody>
      </p:sp>
      <p:pic>
        <p:nvPicPr>
          <p:cNvPr id="1026" name="Picture 2"/>
          <p:cNvPicPr>
            <a:picLocks noChangeAspect="1" noChangeArrowheads="1"/>
          </p:cNvPicPr>
          <p:nvPr/>
        </p:nvPicPr>
        <p:blipFill>
          <a:blip r:embed="rId2" cstate="print"/>
          <a:srcRect/>
          <a:stretch>
            <a:fillRect/>
          </a:stretch>
        </p:blipFill>
        <p:spPr bwMode="auto">
          <a:xfrm>
            <a:off x="191963" y="94903"/>
            <a:ext cx="8772525" cy="88582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259632" y="5328058"/>
            <a:ext cx="6971556" cy="1341302"/>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3 - Θέση περιεχομένου"/>
          <p:cNvSpPr>
            <a:spLocks noGrp="1"/>
          </p:cNvSpPr>
          <p:nvPr>
            <p:ph idx="1"/>
          </p:nvPr>
        </p:nvSpPr>
        <p:spPr>
          <a:xfrm>
            <a:off x="457200" y="1639341"/>
            <a:ext cx="8229600" cy="4525963"/>
          </a:xfrm>
        </p:spPr>
        <p:txBody>
          <a:bodyPr>
            <a:normAutofit/>
          </a:bodyPr>
          <a:lstStyle/>
          <a:p>
            <a:pPr lvl="0"/>
            <a:r>
              <a:rPr lang="el-GR" b="1" dirty="0" smtClean="0"/>
              <a:t>Αμερική</a:t>
            </a:r>
            <a:r>
              <a:rPr lang="el-GR" dirty="0" smtClean="0"/>
              <a:t>: ΗΠΑ: 1.213.807 (</a:t>
            </a:r>
            <a:r>
              <a:rPr lang="el-GR" dirty="0" err="1" smtClean="0"/>
              <a:t>απογρ</a:t>
            </a:r>
            <a:r>
              <a:rPr lang="el-GR" dirty="0" smtClean="0"/>
              <a:t>. 2000) – ο αριθμός ατόμων ελληνικής καταγωγής υπολογίζεται σε 3.000.000</a:t>
            </a:r>
          </a:p>
          <a:p>
            <a:pPr lvl="0"/>
            <a:r>
              <a:rPr lang="el-GR" b="1" dirty="0" smtClean="0"/>
              <a:t>Ευρώπη</a:t>
            </a:r>
            <a:r>
              <a:rPr lang="el-GR" dirty="0" smtClean="0"/>
              <a:t>: Γερμανία: 370.000 (εκτίμηση 2006)</a:t>
            </a:r>
          </a:p>
          <a:p>
            <a:pPr lvl="0"/>
            <a:r>
              <a:rPr lang="el-GR" b="1" dirty="0" smtClean="0"/>
              <a:t>Ωκεανία</a:t>
            </a:r>
            <a:r>
              <a:rPr lang="el-GR" dirty="0" smtClean="0"/>
              <a:t>: Αυστραλία: 375.703 (</a:t>
            </a:r>
            <a:r>
              <a:rPr lang="el-GR" dirty="0" err="1" smtClean="0"/>
              <a:t>απογρ</a:t>
            </a:r>
            <a:r>
              <a:rPr lang="el-GR" dirty="0" smtClean="0"/>
              <a:t>. 2001)</a:t>
            </a:r>
          </a:p>
          <a:p>
            <a:r>
              <a:rPr lang="el-GR" b="1" dirty="0" smtClean="0"/>
              <a:t>Αφρική</a:t>
            </a:r>
            <a:r>
              <a:rPr lang="el-GR" dirty="0" smtClean="0"/>
              <a:t>: Ν. Αφρική: 120.000</a:t>
            </a:r>
          </a:p>
          <a:p>
            <a:pPr lvl="0"/>
            <a:r>
              <a:rPr lang="el-GR" b="1" dirty="0" smtClean="0"/>
              <a:t>Ασία</a:t>
            </a:r>
            <a:r>
              <a:rPr lang="el-GR" dirty="0" smtClean="0"/>
              <a:t>: Γεωργία: 15.166 (</a:t>
            </a:r>
            <a:r>
              <a:rPr lang="el-GR" dirty="0" err="1" smtClean="0"/>
              <a:t>απογρ</a:t>
            </a:r>
            <a:r>
              <a:rPr lang="el-GR" dirty="0" smtClean="0"/>
              <a:t>. 2002)</a:t>
            </a:r>
          </a:p>
        </p:txBody>
      </p:sp>
      <p:sp>
        <p:nvSpPr>
          <p:cNvPr id="5" name="1 - Τίτλος"/>
          <p:cNvSpPr>
            <a:spLocks noGrp="1"/>
          </p:cNvSpPr>
          <p:nvPr>
            <p:ph type="title"/>
          </p:nvPr>
        </p:nvSpPr>
        <p:spPr>
          <a:xfrm>
            <a:off x="468660" y="129754"/>
            <a:ext cx="8229600" cy="1143000"/>
          </a:xfrm>
        </p:spPr>
        <p:txBody>
          <a:bodyPr>
            <a:normAutofit/>
          </a:bodyPr>
          <a:lstStyle/>
          <a:p>
            <a:pPr algn="l"/>
            <a:r>
              <a:rPr lang="el-GR" sz="6600" b="1" dirty="0" smtClean="0"/>
              <a:t>Η Ομογένεια</a:t>
            </a:r>
            <a:endParaRPr lang="el-GR" sz="6600" b="1" dirty="0"/>
          </a:p>
        </p:txBody>
      </p:sp>
      <p:pic>
        <p:nvPicPr>
          <p:cNvPr id="6" name="Picture 2"/>
          <p:cNvPicPr>
            <a:picLocks noChangeAspect="1" noChangeArrowheads="1"/>
          </p:cNvPicPr>
          <p:nvPr/>
        </p:nvPicPr>
        <p:blipFill>
          <a:blip r:embed="rId2" cstate="print"/>
          <a:srcRect/>
          <a:stretch>
            <a:fillRect/>
          </a:stretch>
        </p:blipFill>
        <p:spPr bwMode="auto">
          <a:xfrm>
            <a:off x="2051099" y="6278435"/>
            <a:ext cx="5319489" cy="53714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idx="1"/>
          </p:nvPr>
        </p:nvSpPr>
        <p:spPr>
          <a:xfrm>
            <a:off x="457200" y="1772817"/>
            <a:ext cx="5626968" cy="4104456"/>
          </a:xfrm>
        </p:spPr>
        <p:txBody>
          <a:bodyPr/>
          <a:lstStyle/>
          <a:p>
            <a:pPr marL="0" indent="0">
              <a:buNone/>
            </a:pPr>
            <a:r>
              <a:rPr lang="el-GR" dirty="0" smtClean="0"/>
              <a:t>τα μικρά και μεσαία κληροδοτήματα που μέσα από την πρόσφατη αλλαγή της νομοθεσίας που τα διέπει προκύπτουν με σημαντικές ανάγκες και ευκαιρίες διαχείρισης ακινήτων και περιουσίας</a:t>
            </a:r>
            <a:endParaRPr lang="el-GR" dirty="0"/>
          </a:p>
        </p:txBody>
      </p:sp>
      <p:sp>
        <p:nvSpPr>
          <p:cNvPr id="7" name="1 - Τίτλος"/>
          <p:cNvSpPr>
            <a:spLocks noGrp="1"/>
          </p:cNvSpPr>
          <p:nvPr>
            <p:ph type="title"/>
          </p:nvPr>
        </p:nvSpPr>
        <p:spPr>
          <a:xfrm>
            <a:off x="457200" y="274638"/>
            <a:ext cx="3970784" cy="1143000"/>
          </a:xfrm>
        </p:spPr>
        <p:txBody>
          <a:bodyPr>
            <a:noAutofit/>
          </a:bodyPr>
          <a:lstStyle/>
          <a:p>
            <a:pPr algn="l"/>
            <a:r>
              <a:rPr lang="el-GR" sz="6600" b="1" dirty="0" smtClean="0"/>
              <a:t>Ευκαιρία</a:t>
            </a:r>
            <a:endParaRPr lang="el-GR" sz="6600" b="1" dirty="0"/>
          </a:p>
        </p:txBody>
      </p:sp>
      <p:pic>
        <p:nvPicPr>
          <p:cNvPr id="8" name="Picture 2"/>
          <p:cNvPicPr>
            <a:picLocks noChangeAspect="1" noChangeArrowheads="1"/>
          </p:cNvPicPr>
          <p:nvPr/>
        </p:nvPicPr>
        <p:blipFill>
          <a:blip r:embed="rId2" cstate="print"/>
          <a:srcRect/>
          <a:stretch>
            <a:fillRect/>
          </a:stretch>
        </p:blipFill>
        <p:spPr bwMode="auto">
          <a:xfrm>
            <a:off x="5973227" y="1772816"/>
            <a:ext cx="3170773" cy="3068960"/>
          </a:xfrm>
          <a:prstGeom prst="rect">
            <a:avLst/>
          </a:prstGeom>
          <a:noFill/>
          <a:ln w="9525">
            <a:noFill/>
            <a:miter lim="800000"/>
            <a:headEnd/>
            <a:tailEnd/>
          </a:ln>
        </p:spPr>
      </p:pic>
      <p:pic>
        <p:nvPicPr>
          <p:cNvPr id="9" name="Picture 2"/>
          <p:cNvPicPr>
            <a:picLocks noChangeAspect="1" noChangeArrowheads="1"/>
          </p:cNvPicPr>
          <p:nvPr/>
        </p:nvPicPr>
        <p:blipFill>
          <a:blip r:embed="rId3" cstate="print"/>
          <a:srcRect/>
          <a:stretch>
            <a:fillRect/>
          </a:stretch>
        </p:blipFill>
        <p:spPr bwMode="auto">
          <a:xfrm>
            <a:off x="2051099" y="6278435"/>
            <a:ext cx="5319489" cy="53714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rot="17845573">
            <a:off x="-1160688" y="2613248"/>
            <a:ext cx="6815582" cy="1215008"/>
          </a:xfrm>
        </p:spPr>
        <p:txBody>
          <a:bodyPr>
            <a:noAutofit/>
          </a:bodyPr>
          <a:lstStyle/>
          <a:p>
            <a:pPr>
              <a:lnSpc>
                <a:spcPts val="7920"/>
              </a:lnSpc>
            </a:pPr>
            <a:r>
              <a:rPr lang="el-GR" sz="6600" b="1" dirty="0" smtClean="0"/>
              <a:t>Μικρά &amp; </a:t>
            </a:r>
            <a:r>
              <a:rPr lang="en-US" sz="6600" b="1" dirty="0" smtClean="0"/>
              <a:t>M</a:t>
            </a:r>
            <a:r>
              <a:rPr lang="el-GR" sz="6600" b="1" dirty="0" err="1" smtClean="0"/>
              <a:t>εσαία</a:t>
            </a:r>
            <a:r>
              <a:rPr lang="el-GR" sz="6600" b="1" dirty="0" smtClean="0"/>
              <a:t> κληροδοτήματα</a:t>
            </a:r>
            <a:endParaRPr lang="el-GR" sz="6600" b="1" dirty="0"/>
          </a:p>
        </p:txBody>
      </p:sp>
      <p:sp>
        <p:nvSpPr>
          <p:cNvPr id="7" name="3 - Θέση περιεχομένου"/>
          <p:cNvSpPr>
            <a:spLocks noGrp="1"/>
          </p:cNvSpPr>
          <p:nvPr>
            <p:ph idx="1"/>
          </p:nvPr>
        </p:nvSpPr>
        <p:spPr>
          <a:xfrm>
            <a:off x="4517930" y="404664"/>
            <a:ext cx="4536504" cy="1894728"/>
          </a:xfrm>
        </p:spPr>
        <p:txBody>
          <a:bodyPr>
            <a:normAutofit/>
          </a:bodyPr>
          <a:lstStyle/>
          <a:p>
            <a:pPr lvl="0"/>
            <a:r>
              <a:rPr lang="el-GR" sz="2800" dirty="0" smtClean="0"/>
              <a:t>Νόμος 4182/2013: Κώδικας κοινωφελών περιουσιών, </a:t>
            </a:r>
            <a:r>
              <a:rPr lang="el-GR" sz="2800" dirty="0" err="1" smtClean="0"/>
              <a:t>σχολαζουσών</a:t>
            </a:r>
            <a:r>
              <a:rPr lang="el-GR" sz="2800" dirty="0" smtClean="0"/>
              <a:t> κληρονομιών και λοιπές διατάξεις</a:t>
            </a:r>
          </a:p>
        </p:txBody>
      </p:sp>
      <p:pic>
        <p:nvPicPr>
          <p:cNvPr id="4" name="Picture 2"/>
          <p:cNvPicPr>
            <a:picLocks noChangeAspect="1" noChangeArrowheads="1"/>
          </p:cNvPicPr>
          <p:nvPr/>
        </p:nvPicPr>
        <p:blipFill>
          <a:blip r:embed="rId2" cstate="print"/>
          <a:srcRect/>
          <a:stretch>
            <a:fillRect/>
          </a:stretch>
        </p:blipFill>
        <p:spPr bwMode="auto">
          <a:xfrm>
            <a:off x="2051099" y="6278435"/>
            <a:ext cx="5319489" cy="537147"/>
          </a:xfrm>
          <a:prstGeom prst="rect">
            <a:avLst/>
          </a:prstGeom>
          <a:noFill/>
          <a:ln w="9525">
            <a:noFill/>
            <a:miter lim="800000"/>
            <a:headEnd/>
            <a:tailEnd/>
          </a:ln>
        </p:spPr>
      </p:pic>
      <p:sp>
        <p:nvSpPr>
          <p:cNvPr id="5" name="3 - Θέση περιεχομένου"/>
          <p:cNvSpPr txBox="1">
            <a:spLocks/>
          </p:cNvSpPr>
          <p:nvPr/>
        </p:nvSpPr>
        <p:spPr>
          <a:xfrm>
            <a:off x="3635896" y="2348880"/>
            <a:ext cx="4434586" cy="219432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l-GR" sz="2800" dirty="0" smtClean="0"/>
              <a:t>Νόμος 4223/2013: Ενιαίος Φόρος Ιδιοκτησίας Ακινήτων και άλλες διατάξεις</a:t>
            </a:r>
          </a:p>
        </p:txBody>
      </p:sp>
      <p:sp>
        <p:nvSpPr>
          <p:cNvPr id="6" name="3 - Θέση περιεχομένου"/>
          <p:cNvSpPr txBox="1">
            <a:spLocks/>
          </p:cNvSpPr>
          <p:nvPr/>
        </p:nvSpPr>
        <p:spPr>
          <a:xfrm>
            <a:off x="2771800" y="4331471"/>
            <a:ext cx="6130306" cy="183383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l-GR" sz="2800" dirty="0" smtClean="0"/>
              <a:t>Η νέα νομοθεσία αντικατέστησε τον απαρχαιωμένο πλέον Νόμο 2039/1939 και τις σχετικές τροποποιήσεις του</a:t>
            </a:r>
            <a:endParaRPr lang="el-GR" sz="2800"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Μικρά &amp; </a:t>
            </a:r>
            <a:r>
              <a:rPr lang="el-GR" b="1" dirty="0"/>
              <a:t>Μ</a:t>
            </a:r>
            <a:r>
              <a:rPr lang="el-GR" b="1" dirty="0" smtClean="0"/>
              <a:t>εσαία κληροδοτήματα</a:t>
            </a:r>
            <a:endParaRPr lang="el-GR" b="1" dirty="0"/>
          </a:p>
        </p:txBody>
      </p:sp>
      <p:sp>
        <p:nvSpPr>
          <p:cNvPr id="7" name="3 - Θέση περιεχομένου"/>
          <p:cNvSpPr>
            <a:spLocks noGrp="1"/>
          </p:cNvSpPr>
          <p:nvPr>
            <p:ph idx="1"/>
          </p:nvPr>
        </p:nvSpPr>
        <p:spPr>
          <a:xfrm>
            <a:off x="457200" y="1639341"/>
            <a:ext cx="8229600" cy="4525963"/>
          </a:xfrm>
        </p:spPr>
        <p:txBody>
          <a:bodyPr>
            <a:normAutofit fontScale="62500" lnSpcReduction="20000"/>
          </a:bodyPr>
          <a:lstStyle/>
          <a:p>
            <a:pPr lvl="0"/>
            <a:r>
              <a:rPr lang="el-GR" dirty="0" smtClean="0"/>
              <a:t>Καθιερώνεται Μητρώο Κοινωφελών Περιουσιών και </a:t>
            </a:r>
            <a:r>
              <a:rPr lang="el-GR" dirty="0" err="1" smtClean="0"/>
              <a:t>Σχολαζουσών</a:t>
            </a:r>
            <a:r>
              <a:rPr lang="el-GR" dirty="0" smtClean="0"/>
              <a:t> Κληρονομιών</a:t>
            </a:r>
            <a:r>
              <a:rPr lang="en-US" dirty="0" smtClean="0"/>
              <a:t>, </a:t>
            </a:r>
            <a:r>
              <a:rPr lang="el-GR" dirty="0" smtClean="0"/>
              <a:t>με σύγχρονες ψηφιακές τεχνολογίες. </a:t>
            </a:r>
          </a:p>
          <a:p>
            <a:pPr lvl="0"/>
            <a:r>
              <a:rPr lang="el-GR" dirty="0" smtClean="0"/>
              <a:t>Οργανώνεται Μητρώο προσώπων, φυσικών και νομικών, τα οποία θα έχουν την υποδομή και την τεχνογνωσία να ασκούν καθήκοντα εκκαθαριστών, εκτελεστών, διοικητών και διαχειριστών των κοινωφελών περιουσιών, καθώς και κηδεμόνων </a:t>
            </a:r>
            <a:r>
              <a:rPr lang="el-GR" dirty="0" err="1" smtClean="0"/>
              <a:t>σχολαζουσών</a:t>
            </a:r>
            <a:r>
              <a:rPr lang="el-GR" dirty="0" smtClean="0"/>
              <a:t> κληρονομιών.</a:t>
            </a:r>
          </a:p>
          <a:p>
            <a:pPr lvl="0"/>
            <a:r>
              <a:rPr lang="el-GR" dirty="0" smtClean="0"/>
              <a:t>Εισάγονται ευέλικτες διαδικασίες αποτελεσματικής διαχείρισης και αξιοποίησης της περιουσίας που συνοδεύονται από ασφαλιστικές δικλείδες για την προάσπιση των συμφερόντων των τιμώμενων και του δημοσίου συμφέροντος.</a:t>
            </a:r>
          </a:p>
          <a:p>
            <a:pPr lvl="0"/>
            <a:r>
              <a:rPr lang="el-GR" dirty="0" smtClean="0"/>
              <a:t>Εισάγονται σύγχρονα εργαλεία χρηματοοικονομικής διαχείρισης των κοινωφελών περιουσιών με στόχο την μεγιστοποίηση κατά το δυνατόν της περιουσίας του.</a:t>
            </a:r>
          </a:p>
          <a:p>
            <a:r>
              <a:rPr lang="el-GR" dirty="0" smtClean="0"/>
              <a:t>Αποκεντρώνονται οι αρμοδιότητες της εποπτείας με σκοπό την αποτελεσματικότερη άσκησή της.</a:t>
            </a:r>
          </a:p>
          <a:p>
            <a:pPr lvl="0"/>
            <a:endParaRPr lang="el-GR" dirty="0" smtClean="0"/>
          </a:p>
        </p:txBody>
      </p:sp>
      <p:pic>
        <p:nvPicPr>
          <p:cNvPr id="4" name="Picture 2"/>
          <p:cNvPicPr>
            <a:picLocks noChangeAspect="1" noChangeArrowheads="1"/>
          </p:cNvPicPr>
          <p:nvPr/>
        </p:nvPicPr>
        <p:blipFill>
          <a:blip r:embed="rId2" cstate="print"/>
          <a:srcRect/>
          <a:stretch>
            <a:fillRect/>
          </a:stretch>
        </p:blipFill>
        <p:spPr bwMode="auto">
          <a:xfrm>
            <a:off x="2051099" y="6278435"/>
            <a:ext cx="5319489" cy="53714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Μικρά &amp; Μεσαία κληροδοτήματα</a:t>
            </a:r>
            <a:endParaRPr lang="el-GR" b="1" dirty="0"/>
          </a:p>
        </p:txBody>
      </p:sp>
      <p:sp>
        <p:nvSpPr>
          <p:cNvPr id="7" name="3 - Θέση περιεχομένου"/>
          <p:cNvSpPr>
            <a:spLocks noGrp="1"/>
          </p:cNvSpPr>
          <p:nvPr>
            <p:ph idx="1"/>
          </p:nvPr>
        </p:nvSpPr>
        <p:spPr>
          <a:xfrm>
            <a:off x="457200" y="1484784"/>
            <a:ext cx="8229600" cy="4525963"/>
          </a:xfrm>
        </p:spPr>
        <p:txBody>
          <a:bodyPr>
            <a:noAutofit/>
          </a:bodyPr>
          <a:lstStyle/>
          <a:p>
            <a:r>
              <a:rPr lang="el-GR" sz="2800" dirty="0" smtClean="0"/>
              <a:t>Με βάση σχετικές ανακοινώσεις του Υπουργείου Οικονομικών, το σύνολο των κοινωφελών περιουσιών της χώρας ξεπερνά τις </a:t>
            </a:r>
            <a:r>
              <a:rPr lang="el-GR" sz="2800" b="1" dirty="0" smtClean="0"/>
              <a:t>15.000</a:t>
            </a:r>
          </a:p>
          <a:p>
            <a:r>
              <a:rPr lang="el-GR" sz="2800" dirty="0" smtClean="0"/>
              <a:t>αποτελούμενο από περίπου </a:t>
            </a:r>
            <a:r>
              <a:rPr lang="el-GR" sz="2800" b="1" dirty="0" smtClean="0"/>
              <a:t>12.000</a:t>
            </a:r>
            <a:r>
              <a:rPr lang="el-GR" sz="2800" dirty="0" smtClean="0"/>
              <a:t> κληροδοτήματα και περίπου </a:t>
            </a:r>
            <a:r>
              <a:rPr lang="el-GR" sz="2800" b="1" dirty="0" smtClean="0"/>
              <a:t>3.000</a:t>
            </a:r>
            <a:r>
              <a:rPr lang="el-GR" sz="2800" dirty="0" smtClean="0"/>
              <a:t> </a:t>
            </a:r>
            <a:r>
              <a:rPr lang="el-GR" sz="2800" dirty="0" err="1" smtClean="0"/>
              <a:t>σχολάζουσες</a:t>
            </a:r>
            <a:r>
              <a:rPr lang="el-GR" sz="2800" dirty="0" smtClean="0"/>
              <a:t> κληρονομιές, ενώ κάθε χρόνο προστίθενται περίπου </a:t>
            </a:r>
            <a:r>
              <a:rPr lang="el-GR" sz="2800" b="1" dirty="0" smtClean="0"/>
              <a:t>70</a:t>
            </a:r>
            <a:r>
              <a:rPr lang="el-GR" sz="2800" dirty="0" smtClean="0"/>
              <a:t> νέες υποθέσεις.</a:t>
            </a:r>
          </a:p>
          <a:p>
            <a:r>
              <a:rPr lang="el-GR" sz="2800" dirty="0" smtClean="0"/>
              <a:t>Η εκτίμηση για την αξία των </a:t>
            </a:r>
            <a:r>
              <a:rPr lang="el-GR" sz="2800" dirty="0" err="1" smtClean="0"/>
              <a:t>σχολαζουσών</a:t>
            </a:r>
            <a:r>
              <a:rPr lang="el-GR" sz="2800" dirty="0" smtClean="0"/>
              <a:t> περιουσιών είναι </a:t>
            </a:r>
            <a:r>
              <a:rPr lang="el-GR" sz="2800" b="1" dirty="0" smtClean="0"/>
              <a:t>4 δις</a:t>
            </a:r>
            <a:r>
              <a:rPr lang="el-GR" sz="2800" dirty="0" smtClean="0"/>
              <a:t> ευρώ ενώ για τα κληροδοτήματα η εκτίμηση είναι </a:t>
            </a:r>
            <a:r>
              <a:rPr lang="el-GR" sz="2800" b="1" dirty="0" smtClean="0"/>
              <a:t>10 δις </a:t>
            </a:r>
            <a:r>
              <a:rPr lang="el-GR" sz="2800" dirty="0" smtClean="0"/>
              <a:t>ευρώ.</a:t>
            </a:r>
          </a:p>
        </p:txBody>
      </p:sp>
      <p:pic>
        <p:nvPicPr>
          <p:cNvPr id="4" name="Picture 2"/>
          <p:cNvPicPr>
            <a:picLocks noChangeAspect="1" noChangeArrowheads="1"/>
          </p:cNvPicPr>
          <p:nvPr/>
        </p:nvPicPr>
        <p:blipFill>
          <a:blip r:embed="rId2" cstate="print"/>
          <a:srcRect/>
          <a:stretch>
            <a:fillRect/>
          </a:stretch>
        </p:blipFill>
        <p:spPr bwMode="auto">
          <a:xfrm>
            <a:off x="2051099" y="6278435"/>
            <a:ext cx="5319489" cy="53714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rot="16200000">
            <a:off x="-2747867" y="2855373"/>
            <a:ext cx="6853743" cy="1143000"/>
          </a:xfrm>
        </p:spPr>
        <p:txBody>
          <a:bodyPr>
            <a:normAutofit/>
          </a:bodyPr>
          <a:lstStyle/>
          <a:p>
            <a:r>
              <a:rPr lang="el-GR" sz="3600" b="1" dirty="0" smtClean="0"/>
              <a:t>Μικρά &amp; Μεσαία κληροδοτήματα</a:t>
            </a:r>
            <a:endParaRPr lang="el-GR" sz="3600" b="1" dirty="0"/>
          </a:p>
        </p:txBody>
      </p:sp>
      <p:sp>
        <p:nvSpPr>
          <p:cNvPr id="7" name="3 - Θέση περιεχομένου"/>
          <p:cNvSpPr>
            <a:spLocks noGrp="1"/>
          </p:cNvSpPr>
          <p:nvPr>
            <p:ph idx="1"/>
          </p:nvPr>
        </p:nvSpPr>
        <p:spPr>
          <a:xfrm>
            <a:off x="1470484" y="260648"/>
            <a:ext cx="7421996" cy="1872208"/>
          </a:xfrm>
        </p:spPr>
        <p:txBody>
          <a:bodyPr>
            <a:noAutofit/>
          </a:bodyPr>
          <a:lstStyle/>
          <a:p>
            <a:pPr marL="0" indent="0">
              <a:buNone/>
            </a:pPr>
            <a:r>
              <a:rPr lang="el-GR" sz="2800" dirty="0" smtClean="0"/>
              <a:t>Η έρευνα τον Απρίλιο του 2014 και στις 7 Διευθύνσεις κατέγραψε 285 κληροδοτήματα, τα στοιχεία των οποίων χρησιμοποιήθηκαν για την διενέργεια βάσιμων εκτιμήσεων</a:t>
            </a:r>
          </a:p>
        </p:txBody>
      </p:sp>
      <p:pic>
        <p:nvPicPr>
          <p:cNvPr id="4" name="3 - Εικόνα"/>
          <p:cNvPicPr/>
          <p:nvPr/>
        </p:nvPicPr>
        <p:blipFill>
          <a:blip r:embed="rId2" cstate="print"/>
          <a:srcRect/>
          <a:stretch>
            <a:fillRect/>
          </a:stretch>
        </p:blipFill>
        <p:spPr bwMode="auto">
          <a:xfrm>
            <a:off x="1470484" y="2123894"/>
            <a:ext cx="7133964" cy="4545466"/>
          </a:xfrm>
          <a:prstGeom prst="rect">
            <a:avLst/>
          </a:prstGeom>
          <a:noFill/>
          <a:ln w="9525">
            <a:noFill/>
            <a:miter lim="800000"/>
            <a:headEnd/>
            <a:tailEnd/>
          </a:ln>
        </p:spPr>
      </p:pic>
      <p:sp>
        <p:nvSpPr>
          <p:cNvPr id="5" name="4 - Ορθογώνιο"/>
          <p:cNvSpPr/>
          <p:nvPr/>
        </p:nvSpPr>
        <p:spPr>
          <a:xfrm>
            <a:off x="1470484" y="5517232"/>
            <a:ext cx="4469668" cy="954107"/>
          </a:xfrm>
          <a:prstGeom prst="rect">
            <a:avLst/>
          </a:prstGeom>
        </p:spPr>
        <p:txBody>
          <a:bodyPr wrap="square">
            <a:spAutoFit/>
          </a:bodyPr>
          <a:lstStyle/>
          <a:p>
            <a:r>
              <a:rPr lang="el-GR" sz="2800" b="1" dirty="0" smtClean="0"/>
              <a:t>ποσοστό κληροδοτημάτων ανά περιφέρεια</a:t>
            </a:r>
            <a:endParaRPr lang="el-GR" sz="2800" b="1"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rot="16200000">
            <a:off x="-2747867" y="2855373"/>
            <a:ext cx="6853743" cy="1143000"/>
          </a:xfrm>
        </p:spPr>
        <p:txBody>
          <a:bodyPr>
            <a:normAutofit/>
          </a:bodyPr>
          <a:lstStyle/>
          <a:p>
            <a:r>
              <a:rPr lang="el-GR" sz="3600" b="1" dirty="0" smtClean="0"/>
              <a:t>Μικρά &amp; Μεσαία κληροδοτήματα</a:t>
            </a:r>
            <a:endParaRPr lang="el-GR" sz="3600" b="1" dirty="0"/>
          </a:p>
        </p:txBody>
      </p:sp>
      <p:sp>
        <p:nvSpPr>
          <p:cNvPr id="7" name="3 - Θέση περιεχομένου"/>
          <p:cNvSpPr>
            <a:spLocks noGrp="1"/>
          </p:cNvSpPr>
          <p:nvPr>
            <p:ph idx="1"/>
          </p:nvPr>
        </p:nvSpPr>
        <p:spPr>
          <a:xfrm>
            <a:off x="1470484" y="260648"/>
            <a:ext cx="7421996" cy="1872208"/>
          </a:xfrm>
        </p:spPr>
        <p:txBody>
          <a:bodyPr>
            <a:noAutofit/>
          </a:bodyPr>
          <a:lstStyle/>
          <a:p>
            <a:pPr marL="0" indent="0">
              <a:buNone/>
            </a:pPr>
            <a:r>
              <a:rPr lang="el-GR" sz="2800" dirty="0" smtClean="0"/>
              <a:t>Η έρευνα τον Απρίλιο του 2014 και στις 7 Διευθύνσεις κατέγραψε 285 κληροδοτήματα, τα στοιχεία των οποίων χρησιμοποιήθηκαν για την διενέργεια βάσιμων εκτιμήσεων</a:t>
            </a:r>
          </a:p>
        </p:txBody>
      </p:sp>
      <p:pic>
        <p:nvPicPr>
          <p:cNvPr id="6" name="5 - Εικόνα"/>
          <p:cNvPicPr/>
          <p:nvPr/>
        </p:nvPicPr>
        <p:blipFill>
          <a:blip r:embed="rId2" cstate="print"/>
          <a:srcRect/>
          <a:stretch>
            <a:fillRect/>
          </a:stretch>
        </p:blipFill>
        <p:spPr bwMode="auto">
          <a:xfrm>
            <a:off x="1250505" y="2166732"/>
            <a:ext cx="7641975" cy="4574636"/>
          </a:xfrm>
          <a:prstGeom prst="rect">
            <a:avLst/>
          </a:prstGeom>
          <a:noFill/>
          <a:ln w="9525">
            <a:noFill/>
            <a:miter lim="800000"/>
            <a:headEnd/>
            <a:tailEnd/>
          </a:ln>
        </p:spPr>
      </p:pic>
      <p:sp>
        <p:nvSpPr>
          <p:cNvPr id="8" name="7 - Ορθογώνιο"/>
          <p:cNvSpPr/>
          <p:nvPr/>
        </p:nvSpPr>
        <p:spPr>
          <a:xfrm>
            <a:off x="3275856" y="2420888"/>
            <a:ext cx="5400600" cy="707886"/>
          </a:xfrm>
          <a:prstGeom prst="rect">
            <a:avLst/>
          </a:prstGeom>
          <a:solidFill>
            <a:schemeClr val="bg1"/>
          </a:solidFill>
        </p:spPr>
        <p:txBody>
          <a:bodyPr wrap="square">
            <a:spAutoFit/>
          </a:bodyPr>
          <a:lstStyle/>
          <a:p>
            <a:pPr algn="ctr"/>
            <a:r>
              <a:rPr lang="el-GR" sz="2000" b="1" dirty="0" smtClean="0"/>
              <a:t>μέση διαθεσιμότητα οικονομικών δεδομένων </a:t>
            </a:r>
          </a:p>
          <a:p>
            <a:pPr algn="ctr"/>
            <a:r>
              <a:rPr lang="el-GR" sz="2000" b="1" dirty="0" smtClean="0"/>
              <a:t>ανά περιφέρεια</a:t>
            </a:r>
            <a:endParaRPr lang="el-GR" sz="2000" b="1" dirty="0"/>
          </a:p>
        </p:txBody>
      </p:sp>
    </p:spTree>
    <p:extLst>
      <p:ext uri="{BB962C8B-B14F-4D97-AF65-F5344CB8AC3E}">
        <p14:creationId xmlns:p14="http://schemas.microsoft.com/office/powerpoint/2010/main" xmlns="" val="2060415067"/>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1694" y="174014"/>
            <a:ext cx="8768604" cy="720080"/>
          </a:xfrm>
        </p:spPr>
        <p:txBody>
          <a:bodyPr>
            <a:noAutofit/>
          </a:bodyPr>
          <a:lstStyle/>
          <a:p>
            <a:r>
              <a:rPr lang="el-GR" sz="4800" b="1" dirty="0" smtClean="0"/>
              <a:t>Μικρά &amp; μεσαία κληροδοτήματα</a:t>
            </a:r>
            <a:endParaRPr lang="el-GR" sz="4800" b="1" dirty="0"/>
          </a:p>
        </p:txBody>
      </p:sp>
      <p:sp>
        <p:nvSpPr>
          <p:cNvPr id="10" name="9 - Ορθογώνιο"/>
          <p:cNvSpPr/>
          <p:nvPr/>
        </p:nvSpPr>
        <p:spPr>
          <a:xfrm rot="16200000">
            <a:off x="-1132705" y="2597857"/>
            <a:ext cx="2993768" cy="369332"/>
          </a:xfrm>
          <a:prstGeom prst="rect">
            <a:avLst/>
          </a:prstGeom>
        </p:spPr>
        <p:txBody>
          <a:bodyPr wrap="none">
            <a:spAutoFit/>
          </a:bodyPr>
          <a:lstStyle/>
          <a:p>
            <a:r>
              <a:rPr lang="el-GR" b="1" dirty="0" smtClean="0"/>
              <a:t>Προσέγγιση αξίας αγοράς (€)</a:t>
            </a:r>
            <a:endParaRPr lang="el-GR" b="1" dirty="0"/>
          </a:p>
        </p:txBody>
      </p:sp>
      <p:pic>
        <p:nvPicPr>
          <p:cNvPr id="11" name="10 - Εικόνα"/>
          <p:cNvPicPr/>
          <p:nvPr/>
        </p:nvPicPr>
        <p:blipFill>
          <a:blip r:embed="rId2" cstate="print"/>
          <a:srcRect/>
          <a:stretch>
            <a:fillRect/>
          </a:stretch>
        </p:blipFill>
        <p:spPr bwMode="auto">
          <a:xfrm>
            <a:off x="755576" y="1193028"/>
            <a:ext cx="8064896" cy="4108180"/>
          </a:xfrm>
          <a:prstGeom prst="rect">
            <a:avLst/>
          </a:prstGeom>
          <a:noFill/>
          <a:ln w="9525">
            <a:noFill/>
            <a:miter lim="800000"/>
            <a:headEnd/>
            <a:tailEnd/>
          </a:ln>
        </p:spPr>
      </p:pic>
      <p:pic>
        <p:nvPicPr>
          <p:cNvPr id="13" name="12 - Εικόνα"/>
          <p:cNvPicPr/>
          <p:nvPr/>
        </p:nvPicPr>
        <p:blipFill>
          <a:blip r:embed="rId3" cstate="print"/>
          <a:srcRect/>
          <a:stretch>
            <a:fillRect/>
          </a:stretch>
        </p:blipFill>
        <p:spPr bwMode="auto">
          <a:xfrm>
            <a:off x="4172032" y="1990435"/>
            <a:ext cx="4855171" cy="792088"/>
          </a:xfrm>
          <a:prstGeom prst="rect">
            <a:avLst/>
          </a:prstGeom>
          <a:solidFill>
            <a:schemeClr val="bg1"/>
          </a:solidFill>
          <a:ln w="9525">
            <a:noFill/>
            <a:miter lim="800000"/>
            <a:headEnd/>
            <a:tailEnd/>
          </a:ln>
        </p:spPr>
      </p:pic>
      <p:sp>
        <p:nvSpPr>
          <p:cNvPr id="14" name="13 - Ορθογώνιο"/>
          <p:cNvSpPr/>
          <p:nvPr/>
        </p:nvSpPr>
        <p:spPr>
          <a:xfrm>
            <a:off x="524887" y="5474219"/>
            <a:ext cx="8395411" cy="923330"/>
          </a:xfrm>
          <a:prstGeom prst="rect">
            <a:avLst/>
          </a:prstGeom>
        </p:spPr>
        <p:txBody>
          <a:bodyPr wrap="square">
            <a:spAutoFit/>
          </a:bodyPr>
          <a:lstStyle/>
          <a:p>
            <a:pPr>
              <a:buFont typeface="Arial" pitchFamily="34" charset="0"/>
              <a:buChar char="•"/>
            </a:pPr>
            <a:r>
              <a:rPr lang="el-GR" dirty="0" smtClean="0"/>
              <a:t>Εύρος αξίας ακινήτων ανά φορέα: από 11.000€ έως 8.500.000€.</a:t>
            </a:r>
          </a:p>
          <a:p>
            <a:pPr>
              <a:buFont typeface="Arial" pitchFamily="34" charset="0"/>
              <a:buChar char="•"/>
            </a:pPr>
            <a:r>
              <a:rPr lang="el-GR" dirty="0" smtClean="0"/>
              <a:t>Ετήσια απόδοση ακινήτων (ως μισθώματα επί της αξίας ακινήτων): η διάμεσος τιμή (</a:t>
            </a:r>
            <a:r>
              <a:rPr lang="en-US" dirty="0" smtClean="0"/>
              <a:t>median</a:t>
            </a:r>
            <a:r>
              <a:rPr lang="el-GR" dirty="0" smtClean="0"/>
              <a:t>) υπολογίζεται στο 3% με εύρος από 0% έως 16%.</a:t>
            </a:r>
            <a:endParaRPr lang="el-GR"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260648"/>
            <a:ext cx="8784976" cy="1143000"/>
          </a:xfrm>
        </p:spPr>
        <p:txBody>
          <a:bodyPr>
            <a:noAutofit/>
          </a:bodyPr>
          <a:lstStyle/>
          <a:p>
            <a:r>
              <a:rPr lang="el-GR" sz="6600" b="1" dirty="0" smtClean="0"/>
              <a:t>Σχηματισμός - Υπηρεσία</a:t>
            </a:r>
            <a:endParaRPr lang="el-GR" sz="6600" b="1" dirty="0"/>
          </a:p>
        </p:txBody>
      </p:sp>
      <p:sp>
        <p:nvSpPr>
          <p:cNvPr id="7" name="3 - Θέση περιεχομένου"/>
          <p:cNvSpPr>
            <a:spLocks noGrp="1"/>
          </p:cNvSpPr>
          <p:nvPr>
            <p:ph idx="1"/>
          </p:nvPr>
        </p:nvSpPr>
        <p:spPr>
          <a:xfrm>
            <a:off x="529208" y="1988841"/>
            <a:ext cx="8229600" cy="3456384"/>
          </a:xfrm>
        </p:spPr>
        <p:txBody>
          <a:bodyPr>
            <a:normAutofit/>
          </a:bodyPr>
          <a:lstStyle/>
          <a:p>
            <a:pPr lvl="0"/>
            <a:r>
              <a:rPr lang="el-GR" dirty="0" smtClean="0"/>
              <a:t>διαμόρφωση μιας νέας υπηρεσίας σχετικά με διάσπαρτες περιουσίες, απομακρυσμένες από τους ιδιοκτήτες τους</a:t>
            </a:r>
          </a:p>
          <a:p>
            <a:pPr lvl="0"/>
            <a:r>
              <a:rPr lang="el-GR" dirty="0" smtClean="0"/>
              <a:t>κινητοποίηση όλων των απαραίτητων διαδικασιών προώθησής τους προς πώληση ή προς μίσθωση</a:t>
            </a:r>
          </a:p>
        </p:txBody>
      </p:sp>
      <p:pic>
        <p:nvPicPr>
          <p:cNvPr id="4" name="Picture 2"/>
          <p:cNvPicPr>
            <a:picLocks noChangeAspect="1" noChangeArrowheads="1"/>
          </p:cNvPicPr>
          <p:nvPr/>
        </p:nvPicPr>
        <p:blipFill>
          <a:blip r:embed="rId2" cstate="print"/>
          <a:srcRect/>
          <a:stretch>
            <a:fillRect/>
          </a:stretch>
        </p:blipFill>
        <p:spPr bwMode="auto">
          <a:xfrm>
            <a:off x="2051099" y="6278435"/>
            <a:ext cx="5319489" cy="53714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3 - Θέση περιεχομένου"/>
          <p:cNvSpPr>
            <a:spLocks noGrp="1"/>
          </p:cNvSpPr>
          <p:nvPr>
            <p:ph idx="1"/>
          </p:nvPr>
        </p:nvSpPr>
        <p:spPr>
          <a:xfrm>
            <a:off x="457200" y="1556792"/>
            <a:ext cx="8229600" cy="4669979"/>
          </a:xfrm>
        </p:spPr>
        <p:txBody>
          <a:bodyPr>
            <a:normAutofit lnSpcReduction="10000"/>
          </a:bodyPr>
          <a:lstStyle/>
          <a:p>
            <a:pPr lvl="0"/>
            <a:r>
              <a:rPr lang="el-GR" dirty="0" smtClean="0"/>
              <a:t>Στόχοι του </a:t>
            </a:r>
            <a:r>
              <a:rPr lang="en-US" dirty="0" smtClean="0"/>
              <a:t>cluster</a:t>
            </a:r>
            <a:r>
              <a:rPr lang="el-GR" dirty="0" smtClean="0"/>
              <a:t>:</a:t>
            </a:r>
          </a:p>
          <a:p>
            <a:pPr lvl="1"/>
            <a:r>
              <a:rPr lang="el-GR" dirty="0" smtClean="0"/>
              <a:t>Να παρέχει στους ιδιοκτήτες μια συντονισμένη, “μιας στάσης” και διάφανη λύση</a:t>
            </a:r>
            <a:endParaRPr lang="en-US" dirty="0" smtClean="0"/>
          </a:p>
          <a:p>
            <a:pPr lvl="1"/>
            <a:r>
              <a:rPr lang="el-GR" dirty="0" smtClean="0"/>
              <a:t>Να εκπαιδεύσει τους επαγγελματίες στα σύγχρονα εργαλεία και πρακτικές</a:t>
            </a:r>
          </a:p>
          <a:p>
            <a:pPr lvl="1"/>
            <a:r>
              <a:rPr lang="el-GR" dirty="0" smtClean="0"/>
              <a:t>Να τυποποιήσει – πιστοποιήσει την υπηρεσία και τους παρέχοντες αυτή</a:t>
            </a:r>
          </a:p>
          <a:p>
            <a:pPr lvl="1"/>
            <a:r>
              <a:rPr lang="el-GR" dirty="0" smtClean="0"/>
              <a:t>Να συντονίζει τις διαδικασίες παροχής</a:t>
            </a:r>
          </a:p>
          <a:p>
            <a:pPr lvl="1"/>
            <a:r>
              <a:rPr lang="el-GR" dirty="0" smtClean="0"/>
              <a:t>Να ελέγχει την έγκυρη υλοποίηση και την απόδοση</a:t>
            </a:r>
          </a:p>
          <a:p>
            <a:pPr lvl="1"/>
            <a:endParaRPr lang="el-GR" dirty="0"/>
          </a:p>
        </p:txBody>
      </p:sp>
      <p:sp>
        <p:nvSpPr>
          <p:cNvPr id="5" name="1 - Τίτλος"/>
          <p:cNvSpPr>
            <a:spLocks noGrp="1"/>
          </p:cNvSpPr>
          <p:nvPr>
            <p:ph type="title"/>
          </p:nvPr>
        </p:nvSpPr>
        <p:spPr>
          <a:xfrm>
            <a:off x="251520" y="260648"/>
            <a:ext cx="8784976" cy="1143000"/>
          </a:xfrm>
        </p:spPr>
        <p:txBody>
          <a:bodyPr>
            <a:noAutofit/>
          </a:bodyPr>
          <a:lstStyle/>
          <a:p>
            <a:r>
              <a:rPr lang="el-GR" sz="6600" b="1" dirty="0" smtClean="0"/>
              <a:t>Σχηματισμός - Υπηρεσία</a:t>
            </a:r>
            <a:endParaRPr lang="el-GR" sz="6600" b="1" dirty="0"/>
          </a:p>
        </p:txBody>
      </p:sp>
      <p:pic>
        <p:nvPicPr>
          <p:cNvPr id="6" name="Picture 2"/>
          <p:cNvPicPr>
            <a:picLocks noChangeAspect="1" noChangeArrowheads="1"/>
          </p:cNvPicPr>
          <p:nvPr/>
        </p:nvPicPr>
        <p:blipFill>
          <a:blip r:embed="rId2" cstate="print"/>
          <a:srcRect/>
          <a:stretch>
            <a:fillRect/>
          </a:stretch>
        </p:blipFill>
        <p:spPr bwMode="auto">
          <a:xfrm>
            <a:off x="2051099" y="6278435"/>
            <a:ext cx="5319489" cy="53714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l"/>
            <a:r>
              <a:rPr lang="el-GR" sz="6600" b="1" dirty="0" smtClean="0"/>
              <a:t>Πλαίσιο εργασίας</a:t>
            </a:r>
            <a:endParaRPr lang="el-GR" sz="6600" b="1" dirty="0"/>
          </a:p>
        </p:txBody>
      </p:sp>
      <p:sp>
        <p:nvSpPr>
          <p:cNvPr id="3" name="2 - Θέση περιεχομένου"/>
          <p:cNvSpPr>
            <a:spLocks noGrp="1"/>
          </p:cNvSpPr>
          <p:nvPr>
            <p:ph idx="1"/>
          </p:nvPr>
        </p:nvSpPr>
        <p:spPr>
          <a:xfrm>
            <a:off x="457200" y="1855365"/>
            <a:ext cx="8507288" cy="4525963"/>
          </a:xfrm>
        </p:spPr>
        <p:txBody>
          <a:bodyPr>
            <a:normAutofit lnSpcReduction="10000"/>
          </a:bodyPr>
          <a:lstStyle/>
          <a:p>
            <a:endParaRPr lang="el-GR" sz="2000" dirty="0" smtClean="0"/>
          </a:p>
          <a:p>
            <a:r>
              <a:rPr lang="el-GR" sz="2000" dirty="0" smtClean="0"/>
              <a:t>Η Μονάδα Καινοτομίας και Συνεργατικών Σχηματισμών αποτελεί μηχανισμό του ΙΜΕ ΓΣΕΒΕΕ </a:t>
            </a:r>
          </a:p>
          <a:p>
            <a:r>
              <a:rPr lang="el-GR" sz="2000" dirty="0" smtClean="0"/>
              <a:t>Παρέχει υπηρεσίες υποστήριξης της καινοτομίας (Σχέδια Καινοτομίας σε μεμονωμένες επιχειρήσεις) και των συνεργασιών (Στρατηγικά Σχέδια Δράσης σε ομάδες επιχειρήσεων) στις μικρές επιχειρήσεις, με στόχο τη βελτίωση των προϊόντων και των υπηρεσιών και την ενίσχυση της ανταγωνιστικότητας τους.</a:t>
            </a:r>
          </a:p>
          <a:p>
            <a:r>
              <a:rPr lang="el-GR" sz="2000" dirty="0" smtClean="0"/>
              <a:t>Υλοποιεί δράσεις </a:t>
            </a:r>
            <a:r>
              <a:rPr lang="el-GR" sz="2000" dirty="0" err="1" smtClean="0"/>
              <a:t>στοχευμένης</a:t>
            </a:r>
            <a:r>
              <a:rPr lang="el-GR" sz="2000" dirty="0" smtClean="0"/>
              <a:t> πληροφόρησης, επιμόρφωσης (σεμινάρια καινοτομίας), δικτύωσης (</a:t>
            </a:r>
            <a:r>
              <a:rPr lang="el-GR" sz="2100" dirty="0" smtClean="0"/>
              <a:t>επιχειρηματικές συναντήσεις), εξωστρέφειας (επιχειρηματικές επισκέψεις). </a:t>
            </a:r>
          </a:p>
          <a:p>
            <a:pPr>
              <a:buNone/>
            </a:pPr>
            <a:endParaRPr lang="el-GR" dirty="0" smtClean="0"/>
          </a:p>
          <a:p>
            <a:pPr lvl="1"/>
            <a:r>
              <a:rPr lang="el-GR" sz="1400" dirty="0" smtClean="0"/>
              <a:t>Έργο: «Δράσεις για την ενίσχυση του ρόλου της καινοτομίας και των μορφών συνεργασίας στις μικρές επιχειρήσεις» </a:t>
            </a:r>
          </a:p>
          <a:p>
            <a:pPr lvl="1"/>
            <a:r>
              <a:rPr lang="el-GR" sz="1400" dirty="0" smtClean="0"/>
              <a:t>Επιχειρησιακό Πρόγραμμα: «ΑΝΑΠΤΥΞΗ ΑΝΘΡΩΠΙΝΟΥ ΔΥΝΑΜΙΚΟΥ 2007-2013»</a:t>
            </a:r>
          </a:p>
          <a:p>
            <a:pPr>
              <a:buNone/>
            </a:pPr>
            <a:endParaRPr lang="el-GR" dirty="0" smtClean="0"/>
          </a:p>
        </p:txBody>
      </p:sp>
      <p:pic>
        <p:nvPicPr>
          <p:cNvPr id="5" name="Picture 2"/>
          <p:cNvPicPr>
            <a:picLocks noChangeAspect="1" noChangeArrowheads="1"/>
          </p:cNvPicPr>
          <p:nvPr/>
        </p:nvPicPr>
        <p:blipFill>
          <a:blip r:embed="rId2" cstate="print"/>
          <a:srcRect/>
          <a:stretch>
            <a:fillRect/>
          </a:stretch>
        </p:blipFill>
        <p:spPr bwMode="auto">
          <a:xfrm>
            <a:off x="2051099" y="6278435"/>
            <a:ext cx="5319489" cy="53714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548680"/>
            <a:ext cx="8640960" cy="1143000"/>
          </a:xfrm>
        </p:spPr>
        <p:txBody>
          <a:bodyPr>
            <a:normAutofit/>
          </a:bodyPr>
          <a:lstStyle/>
          <a:p>
            <a:r>
              <a:rPr lang="el-GR" sz="6600" b="1" dirty="0" smtClean="0"/>
              <a:t>Αγορά στόχος</a:t>
            </a:r>
            <a:endParaRPr lang="el-GR" sz="6600" b="1" dirty="0"/>
          </a:p>
        </p:txBody>
      </p:sp>
      <p:graphicFrame>
        <p:nvGraphicFramePr>
          <p:cNvPr id="5" name="4 - Διάγραμμα"/>
          <p:cNvGraphicFramePr/>
          <p:nvPr>
            <p:extLst>
              <p:ext uri="{D42A27DB-BD31-4B8C-83A1-F6EECF244321}">
                <p14:modId xmlns:p14="http://schemas.microsoft.com/office/powerpoint/2010/main" xmlns="" val="3776174244"/>
              </p:ext>
            </p:extLst>
          </p:nvPr>
        </p:nvGraphicFramePr>
        <p:xfrm>
          <a:off x="359532" y="1484784"/>
          <a:ext cx="8424936"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2"/>
          <p:cNvPicPr>
            <a:picLocks noChangeAspect="1" noChangeArrowheads="1"/>
          </p:cNvPicPr>
          <p:nvPr/>
        </p:nvPicPr>
        <p:blipFill>
          <a:blip r:embed="rId7" cstate="print"/>
          <a:srcRect/>
          <a:stretch>
            <a:fillRect/>
          </a:stretch>
        </p:blipFill>
        <p:spPr bwMode="auto">
          <a:xfrm>
            <a:off x="2051099" y="6278435"/>
            <a:ext cx="5319489" cy="53714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74638"/>
            <a:ext cx="8784976" cy="1143000"/>
          </a:xfrm>
        </p:spPr>
        <p:txBody>
          <a:bodyPr>
            <a:normAutofit/>
          </a:bodyPr>
          <a:lstStyle/>
          <a:p>
            <a:r>
              <a:rPr lang="el-GR" sz="6600" b="1" dirty="0" smtClean="0"/>
              <a:t>Σχηματισμός - Υπηρεσία</a:t>
            </a:r>
            <a:endParaRPr lang="el-GR" sz="6600" b="1" dirty="0"/>
          </a:p>
        </p:txBody>
      </p:sp>
      <p:sp>
        <p:nvSpPr>
          <p:cNvPr id="7" name="3 - Θέση περιεχομένου"/>
          <p:cNvSpPr>
            <a:spLocks noGrp="1"/>
          </p:cNvSpPr>
          <p:nvPr>
            <p:ph idx="1"/>
          </p:nvPr>
        </p:nvSpPr>
        <p:spPr>
          <a:xfrm>
            <a:off x="457200" y="1700808"/>
            <a:ext cx="8229600" cy="4525963"/>
          </a:xfrm>
        </p:spPr>
        <p:txBody>
          <a:bodyPr>
            <a:normAutofit/>
          </a:bodyPr>
          <a:lstStyle/>
          <a:p>
            <a:pPr lvl="0"/>
            <a:r>
              <a:rPr lang="el-GR" dirty="0" smtClean="0"/>
              <a:t>Αρχικά 68 επιχειρήσεις διεσπαρμένες σε όλη την επικράτεια της χώρας, κατά βάση στο χώρο της διαχείρισης ακίνητης περιουσίας</a:t>
            </a:r>
          </a:p>
          <a:p>
            <a:pPr lvl="0"/>
            <a:r>
              <a:rPr lang="el-GR" dirty="0" smtClean="0"/>
              <a:t>Όμιλος Σαμαράς &amp; συνεργάτες ΑΕ με δεκάδες μηχανικούς όλων των ειδικοτήτων</a:t>
            </a:r>
          </a:p>
          <a:p>
            <a:pPr lvl="0"/>
            <a:r>
              <a:rPr lang="el-GR" dirty="0" smtClean="0"/>
              <a:t>Υποστήριξη από: επιχείρηση πληροφορικής, συμβούλων οικονομολόγων, νομικών και διαφήμισης και επικοινωνίας</a:t>
            </a:r>
          </a:p>
          <a:p>
            <a:pPr lvl="0"/>
            <a:endParaRPr lang="el-GR" dirty="0"/>
          </a:p>
        </p:txBody>
      </p:sp>
      <p:pic>
        <p:nvPicPr>
          <p:cNvPr id="4" name="Picture 2"/>
          <p:cNvPicPr>
            <a:picLocks noChangeAspect="1" noChangeArrowheads="1"/>
          </p:cNvPicPr>
          <p:nvPr/>
        </p:nvPicPr>
        <p:blipFill>
          <a:blip r:embed="rId2" cstate="print"/>
          <a:srcRect/>
          <a:stretch>
            <a:fillRect/>
          </a:stretch>
        </p:blipFill>
        <p:spPr bwMode="auto">
          <a:xfrm>
            <a:off x="2051099" y="6278435"/>
            <a:ext cx="5319489" cy="53714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p:cNvPicPr>
            <a:picLocks noGrp="1"/>
          </p:cNvPicPr>
          <p:nvPr>
            <p:ph idx="1"/>
          </p:nvPr>
        </p:nvPicPr>
        <p:blipFill>
          <a:blip r:embed="rId2" cstate="print"/>
          <a:srcRect/>
          <a:stretch>
            <a:fillRect/>
          </a:stretch>
        </p:blipFill>
        <p:spPr bwMode="auto">
          <a:xfrm>
            <a:off x="251520" y="1556792"/>
            <a:ext cx="8136904" cy="5040560"/>
          </a:xfrm>
          <a:prstGeom prst="rect">
            <a:avLst/>
          </a:prstGeom>
          <a:noFill/>
          <a:ln w="9525">
            <a:noFill/>
            <a:miter lim="800000"/>
            <a:headEnd/>
            <a:tailEnd/>
          </a:ln>
        </p:spPr>
      </p:pic>
      <p:sp>
        <p:nvSpPr>
          <p:cNvPr id="5" name="1 - Τίτλος"/>
          <p:cNvSpPr>
            <a:spLocks noGrp="1"/>
          </p:cNvSpPr>
          <p:nvPr>
            <p:ph type="title"/>
          </p:nvPr>
        </p:nvSpPr>
        <p:spPr>
          <a:xfrm>
            <a:off x="179512" y="274638"/>
            <a:ext cx="8784976" cy="1143000"/>
          </a:xfrm>
        </p:spPr>
        <p:txBody>
          <a:bodyPr>
            <a:normAutofit/>
          </a:bodyPr>
          <a:lstStyle/>
          <a:p>
            <a:r>
              <a:rPr lang="el-GR" sz="6600" b="1" dirty="0" smtClean="0"/>
              <a:t>Σχηματισμός - Υπηρεσία</a:t>
            </a:r>
            <a:endParaRPr lang="el-GR" sz="6600" b="1" dirty="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rot="16200000">
            <a:off x="-2677988" y="2857500"/>
            <a:ext cx="6858000" cy="1143000"/>
          </a:xfrm>
        </p:spPr>
        <p:txBody>
          <a:bodyPr>
            <a:normAutofit/>
          </a:bodyPr>
          <a:lstStyle/>
          <a:p>
            <a:r>
              <a:rPr lang="el-GR" b="1" dirty="0" smtClean="0"/>
              <a:t>Σχηματισμός - Υπηρεσία</a:t>
            </a:r>
            <a:endParaRPr lang="el-GR" b="1" dirty="0"/>
          </a:p>
        </p:txBody>
      </p:sp>
      <p:pic>
        <p:nvPicPr>
          <p:cNvPr id="10" name="9 - Εικόνα"/>
          <p:cNvPicPr/>
          <p:nvPr/>
        </p:nvPicPr>
        <p:blipFill>
          <a:blip r:embed="rId2" cstate="print"/>
          <a:srcRect/>
          <a:stretch>
            <a:fillRect/>
          </a:stretch>
        </p:blipFill>
        <p:spPr bwMode="auto">
          <a:xfrm>
            <a:off x="1547664" y="17714"/>
            <a:ext cx="6912768" cy="6840286"/>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60648"/>
            <a:ext cx="8856983" cy="1143000"/>
          </a:xfrm>
        </p:spPr>
        <p:txBody>
          <a:bodyPr>
            <a:noAutofit/>
          </a:bodyPr>
          <a:lstStyle/>
          <a:p>
            <a:pPr algn="l"/>
            <a:r>
              <a:rPr lang="el-GR" sz="6400" b="1" dirty="0" smtClean="0"/>
              <a:t>Επιχειρηματικό Μοντέλο</a:t>
            </a:r>
            <a:endParaRPr lang="el-GR" sz="6400" b="1" dirty="0"/>
          </a:p>
        </p:txBody>
      </p:sp>
      <p:graphicFrame>
        <p:nvGraphicFramePr>
          <p:cNvPr id="4" name="3 - Διάγραμμα"/>
          <p:cNvGraphicFramePr/>
          <p:nvPr>
            <p:extLst>
              <p:ext uri="{D42A27DB-BD31-4B8C-83A1-F6EECF244321}">
                <p14:modId xmlns:p14="http://schemas.microsoft.com/office/powerpoint/2010/main" xmlns="" val="617446343"/>
              </p:ext>
            </p:extLst>
          </p:nvPr>
        </p:nvGraphicFramePr>
        <p:xfrm>
          <a:off x="2808312" y="2564904"/>
          <a:ext cx="3635896" cy="2464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4 - Διάγραμμα"/>
          <p:cNvGraphicFramePr/>
          <p:nvPr>
            <p:extLst>
              <p:ext uri="{D42A27DB-BD31-4B8C-83A1-F6EECF244321}">
                <p14:modId xmlns:p14="http://schemas.microsoft.com/office/powerpoint/2010/main" xmlns="" val="502415598"/>
              </p:ext>
            </p:extLst>
          </p:nvPr>
        </p:nvGraphicFramePr>
        <p:xfrm>
          <a:off x="288032" y="2852936"/>
          <a:ext cx="3048000" cy="203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6 - Διάγραμμα"/>
          <p:cNvGraphicFramePr/>
          <p:nvPr>
            <p:extLst>
              <p:ext uri="{D42A27DB-BD31-4B8C-83A1-F6EECF244321}">
                <p14:modId xmlns:p14="http://schemas.microsoft.com/office/powerpoint/2010/main" xmlns="" val="1293495482"/>
              </p:ext>
            </p:extLst>
          </p:nvPr>
        </p:nvGraphicFramePr>
        <p:xfrm>
          <a:off x="5796136" y="2924944"/>
          <a:ext cx="3048000" cy="2032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0" name="9 - Διάγραμμα"/>
          <p:cNvGraphicFramePr/>
          <p:nvPr>
            <p:extLst>
              <p:ext uri="{D42A27DB-BD31-4B8C-83A1-F6EECF244321}">
                <p14:modId xmlns:p14="http://schemas.microsoft.com/office/powerpoint/2010/main" xmlns="" val="565196928"/>
              </p:ext>
            </p:extLst>
          </p:nvPr>
        </p:nvGraphicFramePr>
        <p:xfrm>
          <a:off x="35496" y="3397448"/>
          <a:ext cx="6096000" cy="406400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11" name="10 - Διάγραμμα"/>
          <p:cNvGraphicFramePr/>
          <p:nvPr>
            <p:extLst>
              <p:ext uri="{D42A27DB-BD31-4B8C-83A1-F6EECF244321}">
                <p14:modId xmlns:p14="http://schemas.microsoft.com/office/powerpoint/2010/main" xmlns="" val="1688483482"/>
              </p:ext>
            </p:extLst>
          </p:nvPr>
        </p:nvGraphicFramePr>
        <p:xfrm>
          <a:off x="3048000" y="116632"/>
          <a:ext cx="6096000" cy="4064000"/>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sp>
        <p:nvSpPr>
          <p:cNvPr id="12" name="11 - Ορθογώνιο"/>
          <p:cNvSpPr/>
          <p:nvPr/>
        </p:nvSpPr>
        <p:spPr>
          <a:xfrm>
            <a:off x="179512" y="2001034"/>
            <a:ext cx="2673231" cy="707886"/>
          </a:xfrm>
          <a:prstGeom prst="rect">
            <a:avLst/>
          </a:prstGeom>
          <a:noFill/>
        </p:spPr>
        <p:txBody>
          <a:bodyPr wrap="none" lIns="91440" tIns="45720" rIns="91440" bIns="45720">
            <a:spAutoFit/>
          </a:bodyPr>
          <a:lstStyle/>
          <a:p>
            <a:pPr algn="ctr"/>
            <a:r>
              <a:rPr lang="el-GR" sz="4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ΠΡΟΣΦΟΡΑ</a:t>
            </a:r>
            <a:endParaRPr lang="el-GR" sz="4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13" name="12 - Ορθογώνιο"/>
          <p:cNvSpPr/>
          <p:nvPr/>
        </p:nvSpPr>
        <p:spPr>
          <a:xfrm>
            <a:off x="7141425" y="5025370"/>
            <a:ext cx="1895071" cy="707886"/>
          </a:xfrm>
          <a:prstGeom prst="rect">
            <a:avLst/>
          </a:prstGeom>
          <a:noFill/>
        </p:spPr>
        <p:txBody>
          <a:bodyPr wrap="none" lIns="91440" tIns="45720" rIns="91440" bIns="45720">
            <a:spAutoFit/>
          </a:bodyPr>
          <a:lstStyle/>
          <a:p>
            <a:pPr algn="ctr"/>
            <a:r>
              <a:rPr lang="el-GR" sz="4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ΖΗΤΗΣΗ</a:t>
            </a:r>
            <a:endParaRPr lang="el-GR" sz="4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5400" b="1" dirty="0" smtClean="0"/>
              <a:t>Διαφοροποίηση επιχειρηματικού μοντέλου</a:t>
            </a:r>
            <a:endParaRPr lang="el-GR" sz="5400" b="1" dirty="0"/>
          </a:p>
        </p:txBody>
      </p:sp>
      <p:graphicFrame>
        <p:nvGraphicFramePr>
          <p:cNvPr id="6" name="5 - Διάγραμμα"/>
          <p:cNvGraphicFramePr/>
          <p:nvPr>
            <p:extLst>
              <p:ext uri="{D42A27DB-BD31-4B8C-83A1-F6EECF244321}">
                <p14:modId xmlns:p14="http://schemas.microsoft.com/office/powerpoint/2010/main" xmlns="" val="1904824141"/>
              </p:ext>
            </p:extLst>
          </p:nvPr>
        </p:nvGraphicFramePr>
        <p:xfrm>
          <a:off x="899592" y="2014538"/>
          <a:ext cx="7272808" cy="46548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1"/>
          <p:cNvPicPr>
            <a:picLocks noChangeAspect="1" noChangeArrowheads="1"/>
          </p:cNvPicPr>
          <p:nvPr/>
        </p:nvPicPr>
        <p:blipFill>
          <a:blip r:embed="rId2" cstate="print"/>
          <a:srcRect/>
          <a:stretch>
            <a:fillRect/>
          </a:stretch>
        </p:blipFill>
        <p:spPr bwMode="auto">
          <a:xfrm>
            <a:off x="323528" y="1700808"/>
            <a:ext cx="8496944" cy="4777199"/>
          </a:xfrm>
          <a:prstGeom prst="rect">
            <a:avLst/>
          </a:prstGeom>
          <a:noFill/>
          <a:ln w="9525">
            <a:noFill/>
            <a:miter lim="800000"/>
            <a:headEnd/>
            <a:tailEnd/>
          </a:ln>
        </p:spPr>
      </p:pic>
      <p:sp>
        <p:nvSpPr>
          <p:cNvPr id="5" name="1 - Τίτλος"/>
          <p:cNvSpPr>
            <a:spLocks noGrp="1"/>
          </p:cNvSpPr>
          <p:nvPr>
            <p:ph type="title"/>
          </p:nvPr>
        </p:nvSpPr>
        <p:spPr>
          <a:xfrm>
            <a:off x="457200" y="260648"/>
            <a:ext cx="8229600" cy="1143000"/>
          </a:xfrm>
        </p:spPr>
        <p:txBody>
          <a:bodyPr>
            <a:noAutofit/>
          </a:bodyPr>
          <a:lstStyle/>
          <a:p>
            <a:r>
              <a:rPr lang="el-GR" sz="5400" b="1" dirty="0" smtClean="0"/>
              <a:t>Διαφοροποίηση επιχειρηματικού μοντέλου</a:t>
            </a:r>
            <a:endParaRPr lang="el-GR" sz="5400" b="1" dirty="0"/>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 Διάγραμμα"/>
          <p:cNvGraphicFramePr/>
          <p:nvPr>
            <p:extLst>
              <p:ext uri="{D42A27DB-BD31-4B8C-83A1-F6EECF244321}">
                <p14:modId xmlns:p14="http://schemas.microsoft.com/office/powerpoint/2010/main" xmlns="" val="59232278"/>
              </p:ext>
            </p:extLst>
          </p:nvPr>
        </p:nvGraphicFramePr>
        <p:xfrm>
          <a:off x="2339752" y="548680"/>
          <a:ext cx="6192688" cy="60666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1 - Τίτλος"/>
          <p:cNvSpPr>
            <a:spLocks noGrp="1"/>
          </p:cNvSpPr>
          <p:nvPr>
            <p:ph type="title"/>
          </p:nvPr>
        </p:nvSpPr>
        <p:spPr>
          <a:xfrm rot="16200000">
            <a:off x="-2445669" y="2841205"/>
            <a:ext cx="6825410" cy="1143000"/>
          </a:xfrm>
        </p:spPr>
        <p:txBody>
          <a:bodyPr>
            <a:noAutofit/>
          </a:bodyPr>
          <a:lstStyle/>
          <a:p>
            <a:r>
              <a:rPr lang="el-GR" b="1" dirty="0" smtClean="0"/>
              <a:t>Διαφοροποίηση επιχειρηματικού μοντέλου</a:t>
            </a:r>
            <a:endParaRPr lang="el-GR" b="1" dirty="0"/>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3 - Θέση περιεχομένου"/>
          <p:cNvSpPr>
            <a:spLocks noGrp="1"/>
          </p:cNvSpPr>
          <p:nvPr>
            <p:ph idx="1"/>
          </p:nvPr>
        </p:nvSpPr>
        <p:spPr>
          <a:xfrm>
            <a:off x="323528" y="1484784"/>
            <a:ext cx="6393668" cy="4525963"/>
          </a:xfrm>
        </p:spPr>
        <p:txBody>
          <a:bodyPr>
            <a:noAutofit/>
          </a:bodyPr>
          <a:lstStyle/>
          <a:p>
            <a:pPr lvl="0"/>
            <a:r>
              <a:rPr lang="el-GR" sz="2400" dirty="0" smtClean="0"/>
              <a:t>δυνατότητα δημιουργίας οικονομιών κλίμακας και συνεργασίας διαφορετικών επαγγελματιών</a:t>
            </a:r>
          </a:p>
          <a:p>
            <a:pPr lvl="0"/>
            <a:r>
              <a:rPr lang="el-GR" sz="2400" dirty="0" smtClean="0"/>
              <a:t>πολύ υψηλή γεωγραφική κάλυψη</a:t>
            </a:r>
          </a:p>
          <a:p>
            <a:r>
              <a:rPr lang="el-GR" sz="2400" dirty="0" smtClean="0"/>
              <a:t>το επιχειρηματικό μοντέλο σχεδιάζεται ως </a:t>
            </a:r>
          </a:p>
          <a:p>
            <a:pPr lvl="1"/>
            <a:r>
              <a:rPr lang="el-GR" sz="2400" dirty="0" smtClean="0"/>
              <a:t>μία συντονισμένη, “μιας στάσης” και διάφανη λύση διαχείρισης διάσπαρτων και απομακρυσμένων ακινήτων</a:t>
            </a:r>
          </a:p>
          <a:p>
            <a:pPr lvl="1"/>
            <a:r>
              <a:rPr lang="el-GR" sz="2400" dirty="0" smtClean="0"/>
              <a:t>διαφοροποίηση από την ευρεία αγορά και ενσωμάτωση στοιχείων υψηλής ποιότητας και σύγχρονων εργαλείων διαχείρισης ακινήτων</a:t>
            </a:r>
            <a:endParaRPr lang="el-GR" sz="2400" dirty="0"/>
          </a:p>
        </p:txBody>
      </p:sp>
      <p:sp>
        <p:nvSpPr>
          <p:cNvPr id="10" name="1 - Τίτλος"/>
          <p:cNvSpPr>
            <a:spLocks noGrp="1"/>
          </p:cNvSpPr>
          <p:nvPr>
            <p:ph type="title"/>
          </p:nvPr>
        </p:nvSpPr>
        <p:spPr>
          <a:xfrm>
            <a:off x="457200" y="274638"/>
            <a:ext cx="7715200" cy="1143000"/>
          </a:xfrm>
        </p:spPr>
        <p:txBody>
          <a:bodyPr>
            <a:noAutofit/>
          </a:bodyPr>
          <a:lstStyle/>
          <a:p>
            <a:pPr algn="l"/>
            <a:r>
              <a:rPr lang="el-GR" sz="6600" b="1" dirty="0" smtClean="0"/>
              <a:t>Δυνατά Σημεία</a:t>
            </a:r>
            <a:endParaRPr lang="el-GR" sz="6600" b="1" dirty="0"/>
          </a:p>
        </p:txBody>
      </p:sp>
      <p:pic>
        <p:nvPicPr>
          <p:cNvPr id="11" name="Picture 2"/>
          <p:cNvPicPr>
            <a:picLocks noChangeAspect="1" noChangeArrowheads="1"/>
          </p:cNvPicPr>
          <p:nvPr/>
        </p:nvPicPr>
        <p:blipFill>
          <a:blip r:embed="rId2" cstate="print"/>
          <a:srcRect/>
          <a:stretch>
            <a:fillRect/>
          </a:stretch>
        </p:blipFill>
        <p:spPr bwMode="auto">
          <a:xfrm>
            <a:off x="6717196" y="2492896"/>
            <a:ext cx="2426804" cy="2348880"/>
          </a:xfrm>
          <a:prstGeom prst="rect">
            <a:avLst/>
          </a:prstGeom>
          <a:noFill/>
          <a:ln w="9525">
            <a:noFill/>
            <a:miter lim="800000"/>
            <a:headEnd/>
            <a:tailEnd/>
          </a:ln>
        </p:spPr>
      </p:pic>
      <p:pic>
        <p:nvPicPr>
          <p:cNvPr id="12" name="Picture 2"/>
          <p:cNvPicPr>
            <a:picLocks noChangeAspect="1" noChangeArrowheads="1"/>
          </p:cNvPicPr>
          <p:nvPr/>
        </p:nvPicPr>
        <p:blipFill>
          <a:blip r:embed="rId3" cstate="print"/>
          <a:srcRect/>
          <a:stretch>
            <a:fillRect/>
          </a:stretch>
        </p:blipFill>
        <p:spPr bwMode="auto">
          <a:xfrm>
            <a:off x="2051099" y="6278435"/>
            <a:ext cx="5319489" cy="53714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581128"/>
            <a:ext cx="8229600" cy="2016224"/>
          </a:xfrm>
        </p:spPr>
        <p:txBody>
          <a:bodyPr>
            <a:noAutofit/>
          </a:bodyPr>
          <a:lstStyle/>
          <a:p>
            <a:pPr algn="ctr">
              <a:buNone/>
            </a:pPr>
            <a:endParaRPr lang="en-US" sz="2000" dirty="0" smtClean="0"/>
          </a:p>
          <a:p>
            <a:pPr algn="ctr">
              <a:buNone/>
            </a:pPr>
            <a:endParaRPr lang="el-GR" sz="2000" dirty="0" smtClean="0"/>
          </a:p>
        </p:txBody>
      </p:sp>
      <p:sp>
        <p:nvSpPr>
          <p:cNvPr id="4" name="3 - Τίτλος"/>
          <p:cNvSpPr>
            <a:spLocks noGrp="1"/>
          </p:cNvSpPr>
          <p:nvPr>
            <p:ph type="title"/>
          </p:nvPr>
        </p:nvSpPr>
        <p:spPr/>
        <p:txBody>
          <a:bodyPr>
            <a:noAutofit/>
          </a:bodyPr>
          <a:lstStyle/>
          <a:p>
            <a:r>
              <a:rPr lang="el-GR" sz="4800" b="1" dirty="0" smtClean="0"/>
              <a:t>Επόμενα βήματα (2014-2015)</a:t>
            </a:r>
            <a:endParaRPr lang="el-GR" sz="4800" b="1" dirty="0"/>
          </a:p>
        </p:txBody>
      </p:sp>
      <p:sp>
        <p:nvSpPr>
          <p:cNvPr id="6" name="3 - Θέση περιεχομένου"/>
          <p:cNvSpPr txBox="1">
            <a:spLocks/>
          </p:cNvSpPr>
          <p:nvPr/>
        </p:nvSpPr>
        <p:spPr>
          <a:xfrm>
            <a:off x="467544" y="1556792"/>
            <a:ext cx="8229600" cy="3600400"/>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pPr>
            <a:r>
              <a:rPr lang="el-GR" sz="2800" dirty="0" smtClean="0"/>
              <a:t>λεπτομερής σχεδιασμός διαδικασιών</a:t>
            </a:r>
          </a:p>
          <a:p>
            <a:pPr marL="342900" lvl="0" indent="-342900">
              <a:spcBef>
                <a:spcPct val="20000"/>
              </a:spcBef>
              <a:buFont typeface="Arial" pitchFamily="34" charset="0"/>
              <a:buChar char="•"/>
            </a:pPr>
            <a:r>
              <a:rPr lang="el-GR" sz="2800" dirty="0" smtClean="0"/>
              <a:t>προετοιμασία σε θέματα τυποποίησης - πιστοποίησης, </a:t>
            </a:r>
          </a:p>
          <a:p>
            <a:pPr marL="342900" lvl="0" indent="-342900">
              <a:spcBef>
                <a:spcPct val="20000"/>
              </a:spcBef>
              <a:buFont typeface="Arial" pitchFamily="34" charset="0"/>
              <a:buChar char="•"/>
            </a:pPr>
            <a:r>
              <a:rPr lang="el-GR" sz="2800" dirty="0" smtClean="0"/>
              <a:t>διαμόρφωση και τεκμηρίωση του οργανωτικού-νομικού σχήματος για το σχηματισμό, </a:t>
            </a:r>
          </a:p>
          <a:p>
            <a:pPr marL="342900" lvl="0" indent="-342900">
              <a:spcBef>
                <a:spcPct val="20000"/>
              </a:spcBef>
              <a:buFont typeface="Arial" pitchFamily="34" charset="0"/>
              <a:buChar char="•"/>
            </a:pPr>
            <a:r>
              <a:rPr lang="el-GR" sz="2800" dirty="0" smtClean="0"/>
              <a:t>σχέδιο επικοινωνίας και προβολής</a:t>
            </a:r>
          </a:p>
          <a:p>
            <a:pPr marL="342900" lvl="0" indent="-342900">
              <a:spcBef>
                <a:spcPct val="20000"/>
              </a:spcBef>
              <a:buFont typeface="Arial" pitchFamily="34" charset="0"/>
              <a:buChar char="•"/>
            </a:pPr>
            <a:r>
              <a:rPr kumimoji="0" lang="el-GR" sz="2800" b="0" i="0" u="none" strike="noStrike" kern="1200" cap="none" spc="0" normalizeH="0" baseline="0" noProof="0" dirty="0" smtClean="0">
                <a:ln>
                  <a:noFill/>
                </a:ln>
                <a:solidFill>
                  <a:schemeClr val="tx1"/>
                </a:solidFill>
                <a:effectLst/>
                <a:uLnTx/>
                <a:uFillTx/>
                <a:latin typeface="+mn-lt"/>
                <a:ea typeface="+mn-ea"/>
                <a:cs typeface="+mn-cs"/>
              </a:rPr>
              <a:t>ανάπτυξη και λειτουργία</a:t>
            </a:r>
            <a:endParaRPr kumimoji="0" lang="el-GR"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l"/>
            <a:r>
              <a:rPr lang="el-GR" sz="5400" b="1" dirty="0" smtClean="0"/>
              <a:t>Σύνοψη κεντρικού στόχου</a:t>
            </a:r>
            <a:endParaRPr lang="el-GR" sz="5400" b="1" dirty="0"/>
          </a:p>
        </p:txBody>
      </p:sp>
      <p:sp>
        <p:nvSpPr>
          <p:cNvPr id="3" name="2 - Θέση περιεχομένου"/>
          <p:cNvSpPr>
            <a:spLocks noGrp="1"/>
          </p:cNvSpPr>
          <p:nvPr>
            <p:ph idx="1"/>
          </p:nvPr>
        </p:nvSpPr>
        <p:spPr>
          <a:xfrm>
            <a:off x="457200" y="1855365"/>
            <a:ext cx="8507288" cy="4525963"/>
          </a:xfrm>
        </p:spPr>
        <p:txBody>
          <a:bodyPr>
            <a:normAutofit/>
          </a:bodyPr>
          <a:lstStyle/>
          <a:p>
            <a:r>
              <a:rPr lang="el-GR" dirty="0" smtClean="0"/>
              <a:t>Διαμόρφωση μιας νέας υπηρεσίας προς ένα συγκεκριμένο αλλά ευρύ κοινό αποδεκτών </a:t>
            </a:r>
          </a:p>
          <a:p>
            <a:r>
              <a:rPr lang="el-GR" dirty="0" smtClean="0"/>
              <a:t>Διάσπαρτες περιουσίες, απομακρυσμένες από τους ιδιοκτήτες</a:t>
            </a:r>
          </a:p>
          <a:p>
            <a:r>
              <a:rPr lang="el-GR" dirty="0" smtClean="0"/>
              <a:t>Κινητοποίηση όλων των απαραίτητων διαδικασιών προώθησής τους προς πώληση ή προς μίσθωση</a:t>
            </a:r>
            <a:r>
              <a:rPr lang="en-US" dirty="0" smtClean="0"/>
              <a:t> </a:t>
            </a:r>
            <a:r>
              <a:rPr lang="el-GR" dirty="0" smtClean="0"/>
              <a:t>και γενικότερη νομική και πολεοδομική υποστήριξη</a:t>
            </a:r>
          </a:p>
          <a:p>
            <a:pPr>
              <a:buNone/>
            </a:pPr>
            <a:endParaRPr lang="el-GR" dirty="0" smtClean="0"/>
          </a:p>
        </p:txBody>
      </p:sp>
      <p:pic>
        <p:nvPicPr>
          <p:cNvPr id="4" name="Picture 2"/>
          <p:cNvPicPr>
            <a:picLocks noChangeAspect="1" noChangeArrowheads="1"/>
          </p:cNvPicPr>
          <p:nvPr/>
        </p:nvPicPr>
        <p:blipFill>
          <a:blip r:embed="rId2" cstate="print"/>
          <a:srcRect/>
          <a:stretch>
            <a:fillRect/>
          </a:stretch>
        </p:blipFill>
        <p:spPr bwMode="auto">
          <a:xfrm>
            <a:off x="2051099" y="6278435"/>
            <a:ext cx="5319489" cy="53714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764704"/>
            <a:ext cx="8229600" cy="1143000"/>
          </a:xfrm>
        </p:spPr>
        <p:txBody>
          <a:bodyPr>
            <a:normAutofit/>
          </a:bodyPr>
          <a:lstStyle/>
          <a:p>
            <a:r>
              <a:rPr lang="el-GR" sz="2800" b="1" dirty="0" smtClean="0"/>
              <a:t>Ομάδα εργασίας ΙΜΕ ΓΣΕΒΕΕ</a:t>
            </a:r>
            <a:endParaRPr lang="el-GR" sz="2800" b="1" dirty="0"/>
          </a:p>
        </p:txBody>
      </p:sp>
      <p:sp>
        <p:nvSpPr>
          <p:cNvPr id="3" name="2 - Θέση περιεχομένου"/>
          <p:cNvSpPr>
            <a:spLocks noGrp="1"/>
          </p:cNvSpPr>
          <p:nvPr>
            <p:ph idx="1"/>
          </p:nvPr>
        </p:nvSpPr>
        <p:spPr/>
        <p:txBody>
          <a:bodyPr>
            <a:normAutofit/>
          </a:bodyPr>
          <a:lstStyle/>
          <a:p>
            <a:endParaRPr lang="el-GR" sz="1800" dirty="0" smtClean="0"/>
          </a:p>
          <a:p>
            <a:pPr>
              <a:buNone/>
            </a:pPr>
            <a:r>
              <a:rPr lang="el-GR" sz="1800" b="1" dirty="0" smtClean="0"/>
              <a:t>ΙΜΕ ΓΣΕΒΕΕ</a:t>
            </a:r>
          </a:p>
          <a:p>
            <a:r>
              <a:rPr lang="el-GR" sz="1800" dirty="0" smtClean="0"/>
              <a:t>Αντώνιος Αγγελάκης, στέλεχος ΙΜΕ ΓΣΕΒΕΕ</a:t>
            </a:r>
          </a:p>
          <a:p>
            <a:r>
              <a:rPr lang="el-GR" sz="1800" dirty="0" smtClean="0"/>
              <a:t>Λένα Μόκα, στέλεχος ΙΜΕ ΓΣΕΒΕΕ</a:t>
            </a:r>
          </a:p>
          <a:p>
            <a:r>
              <a:rPr lang="el-GR" sz="1800" dirty="0" smtClean="0"/>
              <a:t>Θεόδωρος </a:t>
            </a:r>
            <a:r>
              <a:rPr lang="el-GR" sz="1800" dirty="0" err="1" smtClean="0"/>
              <a:t>Σερεμετάκης</a:t>
            </a:r>
            <a:r>
              <a:rPr lang="el-GR" sz="1800" dirty="0" smtClean="0"/>
              <a:t>, συνεργάτης ΙΜΕ ΓΣΕΒΕΕ</a:t>
            </a:r>
          </a:p>
          <a:p>
            <a:endParaRPr lang="el-GR" sz="1800" dirty="0" smtClean="0"/>
          </a:p>
          <a:p>
            <a:pPr>
              <a:buNone/>
            </a:pPr>
            <a:r>
              <a:rPr lang="el-GR" sz="1800" b="1" dirty="0" smtClean="0"/>
              <a:t>Δίκτυο επιχειρήσεων </a:t>
            </a:r>
            <a:r>
              <a:rPr lang="en-US" sz="1800" b="1" dirty="0" smtClean="0"/>
              <a:t>Cluster</a:t>
            </a:r>
            <a:endParaRPr lang="el-GR" sz="1800" b="1" dirty="0" smtClean="0"/>
          </a:p>
          <a:p>
            <a:r>
              <a:rPr lang="el-GR" sz="1800" dirty="0" smtClean="0"/>
              <a:t>Συντονιστής </a:t>
            </a:r>
            <a:r>
              <a:rPr lang="en-US" sz="1800" dirty="0" smtClean="0"/>
              <a:t>Cluster:  </a:t>
            </a:r>
            <a:r>
              <a:rPr lang="el-GR" sz="1800" dirty="0" smtClean="0"/>
              <a:t>Νίκος </a:t>
            </a:r>
            <a:r>
              <a:rPr lang="el-GR" sz="1800" dirty="0" err="1" smtClean="0"/>
              <a:t>Μανομενίδης</a:t>
            </a:r>
            <a:endParaRPr lang="el-GR" sz="1800" dirty="0" smtClean="0"/>
          </a:p>
          <a:p>
            <a:endParaRPr lang="el-GR" sz="1800" dirty="0"/>
          </a:p>
        </p:txBody>
      </p:sp>
      <p:pic>
        <p:nvPicPr>
          <p:cNvPr id="4" name="Picture 3"/>
          <p:cNvPicPr>
            <a:picLocks noChangeAspect="1" noChangeArrowheads="1"/>
          </p:cNvPicPr>
          <p:nvPr/>
        </p:nvPicPr>
        <p:blipFill>
          <a:blip r:embed="rId2" cstate="print"/>
          <a:srcRect/>
          <a:stretch>
            <a:fillRect/>
          </a:stretch>
        </p:blipFill>
        <p:spPr bwMode="auto">
          <a:xfrm>
            <a:off x="2123728" y="5589240"/>
            <a:ext cx="5328592" cy="1025202"/>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191963" y="94903"/>
            <a:ext cx="8772525" cy="8858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3970784" cy="1143000"/>
          </a:xfrm>
        </p:spPr>
        <p:txBody>
          <a:bodyPr>
            <a:noAutofit/>
          </a:bodyPr>
          <a:lstStyle/>
          <a:p>
            <a:pPr algn="l"/>
            <a:r>
              <a:rPr lang="el-GR" sz="6600" b="1" dirty="0" smtClean="0"/>
              <a:t>Ευκαιρία</a:t>
            </a:r>
            <a:endParaRPr lang="el-GR" sz="6600" b="1" dirty="0"/>
          </a:p>
        </p:txBody>
      </p:sp>
      <p:sp>
        <p:nvSpPr>
          <p:cNvPr id="4" name="3 - Θέση περιεχομένου"/>
          <p:cNvSpPr>
            <a:spLocks noGrp="1"/>
          </p:cNvSpPr>
          <p:nvPr>
            <p:ph idx="1"/>
          </p:nvPr>
        </p:nvSpPr>
        <p:spPr>
          <a:xfrm>
            <a:off x="457200" y="1772816"/>
            <a:ext cx="5770984" cy="3373835"/>
          </a:xfrm>
        </p:spPr>
        <p:txBody>
          <a:bodyPr>
            <a:normAutofit fontScale="92500"/>
          </a:bodyPr>
          <a:lstStyle/>
          <a:p>
            <a:pPr marL="0" indent="0">
              <a:buNone/>
            </a:pPr>
            <a:r>
              <a:rPr lang="el-GR" dirty="0" smtClean="0"/>
              <a:t>το κενό που υπάρχει σήμερα από τη δυσκολία διαχείρισης ακινήτων που βρίσκονται σε μεγάλη απόσταση από τους ιδιοκτήτες τους καθώς και τη διαχείριση μεγάλου αριθμού διάσπαρτων ανά την επικράτεια ακινήτων</a:t>
            </a:r>
            <a:endParaRPr lang="el-GR" dirty="0"/>
          </a:p>
        </p:txBody>
      </p:sp>
      <p:pic>
        <p:nvPicPr>
          <p:cNvPr id="6" name="Picture 2"/>
          <p:cNvPicPr>
            <a:picLocks noChangeAspect="1" noChangeArrowheads="1"/>
          </p:cNvPicPr>
          <p:nvPr/>
        </p:nvPicPr>
        <p:blipFill>
          <a:blip r:embed="rId2" cstate="print"/>
          <a:srcRect/>
          <a:stretch>
            <a:fillRect/>
          </a:stretch>
        </p:blipFill>
        <p:spPr bwMode="auto">
          <a:xfrm>
            <a:off x="5973227" y="1772816"/>
            <a:ext cx="3170773" cy="3068960"/>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2051099" y="6278435"/>
            <a:ext cx="5319489" cy="53714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l"/>
            <a:r>
              <a:rPr lang="el-GR" sz="6600" b="1" dirty="0" smtClean="0"/>
              <a:t>Ανάγκη-ιδέα</a:t>
            </a:r>
            <a:endParaRPr lang="el-GR" sz="6600" b="1" dirty="0"/>
          </a:p>
        </p:txBody>
      </p:sp>
      <p:pic>
        <p:nvPicPr>
          <p:cNvPr id="4" name="Picture 2"/>
          <p:cNvPicPr>
            <a:picLocks noChangeAspect="1" noChangeArrowheads="1"/>
          </p:cNvPicPr>
          <p:nvPr/>
        </p:nvPicPr>
        <p:blipFill>
          <a:blip r:embed="rId2" cstate="print"/>
          <a:srcRect/>
          <a:stretch>
            <a:fillRect/>
          </a:stretch>
        </p:blipFill>
        <p:spPr bwMode="auto">
          <a:xfrm>
            <a:off x="2051099" y="6278435"/>
            <a:ext cx="5319489" cy="537147"/>
          </a:xfrm>
          <a:prstGeom prst="rect">
            <a:avLst/>
          </a:prstGeom>
          <a:noFill/>
          <a:ln w="9525">
            <a:noFill/>
            <a:miter lim="800000"/>
            <a:headEnd/>
            <a:tailEnd/>
          </a:ln>
        </p:spPr>
      </p:pic>
      <p:sp>
        <p:nvSpPr>
          <p:cNvPr id="7" name="2 - Θέση περιεχομένου"/>
          <p:cNvSpPr>
            <a:spLocks noGrp="1"/>
          </p:cNvSpPr>
          <p:nvPr>
            <p:ph idx="1"/>
          </p:nvPr>
        </p:nvSpPr>
        <p:spPr>
          <a:xfrm>
            <a:off x="179512" y="1759953"/>
            <a:ext cx="4248472" cy="3613263"/>
          </a:xfrm>
        </p:spPr>
        <p:txBody>
          <a:bodyPr>
            <a:normAutofit/>
          </a:bodyPr>
          <a:lstStyle/>
          <a:p>
            <a:pPr marL="0" indent="0" algn="ctr">
              <a:spcBef>
                <a:spcPts val="0"/>
              </a:spcBef>
              <a:buNone/>
            </a:pPr>
            <a:r>
              <a:rPr lang="el-GR" sz="4400" dirty="0" smtClean="0"/>
              <a:t>Σενάρια ζωής</a:t>
            </a:r>
            <a:endParaRPr lang="en-US" sz="4400" dirty="0" smtClean="0"/>
          </a:p>
          <a:p>
            <a:pPr marL="0" indent="0" algn="ctr">
              <a:spcBef>
                <a:spcPts val="0"/>
              </a:spcBef>
              <a:buNone/>
            </a:pPr>
            <a:r>
              <a:rPr lang="el-GR" sz="4400" b="1" dirty="0" smtClean="0"/>
              <a:t>ΠΡΙΝ</a:t>
            </a:r>
          </a:p>
          <a:p>
            <a:pPr lvl="1"/>
            <a:r>
              <a:rPr lang="el-GR" sz="3200" dirty="0" smtClean="0"/>
              <a:t>Κληροδοτήματα</a:t>
            </a:r>
          </a:p>
          <a:p>
            <a:pPr lvl="1"/>
            <a:r>
              <a:rPr lang="el-GR" sz="3200" dirty="0" smtClean="0"/>
              <a:t>Ομογενείς</a:t>
            </a:r>
          </a:p>
          <a:p>
            <a:pPr lvl="1"/>
            <a:r>
              <a:rPr lang="el-GR" sz="3200" dirty="0" smtClean="0"/>
              <a:t>Τράπεζες</a:t>
            </a:r>
          </a:p>
          <a:p>
            <a:pPr>
              <a:buNone/>
            </a:pPr>
            <a:endParaRPr lang="el-GR" sz="3600" dirty="0" smtClean="0"/>
          </a:p>
        </p:txBody>
      </p:sp>
      <p:sp>
        <p:nvSpPr>
          <p:cNvPr id="8" name="2 - Θέση περιεχομένου"/>
          <p:cNvSpPr txBox="1">
            <a:spLocks/>
          </p:cNvSpPr>
          <p:nvPr/>
        </p:nvSpPr>
        <p:spPr>
          <a:xfrm>
            <a:off x="4571999" y="1759953"/>
            <a:ext cx="4378175" cy="26846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pPr>
            <a:r>
              <a:rPr lang="el-GR" sz="4400" dirty="0" smtClean="0"/>
              <a:t>Σενάρια ζωής</a:t>
            </a:r>
            <a:endParaRPr lang="en-US" sz="4400" dirty="0" smtClean="0"/>
          </a:p>
          <a:p>
            <a:pPr marL="0" indent="0" algn="ctr">
              <a:spcBef>
                <a:spcPts val="0"/>
              </a:spcBef>
              <a:buNone/>
            </a:pPr>
            <a:r>
              <a:rPr lang="el-GR" sz="4400" b="1" dirty="0" err="1" smtClean="0"/>
              <a:t>ΣΗΜΕΡΑ</a:t>
            </a:r>
            <a:endParaRPr lang="el-GR" sz="4400" b="1" dirty="0" smtClean="0"/>
          </a:p>
          <a:p>
            <a:pPr lvl="1"/>
            <a:r>
              <a:rPr lang="el-GR" sz="3200" dirty="0" smtClean="0"/>
              <a:t>Κληροδοτήματα</a:t>
            </a:r>
          </a:p>
          <a:p>
            <a:pPr lvl="1"/>
            <a:r>
              <a:rPr lang="el-GR" sz="3200" dirty="0" smtClean="0"/>
              <a:t>Ομογενείς</a:t>
            </a:r>
          </a:p>
          <a:p>
            <a:pPr lvl="1"/>
            <a:r>
              <a:rPr lang="el-GR" sz="3200" dirty="0" smtClean="0"/>
              <a:t>Τράπεζες</a:t>
            </a:r>
          </a:p>
          <a:p>
            <a:pPr>
              <a:buFont typeface="Arial" pitchFamily="34" charset="0"/>
              <a:buNone/>
            </a:pPr>
            <a:endParaRPr lang="el-GR" sz="3600" dirty="0" smtClean="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rot="16200000">
            <a:off x="-2732249" y="3109528"/>
            <a:ext cx="6624736" cy="638944"/>
          </a:xfrm>
        </p:spPr>
        <p:txBody>
          <a:bodyPr>
            <a:noAutofit/>
          </a:bodyPr>
          <a:lstStyle/>
          <a:p>
            <a:r>
              <a:rPr lang="el-GR" sz="6600" b="1" dirty="0" smtClean="0"/>
              <a:t>Αγορά ακινήτων</a:t>
            </a:r>
            <a:endParaRPr lang="el-GR" sz="6600" b="1" dirty="0"/>
          </a:p>
        </p:txBody>
      </p:sp>
      <p:pic>
        <p:nvPicPr>
          <p:cNvPr id="4" name="3 - Εικόνα"/>
          <p:cNvPicPr/>
          <p:nvPr/>
        </p:nvPicPr>
        <p:blipFill>
          <a:blip r:embed="rId2" cstate="print"/>
          <a:srcRect/>
          <a:stretch>
            <a:fillRect/>
          </a:stretch>
        </p:blipFill>
        <p:spPr bwMode="auto">
          <a:xfrm>
            <a:off x="1143809" y="249904"/>
            <a:ext cx="5160540" cy="3180167"/>
          </a:xfrm>
          <a:prstGeom prst="rect">
            <a:avLst/>
          </a:prstGeom>
          <a:noFill/>
          <a:ln w="9525">
            <a:noFill/>
            <a:miter lim="800000"/>
            <a:headEnd/>
            <a:tailEnd/>
          </a:ln>
        </p:spPr>
      </p:pic>
      <p:sp>
        <p:nvSpPr>
          <p:cNvPr id="5" name="4 - Ορθογώνιο"/>
          <p:cNvSpPr/>
          <p:nvPr/>
        </p:nvSpPr>
        <p:spPr>
          <a:xfrm>
            <a:off x="6448365" y="692696"/>
            <a:ext cx="2300099" cy="2062103"/>
          </a:xfrm>
          <a:prstGeom prst="rect">
            <a:avLst/>
          </a:prstGeom>
        </p:spPr>
        <p:txBody>
          <a:bodyPr wrap="square">
            <a:spAutoFit/>
          </a:bodyPr>
          <a:lstStyle/>
          <a:p>
            <a:r>
              <a:rPr lang="el-GR" sz="3200" dirty="0" smtClean="0"/>
              <a:t>μεταβολή δεικτών ακινήτων 2007-2013 </a:t>
            </a:r>
            <a:endParaRPr lang="el-GR" sz="3200" dirty="0"/>
          </a:p>
        </p:txBody>
      </p:sp>
      <p:pic>
        <p:nvPicPr>
          <p:cNvPr id="6" name="5 - Εικόνα"/>
          <p:cNvPicPr/>
          <p:nvPr/>
        </p:nvPicPr>
        <p:blipFill>
          <a:blip r:embed="rId3" cstate="print"/>
          <a:srcRect/>
          <a:stretch>
            <a:fillRect/>
          </a:stretch>
        </p:blipFill>
        <p:spPr bwMode="auto">
          <a:xfrm>
            <a:off x="3923928" y="3573016"/>
            <a:ext cx="4824536" cy="3024336"/>
          </a:xfrm>
          <a:prstGeom prst="rect">
            <a:avLst/>
          </a:prstGeom>
          <a:noFill/>
          <a:ln w="9525">
            <a:noFill/>
            <a:miter lim="800000"/>
            <a:headEnd/>
            <a:tailEnd/>
          </a:ln>
        </p:spPr>
      </p:pic>
      <p:sp>
        <p:nvSpPr>
          <p:cNvPr id="8" name="7 - Ορθογώνιο"/>
          <p:cNvSpPr/>
          <p:nvPr/>
        </p:nvSpPr>
        <p:spPr>
          <a:xfrm>
            <a:off x="1680295" y="3807911"/>
            <a:ext cx="2243633" cy="2554545"/>
          </a:xfrm>
          <a:prstGeom prst="rect">
            <a:avLst/>
          </a:prstGeom>
        </p:spPr>
        <p:txBody>
          <a:bodyPr wrap="square">
            <a:spAutoFit/>
          </a:bodyPr>
          <a:lstStyle/>
          <a:p>
            <a:pPr algn="r"/>
            <a:r>
              <a:rPr lang="el-GR" sz="3200" dirty="0" smtClean="0"/>
              <a:t>μεταβολή δεικτών ενοικίων ακινήτων 2007-2013</a:t>
            </a:r>
            <a:endParaRPr lang="el-GR" sz="3200"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 Εικόνα"/>
          <p:cNvPicPr/>
          <p:nvPr/>
        </p:nvPicPr>
        <p:blipFill>
          <a:blip r:embed="rId2" cstate="print"/>
          <a:srcRect/>
          <a:stretch>
            <a:fillRect/>
          </a:stretch>
        </p:blipFill>
        <p:spPr bwMode="auto">
          <a:xfrm>
            <a:off x="224681" y="1412776"/>
            <a:ext cx="8712968" cy="4320480"/>
          </a:xfrm>
          <a:prstGeom prst="rect">
            <a:avLst/>
          </a:prstGeom>
          <a:noFill/>
          <a:ln w="9525">
            <a:noFill/>
            <a:miter lim="800000"/>
            <a:headEnd/>
            <a:tailEnd/>
          </a:ln>
        </p:spPr>
      </p:pic>
      <p:sp>
        <p:nvSpPr>
          <p:cNvPr id="11" name="10 - Ορθογώνιο"/>
          <p:cNvSpPr/>
          <p:nvPr/>
        </p:nvSpPr>
        <p:spPr>
          <a:xfrm>
            <a:off x="479524" y="5780782"/>
            <a:ext cx="8424936" cy="1077218"/>
          </a:xfrm>
          <a:prstGeom prst="rect">
            <a:avLst/>
          </a:prstGeom>
        </p:spPr>
        <p:txBody>
          <a:bodyPr wrap="square">
            <a:spAutoFit/>
          </a:bodyPr>
          <a:lstStyle/>
          <a:p>
            <a:pPr algn="ctr"/>
            <a:r>
              <a:rPr lang="el-GR" sz="3200" dirty="0" smtClean="0"/>
              <a:t>μεταβολή δεικτών συναλλαγών ακινήτων</a:t>
            </a:r>
            <a:endParaRPr lang="en-US" sz="3200" dirty="0" smtClean="0"/>
          </a:p>
          <a:p>
            <a:pPr algn="ctr"/>
            <a:r>
              <a:rPr lang="el-GR" sz="3200" dirty="0" smtClean="0"/>
              <a:t>2007-2013 (αριθμός, όγκος, αξία)</a:t>
            </a:r>
            <a:endParaRPr lang="el-GR" sz="3200" dirty="0"/>
          </a:p>
        </p:txBody>
      </p:sp>
      <p:sp>
        <p:nvSpPr>
          <p:cNvPr id="12" name="1 - Τίτλος"/>
          <p:cNvSpPr>
            <a:spLocks noGrp="1"/>
          </p:cNvSpPr>
          <p:nvPr>
            <p:ph type="title"/>
          </p:nvPr>
        </p:nvSpPr>
        <p:spPr>
          <a:xfrm>
            <a:off x="251520" y="439065"/>
            <a:ext cx="6624736" cy="638944"/>
          </a:xfrm>
        </p:spPr>
        <p:txBody>
          <a:bodyPr>
            <a:noAutofit/>
          </a:bodyPr>
          <a:lstStyle/>
          <a:p>
            <a:r>
              <a:rPr lang="el-GR" sz="6600" b="1" dirty="0" smtClean="0"/>
              <a:t>Αγορά ακινήτων</a:t>
            </a:r>
            <a:endParaRPr lang="el-GR" sz="6600" b="1" dirty="0"/>
          </a:p>
        </p:txBody>
      </p:sp>
    </p:spTree>
    <p:extLst>
      <p:ext uri="{BB962C8B-B14F-4D97-AF65-F5344CB8AC3E}">
        <p14:creationId xmlns:p14="http://schemas.microsoft.com/office/powerpoint/2010/main" xmlns="" val="2235417124"/>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idx="1"/>
          </p:nvPr>
        </p:nvSpPr>
        <p:spPr>
          <a:xfrm>
            <a:off x="457200" y="1916832"/>
            <a:ext cx="5516027" cy="4525963"/>
          </a:xfrm>
        </p:spPr>
        <p:txBody>
          <a:bodyPr/>
          <a:lstStyle/>
          <a:p>
            <a:pPr marL="0" indent="0">
              <a:buNone/>
            </a:pPr>
            <a:r>
              <a:rPr lang="el-GR" dirty="0" smtClean="0"/>
              <a:t>οι Έλληνες ομογενείς που επιθυμούν να δραστηριοποιηθούν από την πλευρά του πωλητή λόγω της φθίνουσας εγχώριας αγοράς ακινήτων είτε από την πλευρά του επενδυτή λόγω των ευκαιριών που δημιουργούνται</a:t>
            </a:r>
            <a:endParaRPr lang="el-GR" dirty="0"/>
          </a:p>
        </p:txBody>
      </p:sp>
      <p:sp>
        <p:nvSpPr>
          <p:cNvPr id="7" name="1 - Τίτλος"/>
          <p:cNvSpPr>
            <a:spLocks noGrp="1"/>
          </p:cNvSpPr>
          <p:nvPr>
            <p:ph type="title"/>
          </p:nvPr>
        </p:nvSpPr>
        <p:spPr>
          <a:xfrm>
            <a:off x="457200" y="274638"/>
            <a:ext cx="3970784" cy="1143000"/>
          </a:xfrm>
        </p:spPr>
        <p:txBody>
          <a:bodyPr>
            <a:noAutofit/>
          </a:bodyPr>
          <a:lstStyle/>
          <a:p>
            <a:pPr algn="l"/>
            <a:r>
              <a:rPr lang="el-GR" sz="6600" b="1" dirty="0" smtClean="0"/>
              <a:t>Ευκαιρία</a:t>
            </a:r>
            <a:endParaRPr lang="el-GR" sz="6600" b="1" dirty="0"/>
          </a:p>
        </p:txBody>
      </p:sp>
      <p:pic>
        <p:nvPicPr>
          <p:cNvPr id="8" name="Picture 2"/>
          <p:cNvPicPr>
            <a:picLocks noChangeAspect="1" noChangeArrowheads="1"/>
          </p:cNvPicPr>
          <p:nvPr/>
        </p:nvPicPr>
        <p:blipFill>
          <a:blip r:embed="rId2" cstate="print"/>
          <a:srcRect/>
          <a:stretch>
            <a:fillRect/>
          </a:stretch>
        </p:blipFill>
        <p:spPr bwMode="auto">
          <a:xfrm>
            <a:off x="5973227" y="1772816"/>
            <a:ext cx="3170773" cy="3068960"/>
          </a:xfrm>
          <a:prstGeom prst="rect">
            <a:avLst/>
          </a:prstGeom>
          <a:noFill/>
          <a:ln w="9525">
            <a:noFill/>
            <a:miter lim="800000"/>
            <a:headEnd/>
            <a:tailEnd/>
          </a:ln>
        </p:spPr>
      </p:pic>
      <p:pic>
        <p:nvPicPr>
          <p:cNvPr id="9" name="Picture 2"/>
          <p:cNvPicPr>
            <a:picLocks noChangeAspect="1" noChangeArrowheads="1"/>
          </p:cNvPicPr>
          <p:nvPr/>
        </p:nvPicPr>
        <p:blipFill>
          <a:blip r:embed="rId3" cstate="print"/>
          <a:srcRect/>
          <a:stretch>
            <a:fillRect/>
          </a:stretch>
        </p:blipFill>
        <p:spPr bwMode="auto">
          <a:xfrm>
            <a:off x="2051099" y="6278435"/>
            <a:ext cx="5319489" cy="53714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8660" y="129754"/>
            <a:ext cx="8229600" cy="1143000"/>
          </a:xfrm>
        </p:spPr>
        <p:txBody>
          <a:bodyPr>
            <a:normAutofit/>
          </a:bodyPr>
          <a:lstStyle/>
          <a:p>
            <a:pPr algn="l"/>
            <a:r>
              <a:rPr lang="el-GR" sz="6600" b="1" dirty="0" smtClean="0"/>
              <a:t>Η Ομογένεια</a:t>
            </a:r>
            <a:endParaRPr lang="el-GR" sz="6600" b="1" dirty="0"/>
          </a:p>
        </p:txBody>
      </p:sp>
      <p:sp>
        <p:nvSpPr>
          <p:cNvPr id="7" name="3 - Θέση περιεχομένου"/>
          <p:cNvSpPr>
            <a:spLocks noGrp="1"/>
          </p:cNvSpPr>
          <p:nvPr>
            <p:ph idx="1"/>
          </p:nvPr>
        </p:nvSpPr>
        <p:spPr>
          <a:xfrm>
            <a:off x="457200" y="1268760"/>
            <a:ext cx="8229600" cy="4525963"/>
          </a:xfrm>
        </p:spPr>
        <p:txBody>
          <a:bodyPr>
            <a:normAutofit/>
          </a:bodyPr>
          <a:lstStyle/>
          <a:p>
            <a:pPr marL="0" lvl="0" indent="0" algn="r">
              <a:buNone/>
            </a:pPr>
            <a:r>
              <a:rPr lang="el-GR" dirty="0" smtClean="0"/>
              <a:t>5.000.000 διεσπαρμένοι σε 140 χώρες</a:t>
            </a:r>
            <a:endParaRPr lang="el-GR" dirty="0"/>
          </a:p>
        </p:txBody>
      </p:sp>
      <p:pic>
        <p:nvPicPr>
          <p:cNvPr id="4" name="3 - Εικόνα"/>
          <p:cNvPicPr/>
          <p:nvPr/>
        </p:nvPicPr>
        <p:blipFill>
          <a:blip r:embed="rId2" cstate="print"/>
          <a:srcRect/>
          <a:stretch>
            <a:fillRect/>
          </a:stretch>
        </p:blipFill>
        <p:spPr bwMode="auto">
          <a:xfrm>
            <a:off x="468660" y="1916832"/>
            <a:ext cx="8259911" cy="4824536"/>
          </a:xfrm>
          <a:prstGeom prst="rect">
            <a:avLst/>
          </a:prstGeom>
          <a:noFill/>
          <a:ln w="9525">
            <a:noFill/>
            <a:miter lim="800000"/>
            <a:headEnd/>
            <a:tailEnd/>
          </a:ln>
        </p:spPr>
      </p:pic>
      <p:sp>
        <p:nvSpPr>
          <p:cNvPr id="5" name="4 - Ορθογώνιο"/>
          <p:cNvSpPr/>
          <p:nvPr/>
        </p:nvSpPr>
        <p:spPr>
          <a:xfrm>
            <a:off x="2555776" y="6093296"/>
            <a:ext cx="6110436" cy="523220"/>
          </a:xfrm>
          <a:prstGeom prst="rect">
            <a:avLst/>
          </a:prstGeom>
        </p:spPr>
        <p:txBody>
          <a:bodyPr wrap="square">
            <a:spAutoFit/>
          </a:bodyPr>
          <a:lstStyle/>
          <a:p>
            <a:r>
              <a:rPr lang="el-GR" sz="2800" b="1" dirty="0" smtClean="0"/>
              <a:t>Κατανομή των αποδήμων σε Ηπείρους</a:t>
            </a:r>
            <a:endParaRPr lang="el-GR" sz="2800" b="1"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1714</TotalTime>
  <Words>1039</Words>
  <Application>Microsoft Office PowerPoint</Application>
  <PresentationFormat>Προβολή στην οθόνη (4:3)</PresentationFormat>
  <Paragraphs>154</Paragraphs>
  <Slides>30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Θέμα του Office</vt:lpstr>
      <vt:lpstr>  Σχέδιο Δράσης για το συνεργατικό σχηματισμό «Δίκτυο Συντονισμένης Διαχείρισης Απομακρυσμένης - Διάσπαρτης Περιουσίας  (δ.τ.: e-State Symphony)» - Μέρος Ι. Γενική περιγραφή σχηματισμού και χαρτογράφηση κλάδου       ΙΜΕ ΓΣΕΒΕΕ Μάιος 2014</vt:lpstr>
      <vt:lpstr>Πλαίσιο εργασίας</vt:lpstr>
      <vt:lpstr>Σύνοψη κεντρικού στόχου</vt:lpstr>
      <vt:lpstr>Ευκαιρία</vt:lpstr>
      <vt:lpstr>Ανάγκη-ιδέα</vt:lpstr>
      <vt:lpstr>Αγορά ακινήτων</vt:lpstr>
      <vt:lpstr>Αγορά ακινήτων</vt:lpstr>
      <vt:lpstr>Ευκαιρία</vt:lpstr>
      <vt:lpstr>Η Ομογένεια</vt:lpstr>
      <vt:lpstr>Η Ομογένεια</vt:lpstr>
      <vt:lpstr>Ευκαιρία</vt:lpstr>
      <vt:lpstr>Μικρά &amp; Mεσαία κληροδοτήματα</vt:lpstr>
      <vt:lpstr>Μικρά &amp; Μεσαία κληροδοτήματα</vt:lpstr>
      <vt:lpstr>Μικρά &amp; Μεσαία κληροδοτήματα</vt:lpstr>
      <vt:lpstr>Μικρά &amp; Μεσαία κληροδοτήματα</vt:lpstr>
      <vt:lpstr>Μικρά &amp; Μεσαία κληροδοτήματα</vt:lpstr>
      <vt:lpstr>Μικρά &amp; μεσαία κληροδοτήματα</vt:lpstr>
      <vt:lpstr>Σχηματισμός - Υπηρεσία</vt:lpstr>
      <vt:lpstr>Σχηματισμός - Υπηρεσία</vt:lpstr>
      <vt:lpstr>Αγορά στόχος</vt:lpstr>
      <vt:lpstr>Σχηματισμός - Υπηρεσία</vt:lpstr>
      <vt:lpstr>Σχηματισμός - Υπηρεσία</vt:lpstr>
      <vt:lpstr>Σχηματισμός - Υπηρεσία</vt:lpstr>
      <vt:lpstr>Επιχειρηματικό Μοντέλο</vt:lpstr>
      <vt:lpstr>Διαφοροποίηση επιχειρηματικού μοντέλου</vt:lpstr>
      <vt:lpstr>Διαφοροποίηση επιχειρηματικού μοντέλου</vt:lpstr>
      <vt:lpstr>Διαφοροποίηση επιχειρηματικού μοντέλου</vt:lpstr>
      <vt:lpstr>Δυνατά Σημεία</vt:lpstr>
      <vt:lpstr>Επόμενα βήματα (2014-2015)</vt:lpstr>
      <vt:lpstr>Ομάδα εργασίας ΙΜΕ ΓΣΕΒΕΕ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Θέματα καινοτομίας</dc:title>
  <dc:creator>Thodoris Seremes</dc:creator>
  <cp:lastModifiedBy>ΝΙΚΟΣ</cp:lastModifiedBy>
  <cp:revision>269</cp:revision>
  <dcterms:created xsi:type="dcterms:W3CDTF">2013-12-13T09:19:09Z</dcterms:created>
  <dcterms:modified xsi:type="dcterms:W3CDTF">2014-05-29T12:09:00Z</dcterms:modified>
</cp:coreProperties>
</file>