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8000" y="2481869"/>
            <a:ext cx="6300000" cy="1265731"/>
          </a:xfrm>
        </p:spPr>
        <p:txBody>
          <a:bodyPr anchor="b" anchorCtr="0">
            <a:spAutoFit/>
          </a:bodyPr>
          <a:lstStyle>
            <a:lvl1pPr>
              <a:lnSpc>
                <a:spcPts val="4500"/>
              </a:lnSpc>
              <a:defRPr sz="4500" cap="all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233"/>
          </a:xfrm>
        </p:spPr>
        <p:txBody>
          <a:bodyPr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9D495D0-E7AE-42B7-8D4A-2F4A56DBCBB9}" type="datetimeFigureOut">
              <a:rPr lang="en-GB" smtClean="0"/>
              <a:pPr/>
              <a:t>21/07/2016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95D0-E7AE-42B7-8D4A-2F4A56DBCBB9}" type="datetimeFigureOut">
              <a:rPr lang="en-GB" smtClean="0"/>
              <a:pPr/>
              <a:t>21/07/2016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E7324-B677-4BF7-85F8-D450EEE9228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7272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19600"/>
            <a:ext cx="6624000" cy="1058400"/>
          </a:xfrm>
        </p:spPr>
        <p:txBody>
          <a:bodyPr anchor="ctr" anchorCtr="0"/>
          <a:lstStyle>
            <a:lvl1pPr algn="ctr">
              <a:lnSpc>
                <a:spcPts val="3700"/>
              </a:lnSpc>
              <a:defRPr sz="3700" b="0" i="0" cap="all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Section Header </a:t>
            </a:r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9D495D0-E7AE-42B7-8D4A-2F4A56DBCBB9}" type="datetimeFigureOut">
              <a:rPr lang="en-GB" smtClean="0"/>
              <a:pPr/>
              <a:t>21/07/2016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6299"/>
                </a:solidFill>
              </a:defRPr>
            </a:lvl1pPr>
          </a:lstStyle>
          <a:p>
            <a:fld id="{FC7E7324-B677-4BF7-85F8-D450EEE9228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</a:t>
            </a: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Slide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to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1600200"/>
            <a:ext cx="8218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Arial"/>
              </a:defRPr>
            </a:lvl1pPr>
          </a:lstStyle>
          <a:p>
            <a:fld id="{E9D495D0-E7AE-42B7-8D4A-2F4A56DBCBB9}" type="datetimeFigureOut">
              <a:rPr lang="en-GB" smtClean="0"/>
              <a:pPr/>
              <a:t>21/07/2016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tx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rgbClr val="006299"/>
                </a:solidFill>
                <a:latin typeface="Arial"/>
              </a:defRPr>
            </a:lvl1pPr>
          </a:lstStyle>
          <a:p>
            <a:fld id="{FC7E7324-B677-4BF7-85F8-D450EEE9228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4" cy="9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eorgi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2800" kern="1200">
          <a:solidFill>
            <a:schemeClr val="tx1"/>
          </a:solidFill>
          <a:latin typeface="Georgi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eorgi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eorgi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eorgi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556792"/>
            <a:ext cx="6300344" cy="1152128"/>
          </a:xfrm>
        </p:spPr>
        <p:txBody>
          <a:bodyPr/>
          <a:lstStyle/>
          <a:p>
            <a:pPr algn="ctr"/>
            <a:r>
              <a:rPr lang="el-GR" b="1" dirty="0" smtClean="0"/>
              <a:t>ΟΟΣΑ  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212976"/>
            <a:ext cx="6984776" cy="318171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l-GR" sz="2800" b="1" i="1" dirty="0" smtClean="0"/>
              <a:t>Αξιολόγηση Συνθηκών Ανταγωνισμού στην Ελληνική νομοθεσία</a:t>
            </a:r>
          </a:p>
          <a:p>
            <a:pPr algn="ctr">
              <a:lnSpc>
                <a:spcPct val="150000"/>
              </a:lnSpc>
            </a:pPr>
            <a:r>
              <a:rPr lang="el-GR" sz="2800" b="1" i="1" dirty="0" smtClean="0"/>
              <a:t>Τομέας ηλεκτρονικού εμπορίου</a:t>
            </a:r>
            <a:endParaRPr lang="en-GB" sz="2800" b="1" i="1" dirty="0" smtClean="0"/>
          </a:p>
          <a:p>
            <a:pPr algn="ctr">
              <a:lnSpc>
                <a:spcPct val="150000"/>
              </a:lnSpc>
            </a:pPr>
            <a:r>
              <a:rPr lang="el-GR" sz="2800" b="1" i="1" dirty="0" smtClean="0"/>
              <a:t>Συστάσεις ΟΟΣΑ</a:t>
            </a:r>
            <a:endParaRPr lang="en-GB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113835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 smtClean="0"/>
              <a:t>Γιατί :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568952" cy="4525963"/>
          </a:xfrm>
        </p:spPr>
        <p:txBody>
          <a:bodyPr/>
          <a:lstStyle/>
          <a:p>
            <a:pPr marL="342900" lvl="1" indent="-342900">
              <a:buClrTx/>
              <a:buFont typeface="Arial" pitchFamily="34" charset="0"/>
              <a:buChar char="•"/>
            </a:pPr>
            <a:r>
              <a:rPr lang="el-GR" sz="3200" b="1" dirty="0"/>
              <a:t>Η νομοθεσία </a:t>
            </a:r>
            <a:r>
              <a:rPr lang="el-GR" sz="3200" b="1" dirty="0" smtClean="0"/>
              <a:t>πρέπει </a:t>
            </a:r>
            <a:r>
              <a:rPr lang="el-GR" sz="3200" b="1" dirty="0"/>
              <a:t>να </a:t>
            </a:r>
            <a:r>
              <a:rPr lang="el-GR" sz="3200" b="1" dirty="0" smtClean="0"/>
              <a:t>αποφύγει </a:t>
            </a:r>
            <a:r>
              <a:rPr lang="el-GR" sz="3200" b="1" i="1" dirty="0" smtClean="0"/>
              <a:t>το  </a:t>
            </a:r>
            <a:r>
              <a:rPr lang="el-GR" sz="3200" b="1" i="1" dirty="0"/>
              <a:t>οποιοδήποτε ανταγωνιστικό μειονέκτημα των εγχωρίων επιχειρήσεων</a:t>
            </a:r>
            <a:r>
              <a:rPr lang="el-GR" sz="3200" b="1" dirty="0"/>
              <a:t> που </a:t>
            </a:r>
            <a:r>
              <a:rPr lang="el-GR" sz="3200" b="1" dirty="0" smtClean="0"/>
              <a:t>δραστηριοποιούνται </a:t>
            </a:r>
            <a:r>
              <a:rPr lang="el-GR" sz="3200" b="1" dirty="0"/>
              <a:t>στον τομέα, </a:t>
            </a:r>
            <a:r>
              <a:rPr lang="el-GR" sz="3200" b="1" dirty="0" smtClean="0"/>
              <a:t>το οποίο θα </a:t>
            </a:r>
            <a:r>
              <a:rPr lang="el-GR" sz="3200" b="1" dirty="0"/>
              <a:t>μπορούσε να μειώσει την δυνατότητά τους να ανταγωνιστούν αποτελεσματικά στην </a:t>
            </a:r>
            <a:r>
              <a:rPr lang="el-GR" sz="3200" b="1" u="sng" dirty="0"/>
              <a:t>παγκόσμια αγορά</a:t>
            </a:r>
            <a:r>
              <a:rPr lang="el-GR" sz="3200" b="1" dirty="0"/>
              <a:t>.</a:t>
            </a:r>
            <a:endParaRPr lang="en-GB" sz="32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5769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prstClr val="white"/>
                </a:solidFill>
              </a:rPr>
              <a:t>Οι κύριες συστάσεις μας 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2132856"/>
            <a:ext cx="8136448" cy="3993307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ClrTx/>
              <a:buFont typeface="Arial" pitchFamily="34" charset="0"/>
              <a:buChar char="•"/>
            </a:pPr>
            <a:r>
              <a:rPr lang="el-GR" sz="3200" b="1" u="sng" dirty="0"/>
              <a:t>Υιοθέτηση ενιαίου ορισμού του «καταναλωτή»</a:t>
            </a:r>
            <a:r>
              <a:rPr lang="el-GR" sz="3200" b="1" dirty="0"/>
              <a:t> σε ολόκληρο το σώμα του κύριου νόμου για την προστασία του καταναλωτή (Νόμος 2251/1994</a:t>
            </a:r>
            <a:r>
              <a:rPr lang="el-GR" sz="3200" b="1" dirty="0" smtClean="0"/>
              <a:t>).</a:t>
            </a:r>
          </a:p>
          <a:p>
            <a:pPr marL="342900" lvl="1" indent="-342900">
              <a:buClrTx/>
              <a:buFont typeface="Arial" pitchFamily="34" charset="0"/>
              <a:buChar char="•"/>
            </a:pPr>
            <a:endParaRPr lang="el-GR" sz="3200" b="1" dirty="0" smtClean="0"/>
          </a:p>
          <a:p>
            <a:pPr marL="342900" lvl="1" indent="-342900">
              <a:buClrTx/>
              <a:buFont typeface="Arial" pitchFamily="34" charset="0"/>
              <a:buChar char="•"/>
            </a:pPr>
            <a:r>
              <a:rPr lang="el-GR" sz="3200" b="1" u="sng" dirty="0"/>
              <a:t>Υιοθέτηση </a:t>
            </a:r>
            <a:r>
              <a:rPr lang="el-GR" sz="3200" b="1" u="sng" dirty="0" smtClean="0"/>
              <a:t> ενιαίου  ορισμού </a:t>
            </a:r>
            <a:r>
              <a:rPr lang="el-GR" sz="3200" b="1" u="sng" dirty="0"/>
              <a:t>του «προμηθευτή» </a:t>
            </a:r>
            <a:r>
              <a:rPr lang="el-GR" sz="3200" b="1" dirty="0"/>
              <a:t>σε ολόκληρο το σώμα του κύριου νόμου για την προστασία του καταναλωτή.</a:t>
            </a:r>
            <a:endParaRPr lang="en-GB" sz="3200" b="1" dirty="0"/>
          </a:p>
          <a:p>
            <a:pPr marL="342900" lvl="1" indent="-342900">
              <a:buClrTx/>
              <a:buFont typeface="Arial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08533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prstClr val="white"/>
                </a:solidFill>
              </a:rPr>
              <a:t>Οι κύριες συστάσεις μας 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2204864"/>
            <a:ext cx="8208456" cy="3921299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ClrTx/>
              <a:buFont typeface="Arial" pitchFamily="34" charset="0"/>
              <a:buChar char="•"/>
            </a:pPr>
            <a:r>
              <a:rPr lang="el-GR" sz="3500" b="1" u="sng" dirty="0"/>
              <a:t>Διευκρίνιση</a:t>
            </a:r>
            <a:r>
              <a:rPr lang="el-GR" sz="3500" b="1" dirty="0"/>
              <a:t> των ορισμών και της διάκρισης μεταξύ </a:t>
            </a:r>
            <a:r>
              <a:rPr lang="el-GR" sz="3500" b="1" u="sng" dirty="0"/>
              <a:t>νομικών</a:t>
            </a:r>
            <a:r>
              <a:rPr lang="el-GR" sz="3500" b="1" dirty="0"/>
              <a:t> και </a:t>
            </a:r>
            <a:r>
              <a:rPr lang="el-GR" sz="3500" b="1" u="sng" dirty="0"/>
              <a:t>εμπορικών εγγυήσεων</a:t>
            </a:r>
            <a:r>
              <a:rPr lang="el-GR" sz="3500" b="1" dirty="0" smtClean="0"/>
              <a:t>.</a:t>
            </a:r>
          </a:p>
          <a:p>
            <a:pPr marL="342900" lvl="1" indent="-342900">
              <a:buClrTx/>
              <a:buFont typeface="Arial" pitchFamily="34" charset="0"/>
              <a:buChar char="•"/>
            </a:pPr>
            <a:endParaRPr lang="en-GB" sz="3500" b="1" dirty="0"/>
          </a:p>
          <a:p>
            <a:pPr marL="342900" lvl="1" indent="-342900">
              <a:buClrTx/>
              <a:buFont typeface="Arial" pitchFamily="34" charset="0"/>
              <a:buChar char="•"/>
            </a:pPr>
            <a:r>
              <a:rPr lang="el-GR" sz="3500" b="1" u="sng" dirty="0"/>
              <a:t>Κατάργηση </a:t>
            </a:r>
            <a:r>
              <a:rPr lang="el-GR" sz="3500" b="1" u="sng" dirty="0" smtClean="0"/>
              <a:t> </a:t>
            </a:r>
            <a:r>
              <a:rPr lang="el-GR" sz="3500" b="1" dirty="0" smtClean="0"/>
              <a:t>ορισμένων </a:t>
            </a:r>
            <a:r>
              <a:rPr lang="el-GR" sz="3500" b="1" u="sng" dirty="0" smtClean="0"/>
              <a:t> υποχρεωτικών </a:t>
            </a:r>
            <a:r>
              <a:rPr lang="el-GR" sz="3500" b="1" u="sng" dirty="0"/>
              <a:t>απαιτήσεων</a:t>
            </a:r>
            <a:r>
              <a:rPr lang="el-GR" sz="3500" b="1" dirty="0"/>
              <a:t> που επιβάλλονται στους τελικούς (εγχώριους) πωλητές, οι οποίες συνδέονται με τις εμπορικές εγγυήσεις</a:t>
            </a:r>
            <a:r>
              <a:rPr lang="el-GR" sz="3500" dirty="0"/>
              <a:t>.</a:t>
            </a:r>
            <a:endParaRPr lang="en-GB" sz="35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84541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prstClr val="white"/>
                </a:solidFill>
              </a:rPr>
              <a:t>Οι κύριες συστάσεις μας 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988840"/>
            <a:ext cx="8280464" cy="4137323"/>
          </a:xfrm>
        </p:spPr>
        <p:txBody>
          <a:bodyPr/>
          <a:lstStyle/>
          <a:p>
            <a:pPr marL="342900" lvl="1" indent="-342900">
              <a:buClrTx/>
              <a:buFont typeface="Arial" pitchFamily="34" charset="0"/>
              <a:buChar char="•"/>
            </a:pPr>
            <a:r>
              <a:rPr lang="el-GR" sz="3200" b="1" u="sng" dirty="0"/>
              <a:t>Παρακολούθηση και αναθεώρηση εντός δύο ετών</a:t>
            </a:r>
            <a:r>
              <a:rPr lang="el-GR" sz="3200" b="1" dirty="0"/>
              <a:t> του τρόπου με τον οποίο λειτουργούν στην πράξη οι </a:t>
            </a:r>
            <a:r>
              <a:rPr lang="el-GR" sz="3200" b="1" i="1" dirty="0"/>
              <a:t>μηχανισμοί Εναλλακτικής Επίλυσης Διαφορών (</a:t>
            </a:r>
            <a:r>
              <a:rPr lang="en-GB" sz="3200" b="1" i="1" dirty="0"/>
              <a:t>ADR</a:t>
            </a:r>
            <a:r>
              <a:rPr lang="el-GR" sz="3200" b="1" i="1" dirty="0"/>
              <a:t>) </a:t>
            </a:r>
            <a:r>
              <a:rPr lang="el-GR" sz="3200" b="1" dirty="0"/>
              <a:t>μεταξύ καταναλωτών και προμηθευτών, ώστε να αποφεύγονται δυνητικές καθυστερήσεις και συνωστισμοί.</a:t>
            </a:r>
            <a:endParaRPr lang="en-GB" sz="32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04601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prstClr val="white"/>
                </a:solidFill>
              </a:rPr>
              <a:t>Οι κύριες συστάσεις μας 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2276872"/>
            <a:ext cx="8280464" cy="3849291"/>
          </a:xfrm>
        </p:spPr>
        <p:txBody>
          <a:bodyPr/>
          <a:lstStyle/>
          <a:p>
            <a:pPr marL="342900" lvl="1" indent="-342900">
              <a:buClrTx/>
              <a:buFont typeface="Arial" pitchFamily="34" charset="0"/>
              <a:buChar char="•"/>
            </a:pPr>
            <a:r>
              <a:rPr lang="el-GR" sz="3200" b="1" u="sng" dirty="0" smtClean="0"/>
              <a:t>Απλοποίηση και </a:t>
            </a:r>
            <a:r>
              <a:rPr lang="el-GR" sz="3200" b="1" u="sng" dirty="0"/>
              <a:t>κωδικοποίηση του κύριου νόμου περί προστασίας καταναλωτή</a:t>
            </a:r>
            <a:r>
              <a:rPr lang="el-GR" sz="3200" b="1" dirty="0"/>
              <a:t> και </a:t>
            </a:r>
            <a:r>
              <a:rPr lang="el-GR" sz="3200" b="1" dirty="0" smtClean="0"/>
              <a:t>ρητή </a:t>
            </a:r>
            <a:r>
              <a:rPr lang="el-GR" sz="3200" b="1" u="sng" dirty="0"/>
              <a:t>κατάργηση της παρωχημένης </a:t>
            </a:r>
            <a:r>
              <a:rPr lang="el-GR" sz="3200" b="1" u="sng" dirty="0" smtClean="0"/>
              <a:t>και μη ισχύουσας νομοθεσίας</a:t>
            </a:r>
            <a:r>
              <a:rPr lang="el-GR" sz="3200" b="1" dirty="0" smtClean="0"/>
              <a:t> στο </a:t>
            </a:r>
            <a:r>
              <a:rPr lang="el-GR" sz="3200" b="1" dirty="0"/>
              <a:t>συγκεκριμένο τομέα.</a:t>
            </a:r>
            <a:endParaRPr lang="en-GB" sz="32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83523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 smtClean="0"/>
              <a:t>Οι κύριες συστάσεις μας :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00200"/>
            <a:ext cx="8218800" cy="4925144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smtClean="0"/>
              <a:t>Διευκρίνιση ότι οι Ενδιάμεσοι </a:t>
            </a:r>
            <a:r>
              <a:rPr lang="el-GR" b="1" dirty="0" err="1" smtClean="0"/>
              <a:t>Πάροχοι</a:t>
            </a:r>
            <a:r>
              <a:rPr lang="el-GR" b="1" dirty="0" smtClean="0"/>
              <a:t> Υπηρεσιών (περιλαμβανομένων των πλατφορμών ηλεκτρονικού εμπορίου) </a:t>
            </a:r>
            <a:r>
              <a:rPr lang="el-GR" b="1" u="sng" dirty="0" smtClean="0"/>
              <a:t>απαλλάσσονται</a:t>
            </a:r>
            <a:r>
              <a:rPr lang="el-GR" b="1" dirty="0" smtClean="0"/>
              <a:t> της </a:t>
            </a:r>
            <a:r>
              <a:rPr lang="el-GR" b="1" i="1" dirty="0" smtClean="0"/>
              <a:t>γενικής</a:t>
            </a:r>
            <a:r>
              <a:rPr lang="el-GR" b="1" dirty="0" smtClean="0"/>
              <a:t> υποχρέωσης να παρακολουθούν την </a:t>
            </a:r>
            <a:r>
              <a:rPr lang="el-GR" b="1" u="sng" dirty="0" smtClean="0"/>
              <a:t>νομιμότητα των πληροφοριών</a:t>
            </a:r>
            <a:r>
              <a:rPr lang="el-GR" b="1" dirty="0" smtClean="0"/>
              <a:t> που διαβιβάζουν ή αποθηκεύουν όταν παρέχουν υπηρεσία «φιλοξενίας» </a:t>
            </a:r>
            <a:r>
              <a:rPr lang="el-GR" b="1" u="sng" dirty="0" smtClean="0"/>
              <a:t>μόνον</a:t>
            </a:r>
            <a:r>
              <a:rPr lang="el-GR" b="1" dirty="0" smtClean="0"/>
              <a:t>. </a:t>
            </a:r>
            <a:r>
              <a:rPr lang="el-GR" b="1" u="sng" dirty="0" smtClean="0"/>
              <a:t>Ευθυγράμμιση του σχετικού </a:t>
            </a:r>
            <a:r>
              <a:rPr lang="el-GR" b="1" dirty="0" smtClean="0"/>
              <a:t>Προεδρικού Διατάγματος με την Οδηγία ΕΕ που αυτό μεταφέρει στην Ελληνική νομοθεσία.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9780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2564904"/>
            <a:ext cx="7992432" cy="3561259"/>
          </a:xfrm>
        </p:spPr>
        <p:txBody>
          <a:bodyPr/>
          <a:lstStyle/>
          <a:p>
            <a:r>
              <a:rPr lang="el-GR" b="1" dirty="0" smtClean="0"/>
              <a:t>Ο τομέας εξετάστηκε κατά προτεραιότητα στο πλαίσιο του Έργου Αξιολόγησης Συνθηκών Ανταγωνισμού</a:t>
            </a:r>
            <a:endParaRPr lang="el-GR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8655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2492896"/>
            <a:ext cx="8424480" cy="3633267"/>
          </a:xfrm>
        </p:spPr>
        <p:txBody>
          <a:bodyPr/>
          <a:lstStyle/>
          <a:p>
            <a:r>
              <a:rPr lang="el-GR" b="1" dirty="0" smtClean="0"/>
              <a:t>Ορισμός</a:t>
            </a:r>
            <a:r>
              <a:rPr lang="el-GR" dirty="0" smtClean="0"/>
              <a:t> </a:t>
            </a:r>
            <a:r>
              <a:rPr lang="el-GR" b="1" dirty="0" smtClean="0"/>
              <a:t>του ηλεκτρονικού εμπορίου:</a:t>
            </a:r>
          </a:p>
          <a:p>
            <a:pPr marL="0" indent="0">
              <a:buNone/>
            </a:pPr>
            <a:r>
              <a:rPr lang="el-GR" b="1" dirty="0"/>
              <a:t> </a:t>
            </a:r>
            <a:r>
              <a:rPr lang="el-GR" b="1" dirty="0" smtClean="0"/>
              <a:t>   συναλλαγές Β</a:t>
            </a:r>
            <a:r>
              <a:rPr lang="el-GR" sz="4000" b="1" dirty="0" smtClean="0"/>
              <a:t>2</a:t>
            </a:r>
            <a:r>
              <a:rPr lang="el-GR" b="1" dirty="0" smtClean="0"/>
              <a:t>Β ή Β</a:t>
            </a:r>
            <a:r>
              <a:rPr lang="el-GR" sz="4000" b="1" dirty="0" smtClean="0"/>
              <a:t>2</a:t>
            </a:r>
            <a:r>
              <a:rPr lang="en-GB" b="1" dirty="0" smtClean="0"/>
              <a:t>C </a:t>
            </a:r>
            <a:r>
              <a:rPr lang="el-GR" b="1" dirty="0" smtClean="0"/>
              <a:t>ή </a:t>
            </a:r>
            <a:r>
              <a:rPr lang="en-GB" b="1" dirty="0" smtClean="0"/>
              <a:t>C</a:t>
            </a:r>
            <a:r>
              <a:rPr lang="en-GB" sz="4000" b="1" dirty="0" smtClean="0"/>
              <a:t>2</a:t>
            </a:r>
            <a:r>
              <a:rPr lang="en-GB" b="1" dirty="0" smtClean="0"/>
              <a:t>B </a:t>
            </a:r>
            <a:r>
              <a:rPr lang="el-GR" b="1" dirty="0" smtClean="0"/>
              <a:t>ή</a:t>
            </a:r>
            <a:r>
              <a:rPr lang="en-GB" b="1" dirty="0" smtClean="0"/>
              <a:t> C</a:t>
            </a:r>
            <a:r>
              <a:rPr lang="en-GB" sz="4000" b="1" dirty="0" smtClean="0"/>
              <a:t>2</a:t>
            </a:r>
            <a:r>
              <a:rPr lang="en-GB" b="1" dirty="0" smtClean="0"/>
              <a:t>C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39469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80464" cy="3705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b="1" dirty="0" smtClean="0"/>
              <a:t>Επισκόπηση του τομέα στην Ελλάδα.</a:t>
            </a:r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r>
              <a:rPr lang="el-GR" b="1" dirty="0" smtClean="0"/>
              <a:t>Η σχετική νομοθεσία για το ηλεκτρονικό εμπόριο :</a:t>
            </a:r>
          </a:p>
          <a:p>
            <a:pPr marL="0" indent="0" algn="ctr">
              <a:buNone/>
            </a:pPr>
            <a:endParaRPr lang="el-GR" b="1" dirty="0" smtClean="0"/>
          </a:p>
          <a:p>
            <a:r>
              <a:rPr lang="el-GR" b="1" i="1" dirty="0" smtClean="0"/>
              <a:t>Ειδική</a:t>
            </a:r>
            <a:r>
              <a:rPr lang="el-GR" b="1" dirty="0" smtClean="0"/>
              <a:t> νομοθεσία και</a:t>
            </a:r>
          </a:p>
          <a:p>
            <a:endParaRPr lang="el-GR" b="1" dirty="0" smtClean="0"/>
          </a:p>
          <a:p>
            <a:r>
              <a:rPr lang="el-GR" b="1" dirty="0" smtClean="0"/>
              <a:t>Νομοθεσία που επηρεάζει</a:t>
            </a:r>
            <a:r>
              <a:rPr lang="en-GB" b="1" dirty="0" smtClean="0"/>
              <a:t> </a:t>
            </a:r>
            <a:r>
              <a:rPr lang="el-GR" b="1" dirty="0" smtClean="0"/>
              <a:t>τον τομέα </a:t>
            </a:r>
            <a:r>
              <a:rPr lang="el-GR" b="1" i="1" dirty="0" smtClean="0"/>
              <a:t>άμεσα</a:t>
            </a:r>
            <a:r>
              <a:rPr lang="el-GR" dirty="0" smtClean="0"/>
              <a:t> ή </a:t>
            </a:r>
            <a:r>
              <a:rPr lang="el-GR" b="1" i="1" dirty="0" smtClean="0"/>
              <a:t>έμμεσα</a:t>
            </a:r>
            <a:r>
              <a:rPr lang="el-GR" b="1" dirty="0" smtClean="0"/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335264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Περιγραφή της εργασίας του ΟΟΣΑ κατά τα στάδια του Έργου.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2204864"/>
            <a:ext cx="8280464" cy="3921299"/>
          </a:xfrm>
        </p:spPr>
        <p:txBody>
          <a:bodyPr/>
          <a:lstStyle/>
          <a:p>
            <a:r>
              <a:rPr lang="el-GR" b="1" dirty="0" smtClean="0"/>
              <a:t>Οι συστάσεις μας αφορούν κυρίως στην </a:t>
            </a:r>
            <a:r>
              <a:rPr lang="el-GR" b="1" i="1" dirty="0" smtClean="0"/>
              <a:t>μεταρρύθμιση της νομοθεσίας Προστασίας </a:t>
            </a:r>
            <a:r>
              <a:rPr lang="el-GR" b="1" i="1" dirty="0"/>
              <a:t>Κ</a:t>
            </a:r>
            <a:r>
              <a:rPr lang="el-GR" b="1" i="1" dirty="0" smtClean="0"/>
              <a:t>αταναλωτή </a:t>
            </a:r>
          </a:p>
          <a:p>
            <a:endParaRPr lang="el-GR" b="1" dirty="0" smtClean="0"/>
          </a:p>
          <a:p>
            <a:pPr marL="0" indent="0">
              <a:buNone/>
            </a:pPr>
            <a:r>
              <a:rPr lang="el-GR" b="1" dirty="0" smtClean="0"/>
              <a:t>   </a:t>
            </a:r>
            <a:r>
              <a:rPr lang="el-GR" b="1" i="1" dirty="0" smtClean="0"/>
              <a:t>(γιατί εστιάζουμε στην προστασία του </a:t>
            </a:r>
            <a:r>
              <a:rPr lang="en-GB" b="1" i="1" dirty="0"/>
              <a:t> </a:t>
            </a:r>
            <a:r>
              <a:rPr lang="en-GB" b="1" i="1" dirty="0" smtClean="0"/>
              <a:t>  </a:t>
            </a:r>
            <a:br>
              <a:rPr lang="en-GB" b="1" i="1" dirty="0" smtClean="0"/>
            </a:br>
            <a:r>
              <a:rPr lang="en-GB" b="1" i="1" dirty="0" smtClean="0"/>
              <a:t>    </a:t>
            </a:r>
            <a:r>
              <a:rPr lang="el-GR" b="1" i="1" dirty="0" smtClean="0"/>
              <a:t>καταναλωτή):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xmlns="" val="15142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 smtClean="0"/>
              <a:t>Γιατί :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/>
              <a:t>Η νομοθεσία περί του ηλεκτρονικού εμπορίου είναι κυρίως </a:t>
            </a:r>
            <a:r>
              <a:rPr lang="el-GR" b="1" i="1" dirty="0" smtClean="0"/>
              <a:t>Ευρωπαϊκή</a:t>
            </a:r>
            <a:r>
              <a:rPr lang="el-GR" b="1" dirty="0" smtClean="0"/>
              <a:t>.</a:t>
            </a:r>
          </a:p>
          <a:p>
            <a:endParaRPr lang="el-GR" b="1" dirty="0" smtClean="0"/>
          </a:p>
          <a:p>
            <a:r>
              <a:rPr lang="el-GR" b="1" dirty="0" smtClean="0"/>
              <a:t>Η νομοθεσία περί προστασίας του καταναλωτή πρέπει να </a:t>
            </a:r>
            <a:r>
              <a:rPr lang="el-GR" b="1" i="1" dirty="0" smtClean="0"/>
              <a:t>απλοποιηθεί</a:t>
            </a:r>
            <a:r>
              <a:rPr lang="el-GR" b="1" dirty="0" smtClean="0"/>
              <a:t> ώστε να εξυπηρετεί τις αυτοματοποιημένες διαδικασίες που χρησιμοποιούνται στο ηλεκτρονικό εμπόριο.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38289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 smtClean="0"/>
              <a:t>Γιατί :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2204864"/>
            <a:ext cx="8352472" cy="3921299"/>
          </a:xfrm>
        </p:spPr>
        <p:txBody>
          <a:bodyPr/>
          <a:lstStyle/>
          <a:p>
            <a:pPr marL="342900" lvl="1" indent="-342900">
              <a:buClrTx/>
              <a:buFont typeface="Arial" pitchFamily="34" charset="0"/>
              <a:buChar char="•"/>
            </a:pPr>
            <a:r>
              <a:rPr lang="el-GR" sz="3200" dirty="0" smtClean="0"/>
              <a:t>Η </a:t>
            </a:r>
            <a:r>
              <a:rPr lang="el-GR" sz="3200" b="1" dirty="0" smtClean="0"/>
              <a:t>έλλειψη </a:t>
            </a:r>
            <a:r>
              <a:rPr lang="el-GR" sz="3200" b="1" dirty="0"/>
              <a:t>εμπιστοσύνης </a:t>
            </a:r>
            <a:r>
              <a:rPr lang="el-GR" sz="3200" b="1" dirty="0" smtClean="0"/>
              <a:t> ότι οι καταναλωτές έχουν το </a:t>
            </a:r>
            <a:r>
              <a:rPr lang="el-GR" sz="3200" b="1" i="1" u="sng" dirty="0" smtClean="0"/>
              <a:t>ίδιο επίπεδο προστασίας</a:t>
            </a:r>
            <a:r>
              <a:rPr lang="el-GR" sz="3200" dirty="0" smtClean="0"/>
              <a:t> </a:t>
            </a:r>
            <a:r>
              <a:rPr lang="el-GR" sz="3200" b="1" dirty="0"/>
              <a:t>στο </a:t>
            </a:r>
            <a:r>
              <a:rPr lang="el-GR" sz="3200" b="1" i="1" dirty="0"/>
              <a:t>ηλεκτρονικό</a:t>
            </a:r>
            <a:r>
              <a:rPr lang="el-GR" sz="3200" b="1" dirty="0"/>
              <a:t> </a:t>
            </a:r>
            <a:r>
              <a:rPr lang="el-GR" sz="3200" b="1" dirty="0" smtClean="0"/>
              <a:t>και το </a:t>
            </a:r>
            <a:r>
              <a:rPr lang="el-GR" sz="3200" b="1" i="1" dirty="0" smtClean="0"/>
              <a:t>παραδοσιακό</a:t>
            </a:r>
            <a:r>
              <a:rPr lang="el-GR" sz="3200" b="1" dirty="0" smtClean="0"/>
              <a:t> εμπόριο </a:t>
            </a:r>
            <a:r>
              <a:rPr lang="el-GR" sz="3200" b="1" dirty="0"/>
              <a:t>αναφέρεται γενικά ως ένας από τους </a:t>
            </a:r>
            <a:r>
              <a:rPr lang="el-GR" sz="3200" b="1" u="sng" dirty="0"/>
              <a:t>κύριους λόγους της μικρής ανάπτυξης του τομέα στην Ελλάδα</a:t>
            </a:r>
            <a:r>
              <a:rPr lang="el-GR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096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 smtClean="0"/>
              <a:t>Γιατί :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988840"/>
            <a:ext cx="8208456" cy="4137323"/>
          </a:xfrm>
        </p:spPr>
        <p:txBody>
          <a:bodyPr/>
          <a:lstStyle/>
          <a:p>
            <a:r>
              <a:rPr lang="el-GR" b="1" dirty="0"/>
              <a:t>Η νομοθεσία περί προστασίας του καταναλωτή πρέπει να </a:t>
            </a:r>
            <a:r>
              <a:rPr lang="el-GR" b="1" i="1" u="sng" dirty="0" smtClean="0"/>
              <a:t>απλοποιηθεί</a:t>
            </a:r>
            <a:r>
              <a:rPr lang="el-GR" b="1" dirty="0" smtClean="0"/>
              <a:t> </a:t>
            </a:r>
            <a:r>
              <a:rPr lang="el-GR" b="1" dirty="0"/>
              <a:t>και να </a:t>
            </a:r>
            <a:r>
              <a:rPr lang="el-GR" b="1" i="1" u="sng" dirty="0" smtClean="0"/>
              <a:t>κωδικοποιηθεί</a:t>
            </a:r>
            <a:r>
              <a:rPr lang="el-GR" b="1" dirty="0" smtClean="0"/>
              <a:t> προκειμένου </a:t>
            </a:r>
            <a:r>
              <a:rPr lang="el-GR" b="1" dirty="0"/>
              <a:t>να </a:t>
            </a:r>
            <a:r>
              <a:rPr lang="el-GR" b="1" dirty="0" smtClean="0"/>
              <a:t>μειωθούν τα </a:t>
            </a:r>
            <a:r>
              <a:rPr lang="el-GR" b="1" i="1" dirty="0" smtClean="0"/>
              <a:t>έξοδα έννομης προστασίας και </a:t>
            </a:r>
            <a:r>
              <a:rPr lang="el-GR" b="1" i="1" dirty="0"/>
              <a:t>συμμόρφωσης </a:t>
            </a:r>
            <a:r>
              <a:rPr lang="el-GR" b="1" dirty="0" smtClean="0"/>
              <a:t>για </a:t>
            </a:r>
            <a:r>
              <a:rPr lang="el-GR" b="1" dirty="0"/>
              <a:t>τις εγχώριες επιχειρήσεις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42799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 smtClean="0"/>
              <a:t>Γιατί :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2708920"/>
            <a:ext cx="8136448" cy="3417243"/>
          </a:xfrm>
        </p:spPr>
        <p:txBody>
          <a:bodyPr/>
          <a:lstStyle/>
          <a:p>
            <a:pPr marL="342900" lvl="1" indent="-342900">
              <a:buClrTx/>
              <a:buFont typeface="Arial" pitchFamily="34" charset="0"/>
              <a:buChar char="•"/>
            </a:pPr>
            <a:r>
              <a:rPr lang="el-GR" sz="3200" b="1" dirty="0"/>
              <a:t>Η νομοθεσία περί προστασίας του καταναλωτή πρέπει να </a:t>
            </a:r>
            <a:r>
              <a:rPr lang="el-GR" sz="3200" b="1" dirty="0" smtClean="0"/>
              <a:t>εκσυγχρονιστεί </a:t>
            </a:r>
            <a:r>
              <a:rPr lang="el-GR" sz="3200" b="1" dirty="0"/>
              <a:t>ώστε να </a:t>
            </a:r>
            <a:r>
              <a:rPr lang="el-GR" sz="3200" b="1" dirty="0" smtClean="0"/>
              <a:t>λάβει υπ’ όψιν τις </a:t>
            </a:r>
            <a:r>
              <a:rPr lang="el-GR" sz="3200" b="1" i="1" u="sng" dirty="0"/>
              <a:t>συναλλαγές </a:t>
            </a:r>
            <a:r>
              <a:rPr lang="fr-FR" sz="3200" b="1" i="1" u="sng" dirty="0"/>
              <a:t>C</a:t>
            </a:r>
            <a:r>
              <a:rPr lang="el-GR" sz="3200" b="1" i="1" u="sng" dirty="0"/>
              <a:t>2</a:t>
            </a:r>
            <a:r>
              <a:rPr lang="en-GB" sz="3200" b="1" i="1" u="sng" dirty="0"/>
              <a:t>C</a:t>
            </a:r>
            <a:r>
              <a:rPr lang="el-GR" sz="3200" b="1" i="1" dirty="0"/>
              <a:t>.</a:t>
            </a:r>
            <a:endParaRPr lang="en-GB" sz="3200" b="1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36993321"/>
      </p:ext>
    </p:extLst>
  </p:cSld>
  <p:clrMapOvr>
    <a:masterClrMapping/>
  </p:clrMapOvr>
</p:sld>
</file>

<file path=ppt/theme/theme1.xml><?xml version="1.0" encoding="utf-8"?>
<a:theme xmlns:a="http://schemas.openxmlformats.org/drawingml/2006/main" name="OECD_English_blu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OECD_English_blue</Template>
  <TotalTime>106</TotalTime>
  <Words>456</Words>
  <Application>Microsoft Office PowerPoint</Application>
  <PresentationFormat>Προβολή στην οθόνη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OECD_English_blue</vt:lpstr>
      <vt:lpstr>ΟΟΣΑ  </vt:lpstr>
      <vt:lpstr>Διαφάνεια 2</vt:lpstr>
      <vt:lpstr>Διαφάνεια 3</vt:lpstr>
      <vt:lpstr>Διαφάνεια 4</vt:lpstr>
      <vt:lpstr>Περιγραφή της εργασίας του ΟΟΣΑ κατά τα στάδια του Έργου.</vt:lpstr>
      <vt:lpstr>Γιατί :</vt:lpstr>
      <vt:lpstr>Γιατί :</vt:lpstr>
      <vt:lpstr>Γιατί :</vt:lpstr>
      <vt:lpstr>Γιατί : </vt:lpstr>
      <vt:lpstr>Γιατί :</vt:lpstr>
      <vt:lpstr>Οι κύριες συστάσεις μας :</vt:lpstr>
      <vt:lpstr>Οι κύριες συστάσεις μας :</vt:lpstr>
      <vt:lpstr>Οι κύριες συστάσεις μας :</vt:lpstr>
      <vt:lpstr>Οι κύριες συστάσεις μας :</vt:lpstr>
      <vt:lpstr>Οι κύριες συστάσεις μας : </vt:lpstr>
    </vt:vector>
  </TitlesOfParts>
  <Company>OECD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ΟΟΣΑ</dc:title>
  <dc:creator>ΝΙΚΟΣ</dc:creator>
  <cp:lastModifiedBy>ΝΙΚΟΣ</cp:lastModifiedBy>
  <cp:revision>1</cp:revision>
  <dcterms:created xsi:type="dcterms:W3CDTF">2016-07-13T07:52:26Z</dcterms:created>
  <dcterms:modified xsi:type="dcterms:W3CDTF">2016-07-21T07:59:28Z</dcterms:modified>
</cp:coreProperties>
</file>