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1"/>
  </p:notesMasterIdLst>
  <p:sldIdLst>
    <p:sldId id="256" r:id="rId2"/>
    <p:sldId id="259" r:id="rId3"/>
    <p:sldId id="262" r:id="rId4"/>
    <p:sldId id="264" r:id="rId5"/>
    <p:sldId id="266" r:id="rId6"/>
    <p:sldId id="294" r:id="rId7"/>
    <p:sldId id="268" r:id="rId8"/>
    <p:sldId id="272" r:id="rId9"/>
    <p:sldId id="274" r:id="rId10"/>
    <p:sldId id="296" r:id="rId11"/>
    <p:sldId id="276" r:id="rId12"/>
    <p:sldId id="280" r:id="rId13"/>
    <p:sldId id="282" r:id="rId14"/>
    <p:sldId id="304" r:id="rId15"/>
    <p:sldId id="284" r:id="rId16"/>
    <p:sldId id="286" r:id="rId17"/>
    <p:sldId id="300" r:id="rId18"/>
    <p:sldId id="288" r:id="rId19"/>
    <p:sldId id="302" r:id="rId20"/>
  </p:sldIdLst>
  <p:sldSz cx="9906000" cy="6858000" type="A4"/>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7A0"/>
    <a:srgbClr val="4F81BD"/>
    <a:srgbClr val="43B0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1" autoAdjust="0"/>
    <p:restoredTop sz="94660"/>
  </p:normalViewPr>
  <p:slideViewPr>
    <p:cSldViewPr showGuides="1">
      <p:cViewPr>
        <p:scale>
          <a:sx n="60" d="100"/>
          <a:sy n="60" d="100"/>
        </p:scale>
        <p:origin x="-826" y="-62"/>
      </p:cViewPr>
      <p:guideLst>
        <p:guide orient="horz" pos="2160"/>
        <p:guide pos="3120"/>
      </p:guideLst>
    </p:cSldViewPr>
  </p:slideViewPr>
  <p:notesTextViewPr>
    <p:cViewPr>
      <p:scale>
        <a:sx n="100" d="100"/>
        <a:sy n="100" d="100"/>
      </p:scale>
      <p:origin x="0" y="0"/>
    </p:cViewPr>
  </p:notesTextViewPr>
  <p:sorterViewPr>
    <p:cViewPr>
      <p:scale>
        <a:sx n="66" d="100"/>
        <a:sy n="66" d="100"/>
      </p:scale>
      <p:origin x="0" y="34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______________Microsoft_Office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______________Microsoft_Office_Excel3.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solidFill>
                  <a:srgbClr val="0067A0"/>
                </a:solidFill>
              </a:defRPr>
            </a:pPr>
            <a:r>
              <a:rPr lang="el-GR">
                <a:solidFill>
                  <a:srgbClr val="0067A0"/>
                </a:solidFill>
              </a:rPr>
              <a:t>Παραγωγή</a:t>
            </a:r>
          </a:p>
        </c:rich>
      </c:tx>
      <c:layout>
        <c:manualLayout>
          <c:xMode val="edge"/>
          <c:yMode val="edge"/>
          <c:x val="0.41685950714494285"/>
          <c:y val="1.6183412002697281E-2"/>
        </c:manualLayout>
      </c:layout>
    </c:title>
    <c:plotArea>
      <c:layout/>
      <c:lineChart>
        <c:grouping val="standard"/>
        <c:ser>
          <c:idx val="1"/>
          <c:order val="1"/>
          <c:tx>
            <c:strRef>
              <c:f>Φύλλο1!$C$1</c:f>
              <c:strCache>
                <c:ptCount val="1"/>
                <c:pt idx="0">
                  <c:v>Παραγωγή ασφαλίστρων</c:v>
                </c:pt>
              </c:strCache>
            </c:strRef>
          </c:tx>
          <c:marker>
            <c:spPr>
              <a:solidFill>
                <a:srgbClr val="FFFF00"/>
              </a:solidFill>
            </c:spPr>
          </c:marker>
          <c:dLbls>
            <c:dLbl>
              <c:idx val="0"/>
              <c:layout>
                <c:manualLayout>
                  <c:x val="-0.10648148148148172"/>
                  <c:y val="-5.1247471341874573E-2"/>
                </c:manualLayout>
              </c:layout>
              <c:showVal val="1"/>
            </c:dLbl>
            <c:numFmt formatCode="#,##0" sourceLinked="0"/>
            <c:txPr>
              <a:bodyPr/>
              <a:lstStyle/>
              <a:p>
                <a:pPr>
                  <a:defRPr sz="1000" baseline="0"/>
                </a:pPr>
                <a:endParaRPr lang="el-GR"/>
              </a:p>
            </c:txPr>
            <c:showVal val="1"/>
          </c:dLbls>
          <c:cat>
            <c:numRef>
              <c:f>Φύλλο1!$A$2:$A$4</c:f>
              <c:numCache>
                <c:formatCode>General</c:formatCode>
                <c:ptCount val="3"/>
                <c:pt idx="0">
                  <c:v>2011</c:v>
                </c:pt>
                <c:pt idx="1">
                  <c:v>2012</c:v>
                </c:pt>
                <c:pt idx="2">
                  <c:v>2013</c:v>
                </c:pt>
              </c:numCache>
            </c:numRef>
          </c:cat>
          <c:val>
            <c:numRef>
              <c:f>Φύλλο1!$C$2:$C$4</c:f>
              <c:numCache>
                <c:formatCode>#,##0.00\ "€"</c:formatCode>
                <c:ptCount val="3"/>
                <c:pt idx="0">
                  <c:v>3095150</c:v>
                </c:pt>
                <c:pt idx="1">
                  <c:v>3278897</c:v>
                </c:pt>
                <c:pt idx="2">
                  <c:v>3136088</c:v>
                </c:pt>
              </c:numCache>
            </c:numRef>
          </c:val>
        </c:ser>
        <c:marker val="1"/>
        <c:axId val="96296960"/>
        <c:axId val="96298496"/>
      </c:lineChart>
      <c:lineChart>
        <c:grouping val="standard"/>
        <c:ser>
          <c:idx val="0"/>
          <c:order val="0"/>
          <c:tx>
            <c:strRef>
              <c:f>Φύλλο1!$B$1</c:f>
              <c:strCache>
                <c:ptCount val="1"/>
                <c:pt idx="0">
                  <c:v>Πλήθος συμβολαίων</c:v>
                </c:pt>
              </c:strCache>
            </c:strRef>
          </c:tx>
          <c:spPr>
            <a:ln>
              <a:solidFill>
                <a:srgbClr val="00B050"/>
              </a:solidFill>
            </a:ln>
          </c:spPr>
          <c:marker>
            <c:spPr>
              <a:solidFill>
                <a:schemeClr val="tx1"/>
              </a:solidFill>
            </c:spPr>
          </c:marker>
          <c:dLbls>
            <c:dLbl>
              <c:idx val="1"/>
              <c:layout>
                <c:manualLayout>
                  <c:x val="-1.0802469135802508E-2"/>
                  <c:y val="-2.4275118004045949E-2"/>
                </c:manualLayout>
              </c:layout>
              <c:showVal val="1"/>
            </c:dLbl>
            <c:txPr>
              <a:bodyPr/>
              <a:lstStyle/>
              <a:p>
                <a:pPr>
                  <a:defRPr sz="1000" baseline="0"/>
                </a:pPr>
                <a:endParaRPr lang="el-GR"/>
              </a:p>
            </c:txPr>
            <c:showVal val="1"/>
          </c:dLbls>
          <c:cat>
            <c:numRef>
              <c:f>Φύλλο1!$A$2:$A$4</c:f>
              <c:numCache>
                <c:formatCode>General</c:formatCode>
                <c:ptCount val="3"/>
                <c:pt idx="0">
                  <c:v>2011</c:v>
                </c:pt>
                <c:pt idx="1">
                  <c:v>2012</c:v>
                </c:pt>
                <c:pt idx="2">
                  <c:v>2013</c:v>
                </c:pt>
              </c:numCache>
            </c:numRef>
          </c:cat>
          <c:val>
            <c:numRef>
              <c:f>Φύλλο1!$B$2:$B$4</c:f>
              <c:numCache>
                <c:formatCode>General</c:formatCode>
                <c:ptCount val="3"/>
                <c:pt idx="0">
                  <c:v>7446</c:v>
                </c:pt>
                <c:pt idx="1">
                  <c:v>8289</c:v>
                </c:pt>
                <c:pt idx="2">
                  <c:v>8207</c:v>
                </c:pt>
              </c:numCache>
            </c:numRef>
          </c:val>
        </c:ser>
        <c:marker val="1"/>
        <c:axId val="96314112"/>
        <c:axId val="96300032"/>
      </c:lineChart>
      <c:catAx>
        <c:axId val="96296960"/>
        <c:scaling>
          <c:orientation val="minMax"/>
        </c:scaling>
        <c:axPos val="b"/>
        <c:numFmt formatCode="General" sourceLinked="1"/>
        <c:tickLblPos val="nextTo"/>
        <c:crossAx val="96298496"/>
        <c:crosses val="autoZero"/>
        <c:auto val="1"/>
        <c:lblAlgn val="ctr"/>
        <c:lblOffset val="100"/>
      </c:catAx>
      <c:valAx>
        <c:axId val="96298496"/>
        <c:scaling>
          <c:orientation val="minMax"/>
        </c:scaling>
        <c:axPos val="l"/>
        <c:majorGridlines/>
        <c:numFmt formatCode="#,##0\ &quot;€&quot;" sourceLinked="0"/>
        <c:tickLblPos val="nextTo"/>
        <c:crossAx val="96296960"/>
        <c:crosses val="autoZero"/>
        <c:crossBetween val="between"/>
        <c:majorUnit val="100000"/>
      </c:valAx>
      <c:valAx>
        <c:axId val="96300032"/>
        <c:scaling>
          <c:orientation val="minMax"/>
          <c:min val="7200"/>
        </c:scaling>
        <c:axPos val="r"/>
        <c:majorGridlines/>
        <c:numFmt formatCode="General" sourceLinked="1"/>
        <c:tickLblPos val="nextTo"/>
        <c:crossAx val="96314112"/>
        <c:crosses val="max"/>
        <c:crossBetween val="between"/>
        <c:majorUnit val="500"/>
      </c:valAx>
      <c:catAx>
        <c:axId val="96314112"/>
        <c:scaling>
          <c:orientation val="minMax"/>
        </c:scaling>
        <c:delete val="1"/>
        <c:axPos val="b"/>
        <c:numFmt formatCode="General" sourceLinked="1"/>
        <c:tickLblPos val="none"/>
        <c:crossAx val="96300032"/>
        <c:crosses val="autoZero"/>
        <c:auto val="1"/>
        <c:lblAlgn val="ctr"/>
        <c:lblOffset val="100"/>
      </c:catAx>
      <c:spPr>
        <a:solidFill>
          <a:schemeClr val="tx2">
            <a:lumMod val="20000"/>
            <a:lumOff val="80000"/>
          </a:schemeClr>
        </a:solidFill>
      </c:spPr>
    </c:plotArea>
    <c:legend>
      <c:legendPos val="b"/>
      <c:layout/>
    </c:legend>
    <c:plotVisOnly val="1"/>
  </c:chart>
  <c:txPr>
    <a:bodyPr/>
    <a:lstStyle/>
    <a:p>
      <a:pPr>
        <a:defRPr sz="1800">
          <a:solidFill>
            <a:schemeClr val="tx1"/>
          </a:solidFill>
        </a:defRPr>
      </a:pPr>
      <a:endParaRPr lang="el-GR"/>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solidFill>
                  <a:srgbClr val="0067A0"/>
                </a:solidFill>
              </a:defRPr>
            </a:pPr>
            <a:r>
              <a:rPr lang="el-GR">
                <a:solidFill>
                  <a:srgbClr val="0067A0"/>
                </a:solidFill>
              </a:rPr>
              <a:t>Ζημιές</a:t>
            </a:r>
          </a:p>
        </c:rich>
      </c:tx>
      <c:layout/>
    </c:title>
    <c:plotArea>
      <c:layout/>
      <c:lineChart>
        <c:grouping val="standard"/>
        <c:ser>
          <c:idx val="1"/>
          <c:order val="1"/>
          <c:tx>
            <c:strRef>
              <c:f>Φύλλο1!$C$1</c:f>
              <c:strCache>
                <c:ptCount val="1"/>
                <c:pt idx="0">
                  <c:v>Πληρωμές &amp; Αποθέματα</c:v>
                </c:pt>
              </c:strCache>
            </c:strRef>
          </c:tx>
          <c:marker>
            <c:spPr>
              <a:solidFill>
                <a:srgbClr val="FFFF00"/>
              </a:solidFill>
            </c:spPr>
          </c:marker>
          <c:dLbls>
            <c:txPr>
              <a:bodyPr/>
              <a:lstStyle/>
              <a:p>
                <a:pPr>
                  <a:defRPr sz="1000" baseline="0"/>
                </a:pPr>
                <a:endParaRPr lang="el-GR"/>
              </a:p>
            </c:txPr>
            <c:showVal val="1"/>
          </c:dLbls>
          <c:cat>
            <c:numRef>
              <c:f>Φύλλο1!$A$2:$A$4</c:f>
              <c:numCache>
                <c:formatCode>General</c:formatCode>
                <c:ptCount val="3"/>
                <c:pt idx="0">
                  <c:v>2011</c:v>
                </c:pt>
                <c:pt idx="1">
                  <c:v>2012</c:v>
                </c:pt>
                <c:pt idx="2">
                  <c:v>2013</c:v>
                </c:pt>
              </c:numCache>
            </c:numRef>
          </c:cat>
          <c:val>
            <c:numRef>
              <c:f>Φύλλο1!$C$2:$C$4</c:f>
              <c:numCache>
                <c:formatCode>#,##0\ "€"</c:formatCode>
                <c:ptCount val="3"/>
                <c:pt idx="0">
                  <c:v>209277</c:v>
                </c:pt>
                <c:pt idx="1">
                  <c:v>655371</c:v>
                </c:pt>
                <c:pt idx="2">
                  <c:v>571980</c:v>
                </c:pt>
              </c:numCache>
            </c:numRef>
          </c:val>
        </c:ser>
        <c:marker val="1"/>
        <c:axId val="96129024"/>
        <c:axId val="96130560"/>
      </c:lineChart>
      <c:lineChart>
        <c:grouping val="standard"/>
        <c:ser>
          <c:idx val="0"/>
          <c:order val="0"/>
          <c:tx>
            <c:strRef>
              <c:f>Φύλλο1!$B$1</c:f>
              <c:strCache>
                <c:ptCount val="1"/>
                <c:pt idx="0">
                  <c:v>Πλήθος ζημιών</c:v>
                </c:pt>
              </c:strCache>
            </c:strRef>
          </c:tx>
          <c:spPr>
            <a:ln>
              <a:solidFill>
                <a:srgbClr val="00B050"/>
              </a:solidFill>
            </a:ln>
          </c:spPr>
          <c:marker>
            <c:spPr>
              <a:solidFill>
                <a:schemeClr val="tx1"/>
              </a:solidFill>
            </c:spPr>
          </c:marker>
          <c:dLbls>
            <c:txPr>
              <a:bodyPr/>
              <a:lstStyle/>
              <a:p>
                <a:pPr>
                  <a:defRPr sz="1000" baseline="0"/>
                </a:pPr>
                <a:endParaRPr lang="el-GR"/>
              </a:p>
            </c:txPr>
            <c:showVal val="1"/>
          </c:dLbls>
          <c:cat>
            <c:numRef>
              <c:f>Φύλλο1!$A$2:$A$4</c:f>
              <c:numCache>
                <c:formatCode>General</c:formatCode>
                <c:ptCount val="3"/>
                <c:pt idx="0">
                  <c:v>2011</c:v>
                </c:pt>
                <c:pt idx="1">
                  <c:v>2012</c:v>
                </c:pt>
                <c:pt idx="2">
                  <c:v>2013</c:v>
                </c:pt>
              </c:numCache>
            </c:numRef>
          </c:cat>
          <c:val>
            <c:numRef>
              <c:f>Φύλλο1!$B$2:$B$4</c:f>
              <c:numCache>
                <c:formatCode>General</c:formatCode>
                <c:ptCount val="3"/>
                <c:pt idx="0">
                  <c:v>20</c:v>
                </c:pt>
                <c:pt idx="1">
                  <c:v>39</c:v>
                </c:pt>
                <c:pt idx="2">
                  <c:v>44</c:v>
                </c:pt>
              </c:numCache>
            </c:numRef>
          </c:val>
        </c:ser>
        <c:marker val="1"/>
        <c:axId val="96334592"/>
        <c:axId val="96132096"/>
      </c:lineChart>
      <c:catAx>
        <c:axId val="96129024"/>
        <c:scaling>
          <c:orientation val="minMax"/>
        </c:scaling>
        <c:axPos val="b"/>
        <c:numFmt formatCode="General" sourceLinked="1"/>
        <c:tickLblPos val="nextTo"/>
        <c:crossAx val="96130560"/>
        <c:crosses val="autoZero"/>
        <c:auto val="1"/>
        <c:lblAlgn val="ctr"/>
        <c:lblOffset val="100"/>
      </c:catAx>
      <c:valAx>
        <c:axId val="96130560"/>
        <c:scaling>
          <c:orientation val="minMax"/>
          <c:min val="150000"/>
        </c:scaling>
        <c:axPos val="l"/>
        <c:majorGridlines/>
        <c:numFmt formatCode="#,##0\ &quot;€&quot;" sourceLinked="1"/>
        <c:tickLblPos val="nextTo"/>
        <c:crossAx val="96129024"/>
        <c:crosses val="autoZero"/>
        <c:crossBetween val="between"/>
      </c:valAx>
      <c:valAx>
        <c:axId val="96132096"/>
        <c:scaling>
          <c:orientation val="minMax"/>
          <c:min val="10"/>
        </c:scaling>
        <c:axPos val="r"/>
        <c:numFmt formatCode="General" sourceLinked="1"/>
        <c:tickLblPos val="nextTo"/>
        <c:crossAx val="96334592"/>
        <c:crosses val="max"/>
        <c:crossBetween val="between"/>
      </c:valAx>
      <c:catAx>
        <c:axId val="96334592"/>
        <c:scaling>
          <c:orientation val="minMax"/>
        </c:scaling>
        <c:delete val="1"/>
        <c:axPos val="b"/>
        <c:numFmt formatCode="General" sourceLinked="1"/>
        <c:tickLblPos val="none"/>
        <c:crossAx val="96132096"/>
        <c:crosses val="autoZero"/>
        <c:auto val="1"/>
        <c:lblAlgn val="ctr"/>
        <c:lblOffset val="100"/>
      </c:catAx>
      <c:spPr>
        <a:solidFill>
          <a:srgbClr val="1F497D">
            <a:lumMod val="20000"/>
            <a:lumOff val="80000"/>
          </a:srgbClr>
        </a:solidFill>
      </c:spPr>
    </c:plotArea>
    <c:legend>
      <c:legendPos val="b"/>
      <c:layout/>
    </c:legend>
    <c:plotVisOnly val="1"/>
  </c:chart>
  <c:txPr>
    <a:bodyPr/>
    <a:lstStyle/>
    <a:p>
      <a:pPr>
        <a:defRPr sz="1800">
          <a:solidFill>
            <a:schemeClr val="tx1"/>
          </a:solidFill>
        </a:defRPr>
      </a:pPr>
      <a:endParaRPr lang="el-GR"/>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l-GR"/>
  <c:chart>
    <c:title>
      <c:tx>
        <c:rich>
          <a:bodyPr/>
          <a:lstStyle/>
          <a:p>
            <a:pPr>
              <a:defRPr>
                <a:solidFill>
                  <a:srgbClr val="0067A0"/>
                </a:solidFill>
              </a:defRPr>
            </a:pPr>
            <a:r>
              <a:rPr lang="el-GR" dirty="0" smtClean="0">
                <a:solidFill>
                  <a:srgbClr val="0067A0"/>
                </a:solidFill>
              </a:rPr>
              <a:t>Μέσο</a:t>
            </a:r>
            <a:r>
              <a:rPr lang="el-GR" baseline="0" dirty="0" smtClean="0">
                <a:solidFill>
                  <a:srgbClr val="0067A0"/>
                </a:solidFill>
              </a:rPr>
              <a:t> ασφάλιστρο – Μέση πληρωθείσα ζημιά</a:t>
            </a:r>
            <a:endParaRPr lang="el-GR" dirty="0">
              <a:solidFill>
                <a:srgbClr val="0067A0"/>
              </a:solidFill>
            </a:endParaRPr>
          </a:p>
        </c:rich>
      </c:tx>
      <c:layout/>
    </c:title>
    <c:plotArea>
      <c:layout/>
      <c:lineChart>
        <c:grouping val="standard"/>
        <c:ser>
          <c:idx val="1"/>
          <c:order val="1"/>
          <c:tx>
            <c:strRef>
              <c:f>Φύλλο1!$C$1</c:f>
              <c:strCache>
                <c:ptCount val="1"/>
                <c:pt idx="0">
                  <c:v>Μέση ζημιά</c:v>
                </c:pt>
              </c:strCache>
            </c:strRef>
          </c:tx>
          <c:marker>
            <c:spPr>
              <a:solidFill>
                <a:srgbClr val="FFFF00"/>
              </a:solidFill>
            </c:spPr>
          </c:marker>
          <c:dLbls>
            <c:txPr>
              <a:bodyPr/>
              <a:lstStyle/>
              <a:p>
                <a:pPr>
                  <a:defRPr sz="1000" baseline="0"/>
                </a:pPr>
                <a:endParaRPr lang="el-GR"/>
              </a:p>
            </c:txPr>
            <c:showVal val="1"/>
          </c:dLbls>
          <c:cat>
            <c:numRef>
              <c:f>Φύλλο1!$A$2:$A$4</c:f>
              <c:numCache>
                <c:formatCode>General</c:formatCode>
                <c:ptCount val="3"/>
                <c:pt idx="0">
                  <c:v>2011</c:v>
                </c:pt>
                <c:pt idx="1">
                  <c:v>2012</c:v>
                </c:pt>
                <c:pt idx="2">
                  <c:v>2013</c:v>
                </c:pt>
              </c:numCache>
            </c:numRef>
          </c:cat>
          <c:val>
            <c:numRef>
              <c:f>Φύλλο1!$C$2:$C$4</c:f>
              <c:numCache>
                <c:formatCode>#,##0\ "€"</c:formatCode>
                <c:ptCount val="3"/>
                <c:pt idx="0">
                  <c:v>668.71</c:v>
                </c:pt>
                <c:pt idx="1">
                  <c:v>5380.9299999999994</c:v>
                </c:pt>
                <c:pt idx="2">
                  <c:v>19232.02</c:v>
                </c:pt>
              </c:numCache>
            </c:numRef>
          </c:val>
        </c:ser>
        <c:marker val="1"/>
        <c:axId val="98099200"/>
        <c:axId val="98100736"/>
      </c:lineChart>
      <c:lineChart>
        <c:grouping val="standard"/>
        <c:ser>
          <c:idx val="0"/>
          <c:order val="0"/>
          <c:tx>
            <c:strRef>
              <c:f>Φύλλο1!$B$1</c:f>
              <c:strCache>
                <c:ptCount val="1"/>
                <c:pt idx="0">
                  <c:v>Μέσο ασφάλιστρο</c:v>
                </c:pt>
              </c:strCache>
            </c:strRef>
          </c:tx>
          <c:spPr>
            <a:ln>
              <a:solidFill>
                <a:srgbClr val="00B050"/>
              </a:solidFill>
            </a:ln>
          </c:spPr>
          <c:marker>
            <c:spPr>
              <a:solidFill>
                <a:schemeClr val="tx1"/>
              </a:solidFill>
            </c:spPr>
          </c:marker>
          <c:dLbls>
            <c:numFmt formatCode="#,##0\ &quot;€&quot;" sourceLinked="0"/>
            <c:txPr>
              <a:bodyPr/>
              <a:lstStyle/>
              <a:p>
                <a:pPr>
                  <a:defRPr sz="1000" baseline="0"/>
                </a:pPr>
                <a:endParaRPr lang="el-GR"/>
              </a:p>
            </c:txPr>
            <c:showVal val="1"/>
          </c:dLbls>
          <c:cat>
            <c:numRef>
              <c:f>Φύλλο1!$A$2:$A$4</c:f>
              <c:numCache>
                <c:formatCode>General</c:formatCode>
                <c:ptCount val="3"/>
                <c:pt idx="0">
                  <c:v>2011</c:v>
                </c:pt>
                <c:pt idx="1">
                  <c:v>2012</c:v>
                </c:pt>
                <c:pt idx="2">
                  <c:v>2013</c:v>
                </c:pt>
              </c:numCache>
            </c:numRef>
          </c:cat>
          <c:val>
            <c:numRef>
              <c:f>Φύλλο1!$B$2:$B$4</c:f>
              <c:numCache>
                <c:formatCode>General</c:formatCode>
                <c:ptCount val="3"/>
                <c:pt idx="0">
                  <c:v>415.68</c:v>
                </c:pt>
                <c:pt idx="1">
                  <c:v>395.57</c:v>
                </c:pt>
                <c:pt idx="2">
                  <c:v>382.14000000000038</c:v>
                </c:pt>
              </c:numCache>
            </c:numRef>
          </c:val>
        </c:ser>
        <c:marker val="1"/>
        <c:axId val="99816192"/>
        <c:axId val="98102272"/>
      </c:lineChart>
      <c:catAx>
        <c:axId val="98099200"/>
        <c:scaling>
          <c:orientation val="minMax"/>
        </c:scaling>
        <c:axPos val="b"/>
        <c:numFmt formatCode="General" sourceLinked="1"/>
        <c:tickLblPos val="nextTo"/>
        <c:crossAx val="98100736"/>
        <c:crosses val="autoZero"/>
        <c:auto val="1"/>
        <c:lblAlgn val="ctr"/>
        <c:lblOffset val="100"/>
      </c:catAx>
      <c:valAx>
        <c:axId val="98100736"/>
        <c:scaling>
          <c:orientation val="minMax"/>
          <c:min val="500"/>
        </c:scaling>
        <c:axPos val="l"/>
        <c:majorGridlines/>
        <c:numFmt formatCode="#,##0\ &quot;€&quot;" sourceLinked="1"/>
        <c:tickLblPos val="nextTo"/>
        <c:crossAx val="98099200"/>
        <c:crosses val="autoZero"/>
        <c:crossBetween val="between"/>
        <c:majorUnit val="2000"/>
      </c:valAx>
      <c:valAx>
        <c:axId val="98102272"/>
        <c:scaling>
          <c:orientation val="minMax"/>
          <c:min val="100"/>
        </c:scaling>
        <c:axPos val="r"/>
        <c:numFmt formatCode="General" sourceLinked="1"/>
        <c:tickLblPos val="nextTo"/>
        <c:crossAx val="99816192"/>
        <c:crosses val="max"/>
        <c:crossBetween val="between"/>
        <c:majorUnit val="100"/>
      </c:valAx>
      <c:catAx>
        <c:axId val="99816192"/>
        <c:scaling>
          <c:orientation val="minMax"/>
        </c:scaling>
        <c:delete val="1"/>
        <c:axPos val="b"/>
        <c:numFmt formatCode="General" sourceLinked="1"/>
        <c:tickLblPos val="none"/>
        <c:crossAx val="98102272"/>
        <c:crosses val="autoZero"/>
        <c:auto val="1"/>
        <c:lblAlgn val="ctr"/>
        <c:lblOffset val="100"/>
      </c:catAx>
      <c:spPr>
        <a:solidFill>
          <a:srgbClr val="1F497D">
            <a:lumMod val="20000"/>
            <a:lumOff val="80000"/>
          </a:srgbClr>
        </a:solidFill>
      </c:spPr>
    </c:plotArea>
    <c:legend>
      <c:legendPos val="b"/>
      <c:layout/>
    </c:legend>
    <c:plotVisOnly val="1"/>
  </c:chart>
  <c:txPr>
    <a:bodyPr/>
    <a:lstStyle/>
    <a:p>
      <a:pPr>
        <a:defRPr sz="1800">
          <a:solidFill>
            <a:schemeClr val="tx1"/>
          </a:solidFill>
        </a:defRPr>
      </a:pPr>
      <a:endParaRPr lang="el-GR"/>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1635CA-C598-4CD4-80C6-CD994A312EFF}" type="datetimeFigureOut">
              <a:rPr lang="el-GR" smtClean="0"/>
              <a:pPr/>
              <a:t>2/6/2014</a:t>
            </a:fld>
            <a:endParaRPr lang="el-GR"/>
          </a:p>
        </p:txBody>
      </p:sp>
      <p:sp>
        <p:nvSpPr>
          <p:cNvPr id="4" name="3 - Θέση εικόνας διαφάνειας"/>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A79646-802D-4C5E-96F7-E3FF480D94B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1</a:t>
            </a:fld>
            <a:endParaRPr lang="el-G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2</a:t>
            </a:fld>
            <a:endParaRPr lang="el-G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3</a:t>
            </a:fld>
            <a:endParaRPr lang="el-G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4</a:t>
            </a:fld>
            <a:endParaRPr lang="el-G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5</a:t>
            </a:fld>
            <a:endParaRPr lang="el-G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6</a:t>
            </a:fld>
            <a:endParaRPr lang="el-G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7</a:t>
            </a:fld>
            <a:endParaRPr lang="el-G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8</a:t>
            </a:fld>
            <a:endParaRPr lang="el-G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34A79646-802D-4C5E-96F7-E3FF480D94B1}" type="slidenum">
              <a:rPr lang="el-GR" smtClean="0"/>
              <a:pPr/>
              <a:t>9</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42950" y="2130426"/>
            <a:ext cx="84201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FB99B8A3-4E9F-41AD-B058-2ACF9445B3A8}" type="datetime1">
              <a:rPr lang="el-GR" smtClean="0"/>
              <a:pPr/>
              <a:t>2/6/2014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93BC7F7-C604-4934-B130-169332F71437}"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7A390FAB-8B1F-462E-AB45-27CBABCB8952}" type="datetime1">
              <a:rPr lang="el-GR" smtClean="0"/>
              <a:pPr/>
              <a:t>2/6/2014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93BC7F7-C604-4934-B130-169332F71437}"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7181850" y="274639"/>
            <a:ext cx="222885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95300" y="274639"/>
            <a:ext cx="652145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1A31CCD2-AC43-4957-A707-4EA273DF33F8}" type="datetime1">
              <a:rPr lang="el-GR" smtClean="0"/>
              <a:pPr/>
              <a:t>2/6/2014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93BC7F7-C604-4934-B130-169332F71437}"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A0D1628-D761-44D1-B8D5-37C4FDD37724}" type="datetime1">
              <a:rPr lang="el-GR" smtClean="0"/>
              <a:pPr/>
              <a:t>2/6/2014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93BC7F7-C604-4934-B130-169332F71437}"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82506" y="4406901"/>
            <a:ext cx="84201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F9BE8652-941E-41C9-8D67-3C89F894A226}" type="datetime1">
              <a:rPr lang="el-GR" smtClean="0"/>
              <a:pPr/>
              <a:t>2/6/2014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93BC7F7-C604-4934-B130-169332F71437}"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792BE534-0F08-4583-B7A4-B1427F518FFE}" type="datetime1">
              <a:rPr lang="el-GR" smtClean="0"/>
              <a:pPr/>
              <a:t>2/6/2014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93BC7F7-C604-4934-B130-169332F71437}"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B48BE2C-4F70-4D39-8E77-8B90EBDF0468}" type="datetime1">
              <a:rPr lang="el-GR" smtClean="0"/>
              <a:pPr/>
              <a:t>2/6/2014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93BC7F7-C604-4934-B130-169332F71437}"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0E99D7A-8CB2-4D68-88EB-E9CEF0D7157F}" type="datetime1">
              <a:rPr lang="el-GR" smtClean="0"/>
              <a:pPr/>
              <a:t>2/6/2014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93BC7F7-C604-4934-B130-169332F71437}"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EDA2BB9-C93A-4622-9F51-830D2067927D}" type="datetime1">
              <a:rPr lang="el-GR" smtClean="0"/>
              <a:pPr/>
              <a:t>2/6/2014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93BC7F7-C604-4934-B130-169332F71437}"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95300" y="273050"/>
            <a:ext cx="3259006"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809F4B7D-ABE6-48C8-AC4D-5F805B5F7CB8}" type="datetime1">
              <a:rPr lang="el-GR" smtClean="0"/>
              <a:pPr/>
              <a:t>2/6/2014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93BC7F7-C604-4934-B130-169332F71437}"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941645" y="4800600"/>
            <a:ext cx="59436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5485208D-CC30-4F9C-97DC-155C0F01A35F}" type="datetime1">
              <a:rPr lang="el-GR" smtClean="0"/>
              <a:pPr/>
              <a:t>2/6/2014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93BC7F7-C604-4934-B130-169332F71437}"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D652D7-32B8-40C9-96EE-EBBCDF929FAC}" type="datetime1">
              <a:rPr lang="el-GR" smtClean="0"/>
              <a:pPr/>
              <a:t>2/6/2014</a:t>
            </a:fld>
            <a:endParaRPr lang="el-GR"/>
          </a:p>
        </p:txBody>
      </p:sp>
      <p:sp>
        <p:nvSpPr>
          <p:cNvPr id="5" name="4 - Θέση υποσέλιδου"/>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BC7F7-C604-4934-B130-169332F71437}"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ILESERVER\Transfer\George\eaee\eaee_power_point\eaee_pp_cover_1\eaee_power_point.jpg"/>
          <p:cNvPicPr>
            <a:picLocks noChangeAspect="1" noChangeArrowheads="1"/>
          </p:cNvPicPr>
          <p:nvPr/>
        </p:nvPicPr>
        <p:blipFill>
          <a:blip r:embed="rId3" cstate="screen"/>
          <a:srcRect/>
          <a:stretch>
            <a:fillRect/>
          </a:stretch>
        </p:blipFill>
        <p:spPr bwMode="auto">
          <a:xfrm>
            <a:off x="0" y="0"/>
            <a:ext cx="9906000" cy="6934924"/>
          </a:xfrm>
          <a:prstGeom prst="rect">
            <a:avLst/>
          </a:prstGeom>
          <a:noFill/>
        </p:spPr>
      </p:pic>
      <p:sp>
        <p:nvSpPr>
          <p:cNvPr id="2" name="1 - Τίτλος"/>
          <p:cNvSpPr>
            <a:spLocks noGrp="1"/>
          </p:cNvSpPr>
          <p:nvPr>
            <p:ph type="ctrTitle"/>
          </p:nvPr>
        </p:nvSpPr>
        <p:spPr>
          <a:xfrm>
            <a:off x="609600" y="-29980"/>
            <a:ext cx="8420100" cy="1470025"/>
          </a:xfrm>
        </p:spPr>
        <p:txBody>
          <a:bodyPr>
            <a:normAutofit/>
          </a:bodyPr>
          <a:lstStyle/>
          <a:p>
            <a:pPr algn="l">
              <a:spcBef>
                <a:spcPct val="50000"/>
              </a:spcBef>
            </a:pPr>
            <a:r>
              <a:rPr lang="el-GR" sz="3600" dirty="0" smtClean="0">
                <a:solidFill>
                  <a:schemeClr val="bg1"/>
                </a:solidFill>
                <a:latin typeface="Calibri" pitchFamily="34" charset="0"/>
              </a:rPr>
              <a:t>Επαγγελματική Αστική Ευθύνη </a:t>
            </a:r>
            <a:br>
              <a:rPr lang="el-GR" sz="3600" dirty="0" smtClean="0">
                <a:solidFill>
                  <a:schemeClr val="bg1"/>
                </a:solidFill>
                <a:latin typeface="Calibri" pitchFamily="34" charset="0"/>
              </a:rPr>
            </a:br>
            <a:r>
              <a:rPr lang="el-GR" sz="3600" dirty="0" smtClean="0">
                <a:solidFill>
                  <a:schemeClr val="bg1"/>
                </a:solidFill>
                <a:latin typeface="Calibri" pitchFamily="34" charset="0"/>
              </a:rPr>
              <a:t>Διαμεσολαβητών</a:t>
            </a:r>
            <a:endParaRPr lang="en-US" sz="3600" dirty="0">
              <a:solidFill>
                <a:schemeClr val="bg1"/>
              </a:solidFill>
              <a:latin typeface="Calibri" pitchFamily="34" charset="0"/>
            </a:endParaRPr>
          </a:p>
        </p:txBody>
      </p:sp>
      <p:sp>
        <p:nvSpPr>
          <p:cNvPr id="3" name="2 - Υπότιτλος"/>
          <p:cNvSpPr>
            <a:spLocks noGrp="1"/>
          </p:cNvSpPr>
          <p:nvPr>
            <p:ph type="subTitle" idx="1"/>
          </p:nvPr>
        </p:nvSpPr>
        <p:spPr>
          <a:xfrm>
            <a:off x="594610" y="1219200"/>
            <a:ext cx="6934200" cy="1752600"/>
          </a:xfrm>
        </p:spPr>
        <p:txBody>
          <a:bodyPr>
            <a:normAutofit/>
          </a:bodyPr>
          <a:lstStyle/>
          <a:p>
            <a:pPr algn="l"/>
            <a:endParaRPr lang="el-GR" sz="1800" b="1" dirty="0" smtClean="0">
              <a:solidFill>
                <a:schemeClr val="bg1"/>
              </a:solidFill>
            </a:endParaRPr>
          </a:p>
          <a:p>
            <a:pPr algn="l"/>
            <a:r>
              <a:rPr lang="el-GR" sz="1800" b="1" dirty="0" smtClean="0">
                <a:solidFill>
                  <a:schemeClr val="bg1"/>
                </a:solidFill>
              </a:rPr>
              <a:t>29/5/2014</a:t>
            </a:r>
            <a:endParaRPr lang="el-GR" sz="1800" b="1" dirty="0">
              <a:solidFill>
                <a:schemeClr val="bg1"/>
              </a:solidFill>
            </a:endParaRPr>
          </a:p>
        </p:txBody>
      </p:sp>
      <p:sp>
        <p:nvSpPr>
          <p:cNvPr id="5" name="TextBox 4"/>
          <p:cNvSpPr txBox="1"/>
          <p:nvPr/>
        </p:nvSpPr>
        <p:spPr>
          <a:xfrm>
            <a:off x="685800" y="5715000"/>
            <a:ext cx="5029200" cy="646331"/>
          </a:xfrm>
          <a:prstGeom prst="rect">
            <a:avLst/>
          </a:prstGeom>
          <a:noFill/>
        </p:spPr>
        <p:txBody>
          <a:bodyPr wrap="square" rtlCol="0">
            <a:spAutoFit/>
          </a:bodyPr>
          <a:lstStyle/>
          <a:p>
            <a:endParaRPr lang="el-GR" i="1" dirty="0" smtClean="0">
              <a:solidFill>
                <a:schemeClr val="bg1"/>
              </a:solidFill>
            </a:endParaRPr>
          </a:p>
          <a:p>
            <a:r>
              <a:rPr lang="el-GR" i="1" dirty="0" smtClean="0">
                <a:solidFill>
                  <a:schemeClr val="bg1"/>
                </a:solidFill>
              </a:rPr>
              <a:t>Μάνος Δημήτριος</a:t>
            </a:r>
            <a:endParaRPr lang="el-GR" i="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7391400" cy="579620"/>
          </a:xfrm>
        </p:spPr>
        <p:txBody>
          <a:bodyPr>
            <a:normAutofit/>
          </a:bodyPr>
          <a:lstStyle/>
          <a:p>
            <a:pPr algn="l">
              <a:spcBef>
                <a:spcPct val="50000"/>
              </a:spcBef>
            </a:pPr>
            <a:r>
              <a:rPr lang="el-GR" sz="2800" dirty="0" smtClean="0">
                <a:solidFill>
                  <a:srgbClr val="0067A0"/>
                </a:solidFill>
                <a:latin typeface="Calibri" pitchFamily="34" charset="0"/>
              </a:rPr>
              <a:t>ΕΦΑΡΜΟΓΕΣ ΝΟΜΟΘΕΣΙΑΣ/ΠΡΟΒΛΗΜΑΤΙΣΜΟΙ</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152400" y="1295400"/>
            <a:ext cx="9601200" cy="4434590"/>
          </a:xfrm>
        </p:spPr>
        <p:txBody>
          <a:bodyPr>
            <a:normAutofit/>
          </a:bodyPr>
          <a:lstStyle/>
          <a:p>
            <a:pPr algn="l"/>
            <a:r>
              <a:rPr lang="el-GR" sz="2600" b="1" dirty="0" smtClean="0">
                <a:solidFill>
                  <a:srgbClr val="0067A0"/>
                </a:solidFill>
              </a:rPr>
              <a:t>Ασφαλιστήριο Α</a:t>
            </a:r>
            <a:r>
              <a:rPr lang="en-US" sz="2600" b="1" dirty="0" smtClean="0">
                <a:solidFill>
                  <a:srgbClr val="0067A0"/>
                </a:solidFill>
              </a:rPr>
              <a:t>	</a:t>
            </a:r>
            <a:r>
              <a:rPr lang="en-US" sz="2600" b="1" dirty="0" smtClean="0">
                <a:solidFill>
                  <a:schemeClr val="tx1"/>
                </a:solidFill>
              </a:rPr>
              <a:t>		</a:t>
            </a:r>
            <a:r>
              <a:rPr lang="el-GR" sz="1400" b="1" dirty="0" smtClean="0">
                <a:solidFill>
                  <a:schemeClr val="tx1"/>
                </a:solidFill>
              </a:rPr>
              <a:t>αναγγελία απαίτησης (30/9/2014)</a:t>
            </a:r>
          </a:p>
          <a:p>
            <a:pPr algn="l"/>
            <a:r>
              <a:rPr lang="en-US" sz="2600" b="1" dirty="0" smtClean="0">
                <a:solidFill>
                  <a:schemeClr val="tx1"/>
                </a:solidFill>
              </a:rPr>
              <a:t>	   </a:t>
            </a:r>
            <a:r>
              <a:rPr lang="el-GR" sz="1800" b="1" dirty="0" smtClean="0">
                <a:solidFill>
                  <a:schemeClr val="tx1"/>
                </a:solidFill>
                <a:latin typeface="Calibri" pitchFamily="34" charset="0"/>
              </a:rPr>
              <a:t>Αναδρομική ισχύς</a:t>
            </a:r>
            <a:r>
              <a:rPr lang="en-US" sz="1800" b="1" dirty="0" smtClean="0">
                <a:solidFill>
                  <a:schemeClr val="tx1"/>
                </a:solidFill>
                <a:latin typeface="Calibri" pitchFamily="34" charset="0"/>
              </a:rPr>
              <a:t>	</a:t>
            </a:r>
            <a:r>
              <a:rPr lang="el-GR" sz="1800" b="1" dirty="0" smtClean="0">
                <a:solidFill>
                  <a:schemeClr val="tx1"/>
                </a:solidFill>
                <a:latin typeface="Calibri" pitchFamily="34" charset="0"/>
              </a:rPr>
              <a:t>    Περίοδος    </a:t>
            </a:r>
            <a:r>
              <a:rPr lang="en-US" sz="1800" b="1" dirty="0" smtClean="0">
                <a:solidFill>
                  <a:schemeClr val="tx1"/>
                </a:solidFill>
                <a:latin typeface="Calibri" pitchFamily="34" charset="0"/>
              </a:rPr>
              <a:t>	                 ERP</a:t>
            </a:r>
            <a:r>
              <a:rPr lang="el-GR" sz="1800" b="1" dirty="0" smtClean="0">
                <a:solidFill>
                  <a:schemeClr val="tx1"/>
                </a:solidFill>
                <a:latin typeface="Calibri" pitchFamily="34" charset="0"/>
              </a:rPr>
              <a:t>		                        				</a:t>
            </a:r>
            <a:r>
              <a:rPr lang="en-US" sz="1800" b="1" dirty="0" smtClean="0">
                <a:solidFill>
                  <a:schemeClr val="tx1"/>
                </a:solidFill>
                <a:latin typeface="Calibri" pitchFamily="34" charset="0"/>
              </a:rPr>
              <a:t>   </a:t>
            </a:r>
            <a:r>
              <a:rPr lang="el-GR" sz="1800" b="1" dirty="0" smtClean="0">
                <a:solidFill>
                  <a:schemeClr val="tx1"/>
                </a:solidFill>
                <a:latin typeface="Calibri" pitchFamily="34" charset="0"/>
              </a:rPr>
              <a:t>ασφάλισης</a:t>
            </a:r>
          </a:p>
          <a:p>
            <a:pPr algn="l"/>
            <a:endParaRPr lang="en-US" sz="2600" b="1" dirty="0" smtClean="0">
              <a:solidFill>
                <a:schemeClr val="tx1"/>
              </a:solidFill>
            </a:endParaRPr>
          </a:p>
          <a:p>
            <a:pPr algn="l">
              <a:lnSpc>
                <a:spcPct val="150000"/>
              </a:lnSpc>
            </a:pPr>
            <a:r>
              <a:rPr lang="el-GR" sz="1400" b="1" dirty="0" smtClean="0">
                <a:solidFill>
                  <a:schemeClr val="tx1"/>
                </a:solidFill>
              </a:rPr>
              <a:t>15/1/2005                                                                31/12/201</a:t>
            </a:r>
            <a:r>
              <a:rPr lang="en-US" sz="1400" b="1" dirty="0" smtClean="0">
                <a:solidFill>
                  <a:schemeClr val="tx1"/>
                </a:solidFill>
              </a:rPr>
              <a:t>2</a:t>
            </a:r>
            <a:r>
              <a:rPr lang="el-GR" sz="1400" b="1" dirty="0" smtClean="0">
                <a:solidFill>
                  <a:schemeClr val="tx1"/>
                </a:solidFill>
              </a:rPr>
              <a:t>        31/12/201</a:t>
            </a:r>
            <a:r>
              <a:rPr lang="en-US" sz="1400" b="1" dirty="0" smtClean="0">
                <a:solidFill>
                  <a:schemeClr val="tx1"/>
                </a:solidFill>
              </a:rPr>
              <a:t>3</a:t>
            </a:r>
            <a:r>
              <a:rPr lang="el-GR" sz="1400" b="1" dirty="0" smtClean="0">
                <a:solidFill>
                  <a:schemeClr val="tx1"/>
                </a:solidFill>
              </a:rPr>
              <a:t>                                                           31/12/201</a:t>
            </a:r>
            <a:r>
              <a:rPr lang="en-US" sz="1400" b="1" dirty="0" smtClean="0">
                <a:solidFill>
                  <a:schemeClr val="tx1"/>
                </a:solidFill>
              </a:rPr>
              <a:t>8</a:t>
            </a:r>
          </a:p>
          <a:p>
            <a:pPr algn="l"/>
            <a:r>
              <a:rPr lang="el-GR" sz="2600" b="1" dirty="0" smtClean="0">
                <a:solidFill>
                  <a:srgbClr val="0067A0"/>
                </a:solidFill>
              </a:rPr>
              <a:t>Ασφαλιστήριο Β</a:t>
            </a:r>
            <a:endParaRPr lang="en-US" sz="2600" b="1" dirty="0" smtClean="0">
              <a:solidFill>
                <a:srgbClr val="0067A0"/>
              </a:solidFill>
            </a:endParaRPr>
          </a:p>
          <a:p>
            <a:pPr algn="l">
              <a:spcBef>
                <a:spcPts val="0"/>
              </a:spcBef>
            </a:pPr>
            <a:r>
              <a:rPr lang="en-US" sz="1800" b="1" dirty="0" smtClean="0">
                <a:solidFill>
                  <a:schemeClr val="tx1"/>
                </a:solidFill>
                <a:latin typeface="Arial" pitchFamily="34" charset="0"/>
                <a:cs typeface="Arial" pitchFamily="34" charset="0"/>
              </a:rPr>
              <a:t>                             </a:t>
            </a:r>
          </a:p>
          <a:p>
            <a:pPr algn="l">
              <a:spcBef>
                <a:spcPts val="0"/>
              </a:spcBef>
            </a:pPr>
            <a:r>
              <a:rPr lang="en-US" sz="1800" b="1" dirty="0" smtClean="0">
                <a:solidFill>
                  <a:schemeClr val="tx1"/>
                </a:solidFill>
                <a:latin typeface="Calibri" pitchFamily="34" charset="0"/>
              </a:rPr>
              <a:t>                                   </a:t>
            </a:r>
            <a:r>
              <a:rPr lang="el-GR" sz="1800" b="1" dirty="0" smtClean="0">
                <a:solidFill>
                  <a:schemeClr val="tx1"/>
                </a:solidFill>
                <a:latin typeface="Calibri" pitchFamily="34" charset="0"/>
              </a:rPr>
              <a:t>Αναδρομική ισχύς</a:t>
            </a:r>
            <a:r>
              <a:rPr lang="en-US" sz="1800" b="1" dirty="0" smtClean="0">
                <a:solidFill>
                  <a:schemeClr val="tx1"/>
                </a:solidFill>
                <a:latin typeface="Calibri" pitchFamily="34" charset="0"/>
              </a:rPr>
              <a:t>	</a:t>
            </a:r>
            <a:r>
              <a:rPr lang="el-GR" sz="1800" b="1" dirty="0" smtClean="0">
                <a:solidFill>
                  <a:schemeClr val="tx1"/>
                </a:solidFill>
                <a:latin typeface="Calibri" pitchFamily="34" charset="0"/>
              </a:rPr>
              <a:t>  </a:t>
            </a:r>
            <a:r>
              <a:rPr lang="en-US" sz="1800" b="1" dirty="0" smtClean="0">
                <a:solidFill>
                  <a:schemeClr val="tx1"/>
                </a:solidFill>
                <a:latin typeface="Calibri" pitchFamily="34" charset="0"/>
              </a:rPr>
              <a:t>      </a:t>
            </a:r>
            <a:r>
              <a:rPr lang="el-GR" sz="1800" b="1" dirty="0" smtClean="0">
                <a:solidFill>
                  <a:schemeClr val="tx1"/>
                </a:solidFill>
                <a:latin typeface="Calibri" pitchFamily="34" charset="0"/>
              </a:rPr>
              <a:t>  </a:t>
            </a:r>
            <a:r>
              <a:rPr lang="en-US" sz="1800" b="1" dirty="0" smtClean="0">
                <a:solidFill>
                  <a:schemeClr val="tx1"/>
                </a:solidFill>
                <a:latin typeface="Calibri" pitchFamily="34" charset="0"/>
              </a:rPr>
              <a:t>                 </a:t>
            </a:r>
            <a:r>
              <a:rPr lang="el-GR" sz="1800" b="1" dirty="0" smtClean="0">
                <a:solidFill>
                  <a:schemeClr val="tx1"/>
                </a:solidFill>
                <a:latin typeface="Calibri" pitchFamily="34" charset="0"/>
              </a:rPr>
              <a:t>Περίοδος    </a:t>
            </a:r>
            <a:r>
              <a:rPr lang="en-US" sz="1800" b="1" dirty="0" smtClean="0">
                <a:solidFill>
                  <a:schemeClr val="tx1"/>
                </a:solidFill>
                <a:latin typeface="Calibri" pitchFamily="34" charset="0"/>
              </a:rPr>
              <a:t>	                      ERP</a:t>
            </a:r>
            <a:r>
              <a:rPr lang="el-GR" sz="1800" b="1" dirty="0" smtClean="0">
                <a:solidFill>
                  <a:schemeClr val="tx1"/>
                </a:solidFill>
                <a:latin typeface="Calibri" pitchFamily="34" charset="0"/>
              </a:rPr>
              <a:t>		                        </a:t>
            </a:r>
            <a:endParaRPr lang="en-US" sz="1800" b="1" dirty="0" smtClean="0">
              <a:solidFill>
                <a:schemeClr val="tx1"/>
              </a:solidFill>
              <a:latin typeface="Calibri" pitchFamily="34" charset="0"/>
            </a:endParaRPr>
          </a:p>
          <a:p>
            <a:pPr algn="l">
              <a:spcBef>
                <a:spcPts val="0"/>
              </a:spcBef>
            </a:pPr>
            <a:r>
              <a:rPr lang="el-GR" sz="1800" b="1" dirty="0" smtClean="0">
                <a:solidFill>
                  <a:schemeClr val="tx1"/>
                </a:solidFill>
                <a:latin typeface="Calibri" pitchFamily="34" charset="0"/>
              </a:rPr>
              <a:t>				</a:t>
            </a:r>
            <a:r>
              <a:rPr lang="en-US" sz="1800" b="1" dirty="0" smtClean="0">
                <a:solidFill>
                  <a:schemeClr val="tx1"/>
                </a:solidFill>
                <a:latin typeface="Calibri" pitchFamily="34" charset="0"/>
              </a:rPr>
              <a:t>                          </a:t>
            </a:r>
            <a:r>
              <a:rPr lang="el-GR" sz="1800" b="1" dirty="0" smtClean="0">
                <a:solidFill>
                  <a:schemeClr val="tx1"/>
                </a:solidFill>
                <a:latin typeface="Calibri" pitchFamily="34" charset="0"/>
              </a:rPr>
              <a:t>ασφάλισης</a:t>
            </a:r>
            <a:endParaRPr lang="en-US" sz="1800" b="1" dirty="0" smtClean="0">
              <a:solidFill>
                <a:schemeClr val="tx1"/>
              </a:solidFill>
              <a:latin typeface="Calibri" pitchFamily="34" charset="0"/>
            </a:endParaRPr>
          </a:p>
          <a:p>
            <a:pPr algn="l">
              <a:spcBef>
                <a:spcPts val="0"/>
              </a:spcBef>
            </a:pPr>
            <a:endParaRPr lang="en-US" sz="1800" b="1" dirty="0" smtClean="0">
              <a:solidFill>
                <a:schemeClr val="tx1"/>
              </a:solidFill>
              <a:latin typeface="Calibri" pitchFamily="34" charset="0"/>
            </a:endParaRPr>
          </a:p>
          <a:p>
            <a:pPr algn="l">
              <a:spcBef>
                <a:spcPts val="0"/>
              </a:spcBef>
            </a:pPr>
            <a:endParaRPr lang="en-US" sz="1800" b="1" dirty="0" smtClean="0">
              <a:solidFill>
                <a:schemeClr val="tx1"/>
              </a:solidFill>
              <a:latin typeface="Calibri" pitchFamily="34" charset="0"/>
            </a:endParaRPr>
          </a:p>
          <a:p>
            <a:pPr algn="l">
              <a:spcBef>
                <a:spcPts val="0"/>
              </a:spcBef>
            </a:pPr>
            <a:r>
              <a:rPr lang="el-GR" sz="1400" b="1" dirty="0" smtClean="0">
                <a:solidFill>
                  <a:schemeClr val="tx1"/>
                </a:solidFill>
              </a:rPr>
              <a:t>15/1/2005                                                                </a:t>
            </a:r>
            <a:r>
              <a:rPr lang="en-US" sz="1400" b="1" dirty="0" smtClean="0">
                <a:solidFill>
                  <a:schemeClr val="tx1"/>
                </a:solidFill>
              </a:rPr>
              <a:t>                              31/</a:t>
            </a:r>
            <a:r>
              <a:rPr lang="el-GR" sz="1400" b="1" dirty="0" smtClean="0">
                <a:solidFill>
                  <a:schemeClr val="tx1"/>
                </a:solidFill>
              </a:rPr>
              <a:t>12/201</a:t>
            </a:r>
            <a:r>
              <a:rPr lang="en-US" sz="1400" b="1" dirty="0" smtClean="0">
                <a:solidFill>
                  <a:schemeClr val="tx1"/>
                </a:solidFill>
              </a:rPr>
              <a:t>3</a:t>
            </a:r>
            <a:r>
              <a:rPr lang="el-GR" sz="1400" b="1" dirty="0" smtClean="0">
                <a:solidFill>
                  <a:schemeClr val="tx1"/>
                </a:solidFill>
              </a:rPr>
              <a:t> </a:t>
            </a:r>
            <a:r>
              <a:rPr lang="en-US" sz="1400" b="1" dirty="0" smtClean="0">
                <a:solidFill>
                  <a:schemeClr val="tx1"/>
                </a:solidFill>
              </a:rPr>
              <a:t> </a:t>
            </a:r>
            <a:r>
              <a:rPr lang="el-GR" sz="1400" b="1" dirty="0" smtClean="0">
                <a:solidFill>
                  <a:schemeClr val="tx1"/>
                </a:solidFill>
              </a:rPr>
              <a:t>       31/12/201</a:t>
            </a:r>
            <a:r>
              <a:rPr lang="en-US" sz="1400" b="1" dirty="0" smtClean="0">
                <a:solidFill>
                  <a:schemeClr val="tx1"/>
                </a:solidFill>
              </a:rPr>
              <a:t>4</a:t>
            </a:r>
            <a:r>
              <a:rPr lang="el-GR" sz="1400" b="1" dirty="0" smtClean="0">
                <a:solidFill>
                  <a:schemeClr val="tx1"/>
                </a:solidFill>
              </a:rPr>
              <a:t>                  </a:t>
            </a:r>
            <a:r>
              <a:rPr lang="en-US" sz="1400" b="1" dirty="0" smtClean="0">
                <a:solidFill>
                  <a:schemeClr val="tx1"/>
                </a:solidFill>
              </a:rPr>
              <a:t>        </a:t>
            </a:r>
            <a:r>
              <a:rPr lang="el-GR" sz="1400" b="1" dirty="0" smtClean="0">
                <a:solidFill>
                  <a:schemeClr val="tx1"/>
                </a:solidFill>
              </a:rPr>
              <a:t>                      31/12/201</a:t>
            </a:r>
            <a:r>
              <a:rPr lang="en-US" sz="1400" b="1" dirty="0" smtClean="0">
                <a:solidFill>
                  <a:schemeClr val="tx1"/>
                </a:solidFill>
              </a:rPr>
              <a:t>9</a:t>
            </a:r>
          </a:p>
          <a:p>
            <a:pPr algn="l">
              <a:spcBef>
                <a:spcPts val="0"/>
              </a:spcBef>
            </a:pPr>
            <a:endParaRPr lang="el-GR" sz="1800" b="1" dirty="0" smtClean="0">
              <a:solidFill>
                <a:schemeClr val="tx1"/>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10</a:t>
            </a:fld>
            <a:endParaRPr lang="el-GR" dirty="0">
              <a:solidFill>
                <a:schemeClr val="bg1"/>
              </a:solidFill>
            </a:endParaRPr>
          </a:p>
        </p:txBody>
      </p:sp>
      <p:cxnSp>
        <p:nvCxnSpPr>
          <p:cNvPr id="11" name="10 - Ευθεία γραμμή σύνδεσης"/>
          <p:cNvCxnSpPr/>
          <p:nvPr/>
        </p:nvCxnSpPr>
        <p:spPr>
          <a:xfrm>
            <a:off x="533400" y="2971800"/>
            <a:ext cx="8915400" cy="0"/>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13 - Ευθεία γραμμή σύνδεσης"/>
          <p:cNvCxnSpPr/>
          <p:nvPr/>
        </p:nvCxnSpPr>
        <p:spPr>
          <a:xfrm>
            <a:off x="533400" y="5029200"/>
            <a:ext cx="8915400" cy="0"/>
          </a:xfrm>
          <a:prstGeom prst="line">
            <a:avLst/>
          </a:prstGeom>
          <a:ln w="63500"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8" name="7 - Έλλειψη"/>
          <p:cNvSpPr/>
          <p:nvPr/>
        </p:nvSpPr>
        <p:spPr>
          <a:xfrm>
            <a:off x="3810000" y="2895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11 - Έλλειψη"/>
          <p:cNvSpPr/>
          <p:nvPr/>
        </p:nvSpPr>
        <p:spPr>
          <a:xfrm>
            <a:off x="457200" y="2895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12 - Έλλειψη"/>
          <p:cNvSpPr/>
          <p:nvPr/>
        </p:nvSpPr>
        <p:spPr>
          <a:xfrm>
            <a:off x="5105400" y="2895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5" name="14 - Έλλειψη"/>
          <p:cNvSpPr/>
          <p:nvPr/>
        </p:nvSpPr>
        <p:spPr>
          <a:xfrm>
            <a:off x="8305800" y="2895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6" name="15 - Έλλειψη"/>
          <p:cNvSpPr/>
          <p:nvPr/>
        </p:nvSpPr>
        <p:spPr>
          <a:xfrm>
            <a:off x="6400800" y="4953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7" name="16 - Έλλειψη"/>
          <p:cNvSpPr/>
          <p:nvPr/>
        </p:nvSpPr>
        <p:spPr>
          <a:xfrm>
            <a:off x="5105400" y="4953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8" name="17 - Έλλειψη"/>
          <p:cNvSpPr/>
          <p:nvPr/>
        </p:nvSpPr>
        <p:spPr>
          <a:xfrm>
            <a:off x="9372600" y="4953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9" name="18 - Δεξιό άγκιστρο"/>
          <p:cNvSpPr/>
          <p:nvPr/>
        </p:nvSpPr>
        <p:spPr>
          <a:xfrm rot="16200000">
            <a:off x="5715000" y="4191000"/>
            <a:ext cx="152400" cy="12192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0" name="19 - Δεξιό άγκιστρο"/>
          <p:cNvSpPr/>
          <p:nvPr/>
        </p:nvSpPr>
        <p:spPr>
          <a:xfrm rot="16200000">
            <a:off x="6705600" y="1066800"/>
            <a:ext cx="152400" cy="32004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1" name="20 - Έλλειψη"/>
          <p:cNvSpPr/>
          <p:nvPr/>
        </p:nvSpPr>
        <p:spPr>
          <a:xfrm>
            <a:off x="457200" y="49530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2" name="21 - Δεξιό άγκιστρο"/>
          <p:cNvSpPr/>
          <p:nvPr/>
        </p:nvSpPr>
        <p:spPr>
          <a:xfrm rot="16200000">
            <a:off x="2133600" y="990600"/>
            <a:ext cx="152400" cy="3352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3" name="22 - Δεξιό άγκιστρο"/>
          <p:cNvSpPr/>
          <p:nvPr/>
        </p:nvSpPr>
        <p:spPr>
          <a:xfrm rot="16200000">
            <a:off x="2743200" y="2514600"/>
            <a:ext cx="152400" cy="4572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4" name="23 - Δεξιό άγκιστρο"/>
          <p:cNvSpPr/>
          <p:nvPr/>
        </p:nvSpPr>
        <p:spPr>
          <a:xfrm rot="16200000">
            <a:off x="4457700" y="2095500"/>
            <a:ext cx="152400" cy="11430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5" name="24 - Δεξιό άγκιστρο"/>
          <p:cNvSpPr/>
          <p:nvPr/>
        </p:nvSpPr>
        <p:spPr>
          <a:xfrm rot="16200000">
            <a:off x="7886700" y="3314700"/>
            <a:ext cx="152400" cy="297180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l-GR"/>
          </a:p>
        </p:txBody>
      </p:sp>
      <p:sp>
        <p:nvSpPr>
          <p:cNvPr id="26" name="25 - Στρογγυλεμένο ορθογώνιο"/>
          <p:cNvSpPr/>
          <p:nvPr/>
        </p:nvSpPr>
        <p:spPr>
          <a:xfrm rot="16200000" flipV="1">
            <a:off x="5867400" y="2895599"/>
            <a:ext cx="304800" cy="152402"/>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9" name="28 - Στρογγυλεμένο ορθογώνιο"/>
          <p:cNvSpPr/>
          <p:nvPr/>
        </p:nvSpPr>
        <p:spPr>
          <a:xfrm rot="16200000" flipV="1">
            <a:off x="5867400" y="4953000"/>
            <a:ext cx="304800" cy="1524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36" name="35 - Ευθύγραμμο βέλος σύνδεσης"/>
          <p:cNvCxnSpPr/>
          <p:nvPr/>
        </p:nvCxnSpPr>
        <p:spPr>
          <a:xfrm flipV="1">
            <a:off x="6019800" y="1676400"/>
            <a:ext cx="0" cy="396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7391400" cy="579620"/>
          </a:xfrm>
        </p:spPr>
        <p:txBody>
          <a:bodyPr>
            <a:normAutofit/>
          </a:bodyPr>
          <a:lstStyle/>
          <a:p>
            <a:pPr algn="l">
              <a:spcBef>
                <a:spcPct val="50000"/>
              </a:spcBef>
            </a:pPr>
            <a:r>
              <a:rPr lang="el-GR" sz="2800" dirty="0" smtClean="0">
                <a:solidFill>
                  <a:srgbClr val="0067A0"/>
                </a:solidFill>
                <a:latin typeface="Calibri" pitchFamily="34" charset="0"/>
              </a:rPr>
              <a:t>ΕΦΑΡΜΟΓΕΣ ΝΟΜΟΘΕΣΙΑΣ/ΠΡΟΒΛΗΜΑΤΙΣΜΟΙ</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a:bodyPr>
          <a:lstStyle/>
          <a:p>
            <a:pPr algn="just"/>
            <a:endParaRPr lang="en-US" sz="2600" b="1" dirty="0" smtClean="0">
              <a:solidFill>
                <a:schemeClr val="tx1"/>
              </a:solidFill>
            </a:endParaRPr>
          </a:p>
          <a:p>
            <a:pPr marL="355600" indent="-355600" algn="just"/>
            <a:r>
              <a:rPr lang="el-GR" sz="2600" dirty="0" smtClean="0">
                <a:solidFill>
                  <a:schemeClr val="tx1"/>
                </a:solidFill>
              </a:rPr>
              <a:t>β) σε περίπτωση που το Ασφαλιστήριο έχει συναφθεί με την </a:t>
            </a:r>
            <a:r>
              <a:rPr lang="en-US" sz="2600" dirty="0" smtClean="0">
                <a:solidFill>
                  <a:schemeClr val="tx1"/>
                </a:solidFill>
              </a:rPr>
              <a:t>     </a:t>
            </a:r>
            <a:r>
              <a:rPr lang="el-GR" sz="2600" dirty="0" smtClean="0">
                <a:solidFill>
                  <a:schemeClr val="tx1"/>
                </a:solidFill>
              </a:rPr>
              <a:t>ίδια Ασφαλιστική Εταιρία</a:t>
            </a:r>
          </a:p>
          <a:p>
            <a:pPr marL="628650" indent="-273050" algn="just">
              <a:buClr>
                <a:srgbClr val="0067A0"/>
              </a:buClr>
              <a:buFont typeface="Wingdings" pitchFamily="2" charset="2"/>
              <a:buChar char="§"/>
            </a:pPr>
            <a:r>
              <a:rPr lang="el-GR" sz="2600" dirty="0" smtClean="0">
                <a:solidFill>
                  <a:schemeClr val="tx1"/>
                </a:solidFill>
              </a:rPr>
              <a:t> Επιλογή ενός εκ των δύο ασφαλιστηρίων</a:t>
            </a:r>
            <a:endParaRPr lang="en-US" sz="2600" dirty="0" smtClean="0">
              <a:solidFill>
                <a:schemeClr val="tx1"/>
              </a:solidFill>
            </a:endParaRPr>
          </a:p>
          <a:p>
            <a:pPr marL="628650" indent="-273050" algn="just">
              <a:buClr>
                <a:srgbClr val="0067A0"/>
              </a:buClr>
              <a:buFont typeface="Wingdings" pitchFamily="2" charset="2"/>
              <a:buChar char="§"/>
            </a:pPr>
            <a:r>
              <a:rPr lang="en-US" sz="2600" dirty="0" smtClean="0">
                <a:solidFill>
                  <a:schemeClr val="tx1"/>
                </a:solidFill>
              </a:rPr>
              <a:t> </a:t>
            </a:r>
            <a:r>
              <a:rPr lang="el-GR" sz="2600" dirty="0" smtClean="0">
                <a:solidFill>
                  <a:schemeClr val="tx1"/>
                </a:solidFill>
              </a:rPr>
              <a:t>Αναφορά στους όρους ή τον πίνακα ασφάλισης</a:t>
            </a:r>
            <a:endParaRPr lang="el-GR" sz="2600" dirty="0">
              <a:solidFill>
                <a:schemeClr val="tx1"/>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11</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7391400" cy="579620"/>
          </a:xfrm>
        </p:spPr>
        <p:txBody>
          <a:bodyPr>
            <a:normAutofit/>
          </a:bodyPr>
          <a:lstStyle/>
          <a:p>
            <a:pPr algn="l">
              <a:spcBef>
                <a:spcPct val="50000"/>
              </a:spcBef>
            </a:pPr>
            <a:r>
              <a:rPr lang="el-GR" sz="2800" dirty="0" smtClean="0">
                <a:solidFill>
                  <a:srgbClr val="0067A0"/>
                </a:solidFill>
                <a:latin typeface="Calibri" pitchFamily="34" charset="0"/>
              </a:rPr>
              <a:t>ΣΤΑΤΙΣΤΙΚΑ</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a:bodyPr>
          <a:lstStyle/>
          <a:p>
            <a:pPr algn="l"/>
            <a:endParaRPr lang="en-US" sz="2600" b="1" dirty="0" smtClean="0">
              <a:solidFill>
                <a:schemeClr val="tx1"/>
              </a:solidFill>
            </a:endParaRPr>
          </a:p>
          <a:p>
            <a:pPr algn="l"/>
            <a:endParaRPr lang="el-GR" sz="2600" b="1" dirty="0">
              <a:solidFill>
                <a:schemeClr val="tx1"/>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12</a:t>
            </a:fld>
            <a:endParaRPr lang="el-GR" dirty="0">
              <a:solidFill>
                <a:schemeClr val="bg1"/>
              </a:solidFill>
            </a:endParaRPr>
          </a:p>
        </p:txBody>
      </p:sp>
      <p:graphicFrame>
        <p:nvGraphicFramePr>
          <p:cNvPr id="7" name="4 - Θέση περιεχομένου"/>
          <p:cNvGraphicFramePr>
            <a:graphicFrameLocks/>
          </p:cNvGraphicFramePr>
          <p:nvPr/>
        </p:nvGraphicFramePr>
        <p:xfrm>
          <a:off x="457200" y="1066800"/>
          <a:ext cx="8229600" cy="470852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7391400" cy="579620"/>
          </a:xfrm>
        </p:spPr>
        <p:txBody>
          <a:bodyPr>
            <a:normAutofit/>
          </a:bodyPr>
          <a:lstStyle/>
          <a:p>
            <a:pPr algn="l">
              <a:spcBef>
                <a:spcPct val="50000"/>
              </a:spcBef>
            </a:pPr>
            <a:r>
              <a:rPr lang="el-GR" sz="2800" dirty="0" smtClean="0">
                <a:solidFill>
                  <a:srgbClr val="0067A0"/>
                </a:solidFill>
                <a:latin typeface="Calibri" pitchFamily="34" charset="0"/>
              </a:rPr>
              <a:t>ΣΤΑΤΙΣΤΙΚΑ</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a:bodyPr>
          <a:lstStyle/>
          <a:p>
            <a:pPr algn="l"/>
            <a:endParaRPr lang="en-US" sz="2600" b="1" dirty="0" smtClean="0">
              <a:solidFill>
                <a:schemeClr val="tx1"/>
              </a:solidFill>
            </a:endParaRPr>
          </a:p>
          <a:p>
            <a:pPr algn="l"/>
            <a:endParaRPr lang="el-GR" sz="2600" b="1" dirty="0">
              <a:solidFill>
                <a:schemeClr val="tx1"/>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13</a:t>
            </a:fld>
            <a:endParaRPr lang="el-GR" dirty="0">
              <a:solidFill>
                <a:schemeClr val="bg1"/>
              </a:solidFill>
            </a:endParaRPr>
          </a:p>
        </p:txBody>
      </p:sp>
      <p:graphicFrame>
        <p:nvGraphicFramePr>
          <p:cNvPr id="8" name="6 - Θέση περιεχομένου"/>
          <p:cNvGraphicFramePr>
            <a:graphicFrameLocks/>
          </p:cNvGraphicFramePr>
          <p:nvPr/>
        </p:nvGraphicFramePr>
        <p:xfrm>
          <a:off x="457200" y="1066800"/>
          <a:ext cx="8229600" cy="470852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7391400" cy="579620"/>
          </a:xfrm>
        </p:spPr>
        <p:txBody>
          <a:bodyPr>
            <a:normAutofit/>
          </a:bodyPr>
          <a:lstStyle/>
          <a:p>
            <a:pPr algn="l">
              <a:spcBef>
                <a:spcPct val="50000"/>
              </a:spcBef>
            </a:pPr>
            <a:r>
              <a:rPr lang="el-GR" sz="2800" dirty="0" smtClean="0">
                <a:solidFill>
                  <a:srgbClr val="0067A0"/>
                </a:solidFill>
                <a:latin typeface="Calibri" pitchFamily="34" charset="0"/>
              </a:rPr>
              <a:t>ΣΤΑΤΙΣΤΙΚΑ</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a:bodyPr>
          <a:lstStyle/>
          <a:p>
            <a:pPr algn="l"/>
            <a:endParaRPr lang="en-US" sz="2600" b="1" dirty="0" smtClean="0">
              <a:solidFill>
                <a:schemeClr val="tx1"/>
              </a:solidFill>
            </a:endParaRPr>
          </a:p>
          <a:p>
            <a:pPr algn="l"/>
            <a:endParaRPr lang="el-GR" sz="2600" b="1" dirty="0">
              <a:solidFill>
                <a:schemeClr val="tx1"/>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14</a:t>
            </a:fld>
            <a:endParaRPr lang="el-GR" dirty="0">
              <a:solidFill>
                <a:schemeClr val="bg1"/>
              </a:solidFill>
            </a:endParaRPr>
          </a:p>
        </p:txBody>
      </p:sp>
      <p:graphicFrame>
        <p:nvGraphicFramePr>
          <p:cNvPr id="8" name="6 - Θέση περιεχομένου"/>
          <p:cNvGraphicFramePr>
            <a:graphicFrameLocks/>
          </p:cNvGraphicFramePr>
          <p:nvPr/>
        </p:nvGraphicFramePr>
        <p:xfrm>
          <a:off x="457200" y="1066800"/>
          <a:ext cx="8229600" cy="4708525"/>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7391400" cy="579620"/>
          </a:xfrm>
        </p:spPr>
        <p:txBody>
          <a:bodyPr>
            <a:normAutofit/>
          </a:bodyPr>
          <a:lstStyle/>
          <a:p>
            <a:pPr algn="l">
              <a:spcBef>
                <a:spcPct val="50000"/>
              </a:spcBef>
            </a:pPr>
            <a:r>
              <a:rPr lang="el-GR" sz="2800" dirty="0" smtClean="0">
                <a:solidFill>
                  <a:srgbClr val="0067A0"/>
                </a:solidFill>
                <a:latin typeface="Calibri" pitchFamily="34" charset="0"/>
              </a:rPr>
              <a:t>ΖΗΜΙΕΣ</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fontScale="92500" lnSpcReduction="20000"/>
          </a:bodyPr>
          <a:lstStyle/>
          <a:p>
            <a:pPr marL="273050" indent="-273050" algn="l"/>
            <a:r>
              <a:rPr lang="el-GR" sz="2800" dirty="0" smtClean="0">
                <a:solidFill>
                  <a:srgbClr val="0067A0"/>
                </a:solidFill>
              </a:rPr>
              <a:t>Παράδειγμα Α’</a:t>
            </a:r>
            <a:endParaRPr lang="en-US" sz="2800" dirty="0" smtClean="0">
              <a:solidFill>
                <a:srgbClr val="0067A0"/>
              </a:solidFill>
            </a:endParaRPr>
          </a:p>
          <a:p>
            <a:pPr marL="273050" indent="-273050" algn="l"/>
            <a:endParaRPr lang="el-GR" sz="2800" dirty="0" smtClean="0">
              <a:solidFill>
                <a:schemeClr val="tx1"/>
              </a:solidFill>
            </a:endParaRPr>
          </a:p>
          <a:p>
            <a:pPr marL="273050" indent="-273050" algn="l"/>
            <a:r>
              <a:rPr lang="el-GR" sz="2800" b="1" i="1" dirty="0" smtClean="0">
                <a:solidFill>
                  <a:srgbClr val="0067A0"/>
                </a:solidFill>
              </a:rPr>
              <a:t>Κλοπή διαρρήξεως σε κατάστημα οπτικών</a:t>
            </a:r>
          </a:p>
          <a:p>
            <a:pPr marL="355600" indent="-355600" algn="l">
              <a:buClr>
                <a:srgbClr val="0067A0"/>
              </a:buClr>
              <a:buFont typeface="Wingdings" pitchFamily="2" charset="2"/>
              <a:buChar char="§"/>
            </a:pPr>
            <a:r>
              <a:rPr lang="el-GR" sz="2800" dirty="0" smtClean="0">
                <a:solidFill>
                  <a:schemeClr val="tx1"/>
                </a:solidFill>
              </a:rPr>
              <a:t>Απαίτηση από πελάτη προς διαμεσολαβητή : €45.000</a:t>
            </a:r>
          </a:p>
          <a:p>
            <a:pPr marL="355600" indent="-355600" algn="l">
              <a:buClr>
                <a:srgbClr val="0067A0"/>
              </a:buClr>
              <a:buFont typeface="Wingdings" pitchFamily="2" charset="2"/>
              <a:buChar char="§"/>
            </a:pPr>
            <a:r>
              <a:rPr lang="el-GR" sz="2800" dirty="0" smtClean="0">
                <a:solidFill>
                  <a:schemeClr val="tx1"/>
                </a:solidFill>
              </a:rPr>
              <a:t>Ο διαμεσολαβητής στην εντολή ασφάλισης αμέλησε να ζητήσει την κάλυψη της κλοπής .</a:t>
            </a:r>
          </a:p>
          <a:p>
            <a:pPr marL="355600" indent="-355600" algn="l">
              <a:buClr>
                <a:srgbClr val="0067A0"/>
              </a:buClr>
              <a:buFont typeface="Wingdings" pitchFamily="2" charset="2"/>
              <a:buChar char="§"/>
            </a:pPr>
            <a:r>
              <a:rPr lang="el-GR" sz="2800" dirty="0" smtClean="0">
                <a:solidFill>
                  <a:schemeClr val="tx1"/>
                </a:solidFill>
              </a:rPr>
              <a:t>Αποδεδειγμένα ο πελάτης είχε ζητήσει την κάλυψη από τον διαμεσολαβητή</a:t>
            </a:r>
          </a:p>
          <a:p>
            <a:pPr marL="355600" indent="-355600" algn="l">
              <a:buClr>
                <a:srgbClr val="0067A0"/>
              </a:buClr>
              <a:buFont typeface="Wingdings" pitchFamily="2" charset="2"/>
              <a:buChar char="§"/>
            </a:pPr>
            <a:r>
              <a:rPr lang="el-GR" sz="2800" dirty="0" smtClean="0">
                <a:solidFill>
                  <a:schemeClr val="tx1"/>
                </a:solidFill>
              </a:rPr>
              <a:t>Απαίτηση από διαμεσολαβητή προς ασφαλιστική εταιρία : €45.000</a:t>
            </a:r>
          </a:p>
          <a:p>
            <a:pPr marL="355600" indent="-355600" algn="l">
              <a:buClr>
                <a:srgbClr val="0067A0"/>
              </a:buClr>
              <a:buFont typeface="Wingdings" pitchFamily="2" charset="2"/>
              <a:buChar char="§"/>
            </a:pPr>
            <a:r>
              <a:rPr lang="el-GR" sz="2800" dirty="0" smtClean="0">
                <a:solidFill>
                  <a:schemeClr val="tx1"/>
                </a:solidFill>
              </a:rPr>
              <a:t>Αποζημίωση (εξώδικα) : €30.000</a:t>
            </a:r>
          </a:p>
          <a:p>
            <a:pPr algn="l"/>
            <a:endParaRPr lang="el-GR" sz="2600" b="1" dirty="0">
              <a:solidFill>
                <a:schemeClr val="tx1"/>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15</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7391400" cy="579620"/>
          </a:xfrm>
        </p:spPr>
        <p:txBody>
          <a:bodyPr>
            <a:normAutofit/>
          </a:bodyPr>
          <a:lstStyle/>
          <a:p>
            <a:pPr algn="l">
              <a:spcBef>
                <a:spcPct val="50000"/>
              </a:spcBef>
            </a:pPr>
            <a:r>
              <a:rPr lang="el-GR" sz="2800" dirty="0" smtClean="0">
                <a:solidFill>
                  <a:srgbClr val="0067A0"/>
                </a:solidFill>
                <a:latin typeface="Calibri" pitchFamily="34" charset="0"/>
              </a:rPr>
              <a:t>ΖΗΜΙΕΣ</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lnSpcReduction="10000"/>
          </a:bodyPr>
          <a:lstStyle/>
          <a:p>
            <a:pPr algn="l"/>
            <a:r>
              <a:rPr lang="el-GR" sz="2600" dirty="0" smtClean="0">
                <a:solidFill>
                  <a:srgbClr val="0067A0"/>
                </a:solidFill>
              </a:rPr>
              <a:t>Παράδειγμα Β’</a:t>
            </a:r>
            <a:endParaRPr lang="en-US" sz="2600" dirty="0" smtClean="0">
              <a:solidFill>
                <a:srgbClr val="0067A0"/>
              </a:solidFill>
            </a:endParaRPr>
          </a:p>
          <a:p>
            <a:pPr algn="l"/>
            <a:endParaRPr lang="el-GR" sz="2600" dirty="0" smtClean="0">
              <a:solidFill>
                <a:srgbClr val="0067A0"/>
              </a:solidFill>
            </a:endParaRPr>
          </a:p>
          <a:p>
            <a:pPr algn="l"/>
            <a:r>
              <a:rPr lang="el-GR" sz="2600" b="1" i="1" dirty="0" smtClean="0">
                <a:solidFill>
                  <a:srgbClr val="0067A0"/>
                </a:solidFill>
              </a:rPr>
              <a:t>Κλοπή διαρρήξεως</a:t>
            </a:r>
          </a:p>
          <a:p>
            <a:pPr marL="355600" indent="-355600" algn="just">
              <a:buClr>
                <a:srgbClr val="0067A0"/>
              </a:buClr>
              <a:buFont typeface="Wingdings" pitchFamily="2" charset="2"/>
              <a:buChar char="§"/>
              <a:tabLst>
                <a:tab pos="355600" algn="l"/>
              </a:tabLst>
            </a:pPr>
            <a:r>
              <a:rPr lang="el-GR" sz="2600" dirty="0" smtClean="0">
                <a:solidFill>
                  <a:schemeClr val="tx1"/>
                </a:solidFill>
              </a:rPr>
              <a:t>Απαίτηση από πελάτη προς διαμεσολαβητή : €30.000</a:t>
            </a:r>
          </a:p>
          <a:p>
            <a:pPr marL="355600" indent="-355600" algn="just">
              <a:buClr>
                <a:srgbClr val="0067A0"/>
              </a:buClr>
              <a:buFont typeface="Wingdings" pitchFamily="2" charset="2"/>
              <a:buChar char="§"/>
              <a:tabLst>
                <a:tab pos="355600" algn="l"/>
              </a:tabLst>
            </a:pPr>
            <a:r>
              <a:rPr lang="el-GR" sz="2600" dirty="0" smtClean="0">
                <a:solidFill>
                  <a:schemeClr val="tx1"/>
                </a:solidFill>
              </a:rPr>
              <a:t>Ο διαμεσολαβητής δήλωσε ότι από δική του παράλειψη δεν ζήτησε την κάλυψη της κλοπής .</a:t>
            </a:r>
          </a:p>
          <a:p>
            <a:pPr marL="355600" indent="-355600" algn="just">
              <a:buClr>
                <a:srgbClr val="0067A0"/>
              </a:buClr>
              <a:buFont typeface="Wingdings" pitchFamily="2" charset="2"/>
              <a:buChar char="§"/>
              <a:tabLst>
                <a:tab pos="355600" algn="l"/>
              </a:tabLst>
            </a:pPr>
            <a:r>
              <a:rPr lang="el-GR" sz="2600" dirty="0" smtClean="0">
                <a:solidFill>
                  <a:schemeClr val="tx1"/>
                </a:solidFill>
              </a:rPr>
              <a:t>Απαίτηση από διαμεσολαβητή προς ασφαλιστική εταιρία : €30.000</a:t>
            </a:r>
          </a:p>
          <a:p>
            <a:pPr marL="355600" indent="-355600" algn="just">
              <a:buClr>
                <a:srgbClr val="0067A0"/>
              </a:buClr>
              <a:buFont typeface="Wingdings" pitchFamily="2" charset="2"/>
              <a:buChar char="§"/>
              <a:tabLst>
                <a:tab pos="355600" algn="l"/>
              </a:tabLst>
            </a:pPr>
            <a:r>
              <a:rPr lang="el-GR" sz="2600" dirty="0" smtClean="0">
                <a:solidFill>
                  <a:schemeClr val="tx1"/>
                </a:solidFill>
              </a:rPr>
              <a:t>Η υπόθεση οδηγήθηκε στο δικαστήριο το οποίο και απέρριψε την αγωγή. </a:t>
            </a:r>
          </a:p>
          <a:p>
            <a:pPr algn="l"/>
            <a:endParaRPr lang="el-GR" sz="2600" b="1" dirty="0">
              <a:solidFill>
                <a:schemeClr val="tx1"/>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16</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7391400" cy="579620"/>
          </a:xfrm>
        </p:spPr>
        <p:txBody>
          <a:bodyPr>
            <a:normAutofit/>
          </a:bodyPr>
          <a:lstStyle/>
          <a:p>
            <a:pPr algn="l">
              <a:spcBef>
                <a:spcPct val="50000"/>
              </a:spcBef>
            </a:pPr>
            <a:r>
              <a:rPr lang="el-GR" sz="2800" dirty="0" smtClean="0">
                <a:solidFill>
                  <a:srgbClr val="0067A0"/>
                </a:solidFill>
                <a:latin typeface="Calibri" pitchFamily="34" charset="0"/>
              </a:rPr>
              <a:t>ΖΗΜΙΕΣ</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a:bodyPr>
          <a:lstStyle/>
          <a:p>
            <a:pPr marL="273050" indent="-273050" algn="just"/>
            <a:r>
              <a:rPr lang="el-GR" sz="2600" dirty="0" smtClean="0">
                <a:solidFill>
                  <a:srgbClr val="0067A0"/>
                </a:solidFill>
              </a:rPr>
              <a:t>Παράδειγμα Β’</a:t>
            </a:r>
            <a:r>
              <a:rPr lang="en-US" sz="2600" dirty="0" smtClean="0">
                <a:solidFill>
                  <a:srgbClr val="0067A0"/>
                </a:solidFill>
              </a:rPr>
              <a:t> </a:t>
            </a:r>
            <a:r>
              <a:rPr lang="en-US" sz="2000" i="1" dirty="0" smtClean="0">
                <a:solidFill>
                  <a:srgbClr val="0067A0"/>
                </a:solidFill>
              </a:rPr>
              <a:t>(</a:t>
            </a:r>
            <a:r>
              <a:rPr lang="el-GR" sz="2000" i="1" dirty="0" smtClean="0">
                <a:solidFill>
                  <a:srgbClr val="0067A0"/>
                </a:solidFill>
              </a:rPr>
              <a:t>συνέχεια)</a:t>
            </a:r>
            <a:endParaRPr lang="en-US" sz="2000" i="1" dirty="0" smtClean="0">
              <a:solidFill>
                <a:srgbClr val="0067A0"/>
              </a:solidFill>
            </a:endParaRPr>
          </a:p>
          <a:p>
            <a:pPr marL="273050" indent="-273050" algn="just"/>
            <a:endParaRPr lang="el-GR" sz="2600" dirty="0" smtClean="0">
              <a:solidFill>
                <a:schemeClr val="tx1"/>
              </a:solidFill>
            </a:endParaRPr>
          </a:p>
          <a:p>
            <a:pPr marL="273050" indent="-273050" algn="just"/>
            <a:r>
              <a:rPr lang="el-GR" sz="2600" dirty="0" smtClean="0">
                <a:solidFill>
                  <a:schemeClr val="tx1"/>
                </a:solidFill>
              </a:rPr>
              <a:t>Το σκεπτικό της απόφασης στηρίχτηκε στα εξής :</a:t>
            </a:r>
          </a:p>
          <a:p>
            <a:pPr marL="361950" lvl="0" indent="-361950" algn="just">
              <a:buClr>
                <a:srgbClr val="0067A0"/>
              </a:buClr>
              <a:buFont typeface="Wingdings" pitchFamily="2" charset="2"/>
              <a:buChar char="§"/>
            </a:pPr>
            <a:r>
              <a:rPr lang="el-GR" sz="2600" dirty="0" smtClean="0">
                <a:solidFill>
                  <a:schemeClr val="tx1"/>
                </a:solidFill>
              </a:rPr>
              <a:t>Στην πρόταση ασφάλισης η κάλυψη της κλοπής δεν είχε επιλεγεί</a:t>
            </a:r>
          </a:p>
          <a:p>
            <a:pPr marL="361950" lvl="0" indent="-361950" algn="just">
              <a:buClr>
                <a:srgbClr val="0067A0"/>
              </a:buClr>
              <a:buFont typeface="Wingdings" pitchFamily="2" charset="2"/>
              <a:buChar char="§"/>
            </a:pPr>
            <a:r>
              <a:rPr lang="el-GR" sz="2600" dirty="0" smtClean="0">
                <a:solidFill>
                  <a:schemeClr val="tx1"/>
                </a:solidFill>
              </a:rPr>
              <a:t>Δεν έγινε επιστολή εναντίωσης</a:t>
            </a:r>
          </a:p>
          <a:p>
            <a:pPr marL="361950" lvl="0" indent="-361950" algn="just">
              <a:buClr>
                <a:srgbClr val="0067A0"/>
              </a:buClr>
              <a:buFont typeface="Wingdings" pitchFamily="2" charset="2"/>
              <a:buChar char="§"/>
            </a:pPr>
            <a:r>
              <a:rPr lang="el-GR" sz="2600" dirty="0" smtClean="0">
                <a:solidFill>
                  <a:schemeClr val="tx1"/>
                </a:solidFill>
              </a:rPr>
              <a:t>Κανείς δεν προβληματίστηκε από τη διαφορά στα ασφάλιστρα</a:t>
            </a:r>
          </a:p>
          <a:p>
            <a:pPr algn="l"/>
            <a:endParaRPr lang="el-GR" sz="2600" b="1" dirty="0">
              <a:solidFill>
                <a:schemeClr val="tx1"/>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17</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7391400" cy="579620"/>
          </a:xfrm>
        </p:spPr>
        <p:txBody>
          <a:bodyPr>
            <a:normAutofit/>
          </a:bodyPr>
          <a:lstStyle/>
          <a:p>
            <a:pPr algn="l">
              <a:spcBef>
                <a:spcPct val="50000"/>
              </a:spcBef>
            </a:pPr>
            <a:r>
              <a:rPr lang="el-GR" sz="2800" dirty="0" smtClean="0">
                <a:solidFill>
                  <a:srgbClr val="0067A0"/>
                </a:solidFill>
                <a:latin typeface="Calibri" pitchFamily="34" charset="0"/>
              </a:rPr>
              <a:t>ΖΗΜΙΕΣ</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lnSpcReduction="10000"/>
          </a:bodyPr>
          <a:lstStyle/>
          <a:p>
            <a:pPr marL="273050" indent="-273050" algn="l"/>
            <a:r>
              <a:rPr lang="el-GR" sz="2600" dirty="0" smtClean="0">
                <a:solidFill>
                  <a:srgbClr val="0067A0"/>
                </a:solidFill>
              </a:rPr>
              <a:t>Παράδειγμα Γ’</a:t>
            </a:r>
            <a:endParaRPr lang="en-US" sz="2600" dirty="0" smtClean="0">
              <a:solidFill>
                <a:srgbClr val="0067A0"/>
              </a:solidFill>
            </a:endParaRPr>
          </a:p>
          <a:p>
            <a:pPr marL="273050" indent="-273050" algn="l"/>
            <a:endParaRPr lang="el-GR" sz="2600" dirty="0" smtClean="0">
              <a:solidFill>
                <a:srgbClr val="0067A0"/>
              </a:solidFill>
            </a:endParaRPr>
          </a:p>
          <a:p>
            <a:pPr marL="361950" indent="-361950" algn="just">
              <a:buClr>
                <a:srgbClr val="0067A0"/>
              </a:buClr>
              <a:buFont typeface="Wingdings" pitchFamily="2" charset="2"/>
              <a:buChar char="§"/>
            </a:pPr>
            <a:r>
              <a:rPr lang="el-GR" sz="2600" dirty="0" smtClean="0">
                <a:solidFill>
                  <a:schemeClr val="tx1"/>
                </a:solidFill>
              </a:rPr>
              <a:t>Επικοινωνία συνεργάτη σε διαμεσολαβητή στις 9/12/2009 και ώρα 15:31 για ασφάλιση αυτοκινήτου</a:t>
            </a:r>
          </a:p>
          <a:p>
            <a:pPr marL="361950" indent="-361950" algn="just">
              <a:buClr>
                <a:srgbClr val="0067A0"/>
              </a:buClr>
              <a:buFont typeface="Wingdings" pitchFamily="2" charset="2"/>
              <a:buChar char="§"/>
            </a:pPr>
            <a:r>
              <a:rPr lang="el-GR" sz="2600" dirty="0" smtClean="0">
                <a:solidFill>
                  <a:schemeClr val="tx1"/>
                </a:solidFill>
              </a:rPr>
              <a:t>Έκδοση προσωρινού σήματος με ημερομηνία 8/12/2009. </a:t>
            </a:r>
          </a:p>
          <a:p>
            <a:pPr marL="361950" indent="-361950" algn="just">
              <a:buClr>
                <a:srgbClr val="0067A0"/>
              </a:buClr>
              <a:buFont typeface="Wingdings" pitchFamily="2" charset="2"/>
              <a:buChar char="§"/>
            </a:pPr>
            <a:r>
              <a:rPr lang="el-GR" sz="2600" dirty="0" smtClean="0">
                <a:solidFill>
                  <a:schemeClr val="tx1"/>
                </a:solidFill>
              </a:rPr>
              <a:t>Έκδοση ασφαλιστηρίου από την ασφαλιστική εταιρία με ημερομηνία 9/12/2009 και ώρα 18:30.</a:t>
            </a:r>
            <a:endParaRPr lang="el-GR" sz="2800" dirty="0" smtClean="0">
              <a:solidFill>
                <a:schemeClr val="tx1"/>
              </a:solidFill>
            </a:endParaRPr>
          </a:p>
          <a:p>
            <a:pPr marL="361950" indent="-361950" algn="just">
              <a:buClr>
                <a:srgbClr val="0067A0"/>
              </a:buClr>
              <a:buFont typeface="Wingdings" pitchFamily="2" charset="2"/>
              <a:buChar char="§"/>
            </a:pPr>
            <a:r>
              <a:rPr lang="el-GR" sz="2600" dirty="0" smtClean="0">
                <a:solidFill>
                  <a:schemeClr val="tx1"/>
                </a:solidFill>
              </a:rPr>
              <a:t>Το ασφαλισμένο αυτοκίνητο προκάλεσε θανατηφόρο ατύχημα στις 9/12/2009 και ώρα 15:00.</a:t>
            </a:r>
          </a:p>
          <a:p>
            <a:pPr marL="361950" indent="-361950" algn="just">
              <a:buClr>
                <a:srgbClr val="0067A0"/>
              </a:buClr>
              <a:buFont typeface="Wingdings" pitchFamily="2" charset="2"/>
              <a:buChar char="§"/>
            </a:pPr>
            <a:r>
              <a:rPr lang="el-GR" sz="2600" dirty="0" smtClean="0">
                <a:solidFill>
                  <a:schemeClr val="tx1"/>
                </a:solidFill>
              </a:rPr>
              <a:t>Άρνηση αποζημίωσης εξαιτίας δόλου. </a:t>
            </a:r>
          </a:p>
          <a:p>
            <a:pPr algn="l"/>
            <a:endParaRPr lang="el-GR" sz="2600" b="1" dirty="0">
              <a:solidFill>
                <a:schemeClr val="tx1"/>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18</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2 - Υπότιτλος"/>
          <p:cNvSpPr>
            <a:spLocks noGrp="1"/>
          </p:cNvSpPr>
          <p:nvPr>
            <p:ph type="subTitle" idx="1"/>
          </p:nvPr>
        </p:nvSpPr>
        <p:spPr>
          <a:xfrm>
            <a:off x="564630" y="1295400"/>
            <a:ext cx="8930390" cy="4434590"/>
          </a:xfrm>
        </p:spPr>
        <p:txBody>
          <a:bodyPr>
            <a:normAutofit/>
          </a:bodyPr>
          <a:lstStyle/>
          <a:p>
            <a:pPr algn="l"/>
            <a:endParaRPr lang="el-GR" sz="2600" dirty="0" smtClean="0">
              <a:solidFill>
                <a:schemeClr val="tx1"/>
              </a:solidFill>
            </a:endParaRPr>
          </a:p>
          <a:p>
            <a:endParaRPr lang="en-US" sz="3800" b="1" i="1" dirty="0" smtClean="0">
              <a:solidFill>
                <a:srgbClr val="0067A0"/>
              </a:solidFill>
            </a:endParaRPr>
          </a:p>
          <a:p>
            <a:endParaRPr lang="en-US" sz="1800" b="1" i="1" dirty="0" smtClean="0">
              <a:solidFill>
                <a:srgbClr val="0067A0"/>
              </a:solidFill>
            </a:endParaRPr>
          </a:p>
          <a:p>
            <a:r>
              <a:rPr lang="el-GR" sz="3800" b="1" i="1" dirty="0" smtClean="0">
                <a:solidFill>
                  <a:srgbClr val="0067A0"/>
                </a:solidFill>
              </a:rPr>
              <a:t>Σας ευχαριστούμε</a:t>
            </a:r>
            <a:r>
              <a:rPr lang="en-US" sz="3800" b="1" i="1" dirty="0" smtClean="0">
                <a:solidFill>
                  <a:srgbClr val="0067A0"/>
                </a:solidFill>
              </a:rPr>
              <a:t> !</a:t>
            </a:r>
            <a:endParaRPr lang="el-GR" sz="3800" b="1" i="1" dirty="0">
              <a:solidFill>
                <a:srgbClr val="0067A0"/>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19</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5943600" cy="579620"/>
          </a:xfrm>
        </p:spPr>
        <p:txBody>
          <a:bodyPr>
            <a:normAutofit/>
          </a:bodyPr>
          <a:lstStyle/>
          <a:p>
            <a:pPr algn="l">
              <a:spcBef>
                <a:spcPct val="50000"/>
              </a:spcBef>
            </a:pPr>
            <a:r>
              <a:rPr lang="en-US" sz="2800" b="1" dirty="0" smtClean="0">
                <a:solidFill>
                  <a:srgbClr val="0067A0"/>
                </a:solidFill>
                <a:latin typeface="Calibri" pitchFamily="34" charset="0"/>
              </a:rPr>
              <a:t>AGENDA</a:t>
            </a:r>
            <a:endParaRPr lang="en-US" sz="2800" b="1"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a:bodyPr>
          <a:lstStyle/>
          <a:p>
            <a:pPr algn="l">
              <a:lnSpc>
                <a:spcPct val="120000"/>
              </a:lnSpc>
              <a:spcBef>
                <a:spcPts val="1200"/>
              </a:spcBef>
              <a:buFont typeface="Wingdings" pitchFamily="2" charset="2"/>
              <a:buAutoNum type="arabicPeriod"/>
            </a:pPr>
            <a:endParaRPr lang="en-US" sz="2400" dirty="0" smtClean="0">
              <a:solidFill>
                <a:schemeClr val="tx1"/>
              </a:solidFill>
            </a:endParaRPr>
          </a:p>
          <a:p>
            <a:pPr marL="450850" indent="-450850" algn="l">
              <a:lnSpc>
                <a:spcPct val="120000"/>
              </a:lnSpc>
              <a:spcBef>
                <a:spcPts val="1200"/>
              </a:spcBef>
              <a:buFont typeface="Wingdings" pitchFamily="2" charset="2"/>
              <a:buAutoNum type="arabicPeriod"/>
            </a:pPr>
            <a:r>
              <a:rPr lang="el-GR" sz="2400" b="1" dirty="0" smtClean="0">
                <a:solidFill>
                  <a:srgbClr val="0067A0"/>
                </a:solidFill>
              </a:rPr>
              <a:t>Νομοθεσία/Κάλυψη</a:t>
            </a:r>
          </a:p>
          <a:p>
            <a:pPr marL="450850" indent="-450850" algn="l">
              <a:lnSpc>
                <a:spcPct val="120000"/>
              </a:lnSpc>
              <a:spcBef>
                <a:spcPts val="1200"/>
              </a:spcBef>
              <a:buFont typeface="Wingdings" pitchFamily="2" charset="2"/>
              <a:buAutoNum type="arabicPeriod"/>
            </a:pPr>
            <a:r>
              <a:rPr lang="el-GR" sz="2400" b="1" dirty="0" smtClean="0">
                <a:solidFill>
                  <a:srgbClr val="0067A0"/>
                </a:solidFill>
              </a:rPr>
              <a:t>Εφαρμογές νομοθεσίας</a:t>
            </a:r>
            <a:r>
              <a:rPr lang="en-US" sz="2400" b="1" dirty="0" smtClean="0">
                <a:solidFill>
                  <a:srgbClr val="0067A0"/>
                </a:solidFill>
              </a:rPr>
              <a:t>/</a:t>
            </a:r>
            <a:r>
              <a:rPr lang="el-GR" sz="2400" b="1" dirty="0" smtClean="0">
                <a:solidFill>
                  <a:srgbClr val="0067A0"/>
                </a:solidFill>
              </a:rPr>
              <a:t>προβληματισμοί</a:t>
            </a:r>
            <a:endParaRPr lang="en-US" sz="2400" b="1" dirty="0" smtClean="0">
              <a:solidFill>
                <a:srgbClr val="0067A0"/>
              </a:solidFill>
            </a:endParaRPr>
          </a:p>
          <a:p>
            <a:pPr marL="450850" indent="-450850" algn="l">
              <a:lnSpc>
                <a:spcPct val="120000"/>
              </a:lnSpc>
              <a:spcBef>
                <a:spcPts val="1200"/>
              </a:spcBef>
              <a:buFont typeface="Wingdings" pitchFamily="2" charset="2"/>
              <a:buAutoNum type="arabicPeriod"/>
            </a:pPr>
            <a:r>
              <a:rPr lang="el-GR" sz="2400" b="1" dirty="0" smtClean="0">
                <a:solidFill>
                  <a:srgbClr val="0067A0"/>
                </a:solidFill>
              </a:rPr>
              <a:t>Στατιστικά</a:t>
            </a:r>
          </a:p>
          <a:p>
            <a:pPr marL="450850" indent="-450850" algn="l">
              <a:lnSpc>
                <a:spcPct val="120000"/>
              </a:lnSpc>
              <a:spcBef>
                <a:spcPts val="1200"/>
              </a:spcBef>
              <a:buFont typeface="Wingdings" pitchFamily="2" charset="2"/>
              <a:buAutoNum type="arabicPeriod"/>
            </a:pPr>
            <a:r>
              <a:rPr lang="el-GR" sz="2400" b="1" dirty="0" smtClean="0">
                <a:solidFill>
                  <a:srgbClr val="0067A0"/>
                </a:solidFill>
              </a:rPr>
              <a:t>Παραδείγματα ζημιών</a:t>
            </a:r>
            <a:endParaRPr lang="en-US" sz="2400" b="1" dirty="0" smtClean="0">
              <a:solidFill>
                <a:srgbClr val="0067A0"/>
              </a:solidFill>
            </a:endParaRPr>
          </a:p>
          <a:p>
            <a:pPr algn="l"/>
            <a:endParaRPr lang="el-GR" sz="1600" b="1" dirty="0">
              <a:solidFill>
                <a:srgbClr val="92D050"/>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2</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5943600" cy="579620"/>
          </a:xfrm>
        </p:spPr>
        <p:txBody>
          <a:bodyPr>
            <a:normAutofit/>
          </a:bodyPr>
          <a:lstStyle/>
          <a:p>
            <a:pPr algn="l">
              <a:spcBef>
                <a:spcPct val="50000"/>
              </a:spcBef>
            </a:pPr>
            <a:r>
              <a:rPr lang="el-GR" sz="2800" dirty="0" smtClean="0">
                <a:solidFill>
                  <a:srgbClr val="0067A0"/>
                </a:solidFill>
                <a:latin typeface="Calibri" pitchFamily="34" charset="0"/>
              </a:rPr>
              <a:t>ΝΟΜΟΘΕΣΙΑ/ΚΑΛΥΨΗ</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a:bodyPr>
          <a:lstStyle/>
          <a:p>
            <a:pPr algn="l"/>
            <a:endParaRPr lang="en-US" sz="2600" b="1" dirty="0" smtClean="0">
              <a:solidFill>
                <a:schemeClr val="tx1"/>
              </a:solidFill>
            </a:endParaRPr>
          </a:p>
          <a:p>
            <a:pPr algn="l"/>
            <a:r>
              <a:rPr lang="el-GR" sz="2600" b="1" dirty="0" smtClean="0">
                <a:solidFill>
                  <a:srgbClr val="0067A0"/>
                </a:solidFill>
              </a:rPr>
              <a:t>Νομοθεσία</a:t>
            </a:r>
          </a:p>
          <a:p>
            <a:pPr algn="l"/>
            <a:endParaRPr lang="el-GR" sz="2600" b="1" dirty="0" smtClean="0">
              <a:solidFill>
                <a:schemeClr val="tx1"/>
              </a:solidFill>
            </a:endParaRPr>
          </a:p>
          <a:p>
            <a:pPr algn="l">
              <a:buClr>
                <a:srgbClr val="0067A0"/>
              </a:buClr>
              <a:buFont typeface="Wingdings" pitchFamily="2" charset="2"/>
              <a:buChar char="§"/>
            </a:pPr>
            <a:r>
              <a:rPr lang="en-US" sz="2600" dirty="0" smtClean="0">
                <a:solidFill>
                  <a:schemeClr val="tx1"/>
                </a:solidFill>
              </a:rPr>
              <a:t>   </a:t>
            </a:r>
            <a:r>
              <a:rPr lang="el-GR" sz="2600" dirty="0" smtClean="0">
                <a:solidFill>
                  <a:schemeClr val="tx1"/>
                </a:solidFill>
              </a:rPr>
              <a:t>Κοινοτική οδηγία: 2002/92/ΕΚ </a:t>
            </a:r>
            <a:endParaRPr lang="en-US" sz="2600" dirty="0" smtClean="0">
              <a:solidFill>
                <a:schemeClr val="tx1"/>
              </a:solidFill>
            </a:endParaRPr>
          </a:p>
          <a:p>
            <a:pPr algn="l">
              <a:buClr>
                <a:srgbClr val="0067A0"/>
              </a:buClr>
              <a:buFont typeface="Wingdings" pitchFamily="2" charset="2"/>
              <a:buChar char="§"/>
            </a:pPr>
            <a:r>
              <a:rPr lang="en-US" sz="2600" dirty="0" smtClean="0">
                <a:solidFill>
                  <a:schemeClr val="tx1"/>
                </a:solidFill>
              </a:rPr>
              <a:t>   </a:t>
            </a:r>
            <a:r>
              <a:rPr lang="el-GR" sz="2600" dirty="0" smtClean="0">
                <a:solidFill>
                  <a:schemeClr val="tx1"/>
                </a:solidFill>
              </a:rPr>
              <a:t>ΠΔ 190/2006, ΦΕΚ 196, άρθρο 4</a:t>
            </a:r>
            <a:endParaRPr lang="en-US" sz="2600" dirty="0" smtClean="0">
              <a:solidFill>
                <a:schemeClr val="tx1"/>
              </a:solidFill>
            </a:endParaRPr>
          </a:p>
          <a:p>
            <a:pPr algn="l">
              <a:buClr>
                <a:srgbClr val="0067A0"/>
              </a:buClr>
              <a:buFont typeface="Wingdings" pitchFamily="2" charset="2"/>
              <a:buChar char="§"/>
            </a:pPr>
            <a:r>
              <a:rPr lang="en-US" sz="2600" dirty="0" smtClean="0">
                <a:solidFill>
                  <a:schemeClr val="tx1"/>
                </a:solidFill>
              </a:rPr>
              <a:t>   </a:t>
            </a:r>
            <a:r>
              <a:rPr lang="el-GR" sz="2600" dirty="0" smtClean="0">
                <a:solidFill>
                  <a:schemeClr val="tx1"/>
                </a:solidFill>
              </a:rPr>
              <a:t>Αποφάσεις Υπουργείου Ανάπτυξης/ΤτΕ</a:t>
            </a:r>
          </a:p>
          <a:p>
            <a:pPr algn="l"/>
            <a:endParaRPr lang="el-GR" sz="1600" b="1" dirty="0">
              <a:solidFill>
                <a:srgbClr val="92D050"/>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3</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5943600" cy="579620"/>
          </a:xfrm>
        </p:spPr>
        <p:txBody>
          <a:bodyPr>
            <a:normAutofit/>
          </a:bodyPr>
          <a:lstStyle/>
          <a:p>
            <a:pPr algn="l">
              <a:spcBef>
                <a:spcPct val="50000"/>
              </a:spcBef>
            </a:pPr>
            <a:r>
              <a:rPr lang="el-GR" sz="2800" dirty="0" smtClean="0">
                <a:solidFill>
                  <a:srgbClr val="0067A0"/>
                </a:solidFill>
                <a:latin typeface="Calibri" pitchFamily="34" charset="0"/>
              </a:rPr>
              <a:t>ΝΟΜΟΘΕΣΙΑ/ΚΑΛΥΨΗ</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fontScale="77500" lnSpcReduction="20000"/>
          </a:bodyPr>
          <a:lstStyle/>
          <a:p>
            <a:pPr algn="l"/>
            <a:endParaRPr lang="en-US" sz="2600" b="1" dirty="0" smtClean="0">
              <a:solidFill>
                <a:schemeClr val="tx1"/>
              </a:solidFill>
            </a:endParaRPr>
          </a:p>
          <a:p>
            <a:pPr algn="l"/>
            <a:r>
              <a:rPr lang="el-GR" sz="3400" b="1" dirty="0" smtClean="0">
                <a:solidFill>
                  <a:srgbClr val="0067A0"/>
                </a:solidFill>
              </a:rPr>
              <a:t>Κάλυψη-Νομοθεσία</a:t>
            </a:r>
          </a:p>
          <a:p>
            <a:pPr algn="l"/>
            <a:endParaRPr lang="en-US" sz="2800" u="sng" dirty="0" smtClean="0">
              <a:solidFill>
                <a:schemeClr val="tx1"/>
              </a:solidFill>
            </a:endParaRPr>
          </a:p>
          <a:p>
            <a:pPr algn="l"/>
            <a:r>
              <a:rPr lang="el-GR" sz="2800" u="sng" dirty="0" smtClean="0">
                <a:solidFill>
                  <a:srgbClr val="0067A0"/>
                </a:solidFill>
              </a:rPr>
              <a:t>Ποιος καλύπτεται</a:t>
            </a:r>
          </a:p>
          <a:p>
            <a:pPr algn="l"/>
            <a:r>
              <a:rPr lang="el-GR" sz="2800" dirty="0" smtClean="0">
                <a:solidFill>
                  <a:schemeClr val="tx1"/>
                </a:solidFill>
              </a:rPr>
              <a:t>Ο Ασφαλιστικός Διαμεσολαβητής</a:t>
            </a:r>
            <a:r>
              <a:rPr lang="en-US" sz="2800" dirty="0" smtClean="0">
                <a:solidFill>
                  <a:schemeClr val="tx1"/>
                </a:solidFill>
              </a:rPr>
              <a:t>,</a:t>
            </a:r>
            <a:r>
              <a:rPr lang="el-GR" sz="2800" dirty="0" smtClean="0">
                <a:solidFill>
                  <a:schemeClr val="tx1"/>
                </a:solidFill>
              </a:rPr>
              <a:t> οι υπάλληλοί του και οι προστηθέντες</a:t>
            </a:r>
          </a:p>
          <a:p>
            <a:pPr algn="l"/>
            <a:r>
              <a:rPr lang="el-GR" sz="2800" u="sng" dirty="0" smtClean="0">
                <a:solidFill>
                  <a:srgbClr val="0067A0"/>
                </a:solidFill>
              </a:rPr>
              <a:t>Έκταση κάλυψης</a:t>
            </a:r>
          </a:p>
          <a:p>
            <a:pPr algn="l"/>
            <a:r>
              <a:rPr lang="el-GR" sz="2800" dirty="0" smtClean="0">
                <a:solidFill>
                  <a:schemeClr val="tx1"/>
                </a:solidFill>
              </a:rPr>
              <a:t>Οικονομικές αξιώσεις τρίτων εξαιτίας αμέλειας ή παράλειψης του ασφαλισμένου</a:t>
            </a:r>
          </a:p>
          <a:p>
            <a:pPr algn="l"/>
            <a:r>
              <a:rPr lang="el-GR" sz="2800" u="sng" dirty="0" smtClean="0">
                <a:solidFill>
                  <a:srgbClr val="0067A0"/>
                </a:solidFill>
              </a:rPr>
              <a:t>Όρια κάλυψης</a:t>
            </a:r>
          </a:p>
          <a:p>
            <a:pPr algn="l"/>
            <a:r>
              <a:rPr lang="el-GR" sz="2800" dirty="0" smtClean="0">
                <a:solidFill>
                  <a:schemeClr val="tx1"/>
                </a:solidFill>
              </a:rPr>
              <a:t>€1.120.200 σε κάθε απαίτηση (Πράξη 38/1.4.2014 - €1.250.618)</a:t>
            </a:r>
          </a:p>
          <a:p>
            <a:pPr algn="l"/>
            <a:r>
              <a:rPr lang="el-GR" sz="2800" dirty="0" smtClean="0">
                <a:solidFill>
                  <a:schemeClr val="tx1"/>
                </a:solidFill>
              </a:rPr>
              <a:t>€1.680.300 ετησίως (Πράξη 38/1.4.2014 - €1.875.927)</a:t>
            </a:r>
          </a:p>
          <a:p>
            <a:pPr algn="l"/>
            <a:r>
              <a:rPr lang="el-GR" sz="2800" u="sng" dirty="0" smtClean="0">
                <a:solidFill>
                  <a:srgbClr val="0067A0"/>
                </a:solidFill>
              </a:rPr>
              <a:t>Απαλλαγή</a:t>
            </a:r>
          </a:p>
          <a:p>
            <a:pPr algn="l"/>
            <a:r>
              <a:rPr lang="el-GR" sz="2800" dirty="0" smtClean="0">
                <a:solidFill>
                  <a:schemeClr val="tx1"/>
                </a:solidFill>
              </a:rPr>
              <a:t>10% με μέγιστο το ποσό των €1</a:t>
            </a:r>
            <a:r>
              <a:rPr lang="en-US" sz="2800" dirty="0" smtClean="0">
                <a:solidFill>
                  <a:schemeClr val="tx1"/>
                </a:solidFill>
              </a:rPr>
              <a:t>6</a:t>
            </a:r>
            <a:r>
              <a:rPr lang="el-GR" sz="2800" dirty="0" smtClean="0">
                <a:solidFill>
                  <a:schemeClr val="tx1"/>
                </a:solidFill>
              </a:rPr>
              <a:t>.</a:t>
            </a:r>
            <a:r>
              <a:rPr lang="en-US" sz="2800" dirty="0" smtClean="0">
                <a:solidFill>
                  <a:schemeClr val="tx1"/>
                </a:solidFill>
              </a:rPr>
              <a:t>803</a:t>
            </a:r>
            <a:r>
              <a:rPr lang="el-GR" sz="2800" dirty="0" smtClean="0">
                <a:solidFill>
                  <a:schemeClr val="tx1"/>
                </a:solidFill>
              </a:rPr>
              <a:t> (Πράξη 38/1.4.2014 - €18.760)</a:t>
            </a:r>
          </a:p>
          <a:p>
            <a:pPr algn="l">
              <a:buFont typeface="Arial" pitchFamily="34" charset="0"/>
              <a:buChar char="•"/>
            </a:pPr>
            <a:endParaRPr lang="el-GR" sz="2600" dirty="0" smtClean="0">
              <a:solidFill>
                <a:schemeClr val="tx1"/>
              </a:solidFill>
            </a:endParaRPr>
          </a:p>
          <a:p>
            <a:pPr algn="l"/>
            <a:endParaRPr lang="el-GR" sz="1600" b="1" dirty="0">
              <a:solidFill>
                <a:srgbClr val="92D050"/>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4</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5943600" cy="579620"/>
          </a:xfrm>
        </p:spPr>
        <p:txBody>
          <a:bodyPr>
            <a:normAutofit/>
          </a:bodyPr>
          <a:lstStyle/>
          <a:p>
            <a:pPr algn="l">
              <a:spcBef>
                <a:spcPct val="50000"/>
              </a:spcBef>
            </a:pPr>
            <a:r>
              <a:rPr lang="el-GR" sz="2800" dirty="0" smtClean="0">
                <a:solidFill>
                  <a:srgbClr val="0067A0"/>
                </a:solidFill>
                <a:latin typeface="Calibri" pitchFamily="34" charset="0"/>
              </a:rPr>
              <a:t>ΝΟΜΟΘΕΣΙΑ/ΚΑΛΥΨΗ</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lnSpcReduction="10000"/>
          </a:bodyPr>
          <a:lstStyle/>
          <a:p>
            <a:pPr algn="l"/>
            <a:endParaRPr lang="en-US" sz="2600" b="1" dirty="0" smtClean="0">
              <a:solidFill>
                <a:schemeClr val="tx1"/>
              </a:solidFill>
            </a:endParaRPr>
          </a:p>
          <a:p>
            <a:pPr algn="l"/>
            <a:r>
              <a:rPr lang="el-GR" sz="3400" b="1" dirty="0" smtClean="0">
                <a:solidFill>
                  <a:srgbClr val="0067A0"/>
                </a:solidFill>
              </a:rPr>
              <a:t>Κάλυψη-Νομοθεσία</a:t>
            </a:r>
          </a:p>
          <a:p>
            <a:pPr algn="l"/>
            <a:endParaRPr lang="en-US" sz="2800" u="sng" dirty="0" smtClean="0">
              <a:solidFill>
                <a:srgbClr val="0067A0"/>
              </a:solidFill>
            </a:endParaRPr>
          </a:p>
          <a:p>
            <a:pPr algn="l"/>
            <a:r>
              <a:rPr lang="el-GR" sz="2800" u="sng" dirty="0" smtClean="0">
                <a:solidFill>
                  <a:srgbClr val="0067A0"/>
                </a:solidFill>
              </a:rPr>
              <a:t>Γεωγραφικά όρια</a:t>
            </a:r>
          </a:p>
          <a:p>
            <a:pPr algn="l"/>
            <a:r>
              <a:rPr lang="el-GR" sz="2800" dirty="0" smtClean="0">
                <a:solidFill>
                  <a:schemeClr val="tx1"/>
                </a:solidFill>
              </a:rPr>
              <a:t>Ευρωπαϊκή Ένωση και Ε.Ο.Χ.</a:t>
            </a:r>
          </a:p>
          <a:p>
            <a:pPr algn="l"/>
            <a:r>
              <a:rPr lang="el-GR" sz="2800" u="sng" dirty="0" smtClean="0">
                <a:solidFill>
                  <a:srgbClr val="0067A0"/>
                </a:solidFill>
              </a:rPr>
              <a:t>Αναδρομική ημερομηνία ισχύος της κάλυψης</a:t>
            </a:r>
          </a:p>
          <a:p>
            <a:pPr algn="l"/>
            <a:r>
              <a:rPr lang="el-GR" sz="2800" dirty="0" smtClean="0">
                <a:solidFill>
                  <a:schemeClr val="tx1"/>
                </a:solidFill>
              </a:rPr>
              <a:t>15/1/2005</a:t>
            </a:r>
          </a:p>
          <a:p>
            <a:pPr algn="l"/>
            <a:r>
              <a:rPr lang="el-GR" sz="2800" u="sng" dirty="0" smtClean="0">
                <a:solidFill>
                  <a:srgbClr val="0067A0"/>
                </a:solidFill>
              </a:rPr>
              <a:t>Εκτεταμένη περίοδος δήλωσης απαιτήσεων </a:t>
            </a:r>
            <a:r>
              <a:rPr lang="el-GR" sz="2800" b="1" dirty="0" smtClean="0">
                <a:solidFill>
                  <a:schemeClr val="tx1"/>
                </a:solidFill>
              </a:rPr>
              <a:t>	</a:t>
            </a:r>
            <a:endParaRPr lang="el-GR" sz="2800" dirty="0" smtClean="0">
              <a:solidFill>
                <a:schemeClr val="tx1"/>
              </a:solidFill>
            </a:endParaRPr>
          </a:p>
          <a:p>
            <a:pPr algn="l"/>
            <a:r>
              <a:rPr lang="el-GR" sz="2800" dirty="0" smtClean="0">
                <a:solidFill>
                  <a:schemeClr val="tx1"/>
                </a:solidFill>
              </a:rPr>
              <a:t>5 χρόνια</a:t>
            </a:r>
          </a:p>
          <a:p>
            <a:pPr algn="l">
              <a:buFont typeface="Arial" pitchFamily="34" charset="0"/>
              <a:buChar char="•"/>
            </a:pPr>
            <a:endParaRPr lang="el-GR" sz="2600" dirty="0" smtClean="0">
              <a:solidFill>
                <a:schemeClr val="tx1"/>
              </a:solidFill>
            </a:endParaRPr>
          </a:p>
          <a:p>
            <a:pPr algn="l"/>
            <a:endParaRPr lang="el-GR" sz="1600" b="1" dirty="0">
              <a:solidFill>
                <a:srgbClr val="92D050"/>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5</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5943600" cy="579620"/>
          </a:xfrm>
        </p:spPr>
        <p:txBody>
          <a:bodyPr>
            <a:normAutofit/>
          </a:bodyPr>
          <a:lstStyle/>
          <a:p>
            <a:pPr algn="l">
              <a:spcBef>
                <a:spcPct val="50000"/>
              </a:spcBef>
            </a:pPr>
            <a:r>
              <a:rPr lang="el-GR" sz="2800" dirty="0" smtClean="0">
                <a:solidFill>
                  <a:srgbClr val="0067A0"/>
                </a:solidFill>
                <a:latin typeface="Calibri" pitchFamily="34" charset="0"/>
              </a:rPr>
              <a:t>ΝΟΜΟΘΕΣΙΑ/ΚΑΛΥΨΗ</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a:bodyPr>
          <a:lstStyle/>
          <a:p>
            <a:pPr algn="l"/>
            <a:endParaRPr lang="en-US" sz="2600" b="1" dirty="0" smtClean="0">
              <a:solidFill>
                <a:schemeClr val="tx1"/>
              </a:solidFill>
            </a:endParaRPr>
          </a:p>
          <a:p>
            <a:pPr algn="l"/>
            <a:r>
              <a:rPr lang="el-GR" sz="3400" b="1" dirty="0" smtClean="0">
                <a:solidFill>
                  <a:srgbClr val="0067A0"/>
                </a:solidFill>
              </a:rPr>
              <a:t>Κάλυψη-ελληνική πρακτική</a:t>
            </a:r>
          </a:p>
          <a:p>
            <a:pPr algn="l"/>
            <a:endParaRPr lang="en-US" sz="2800" u="sng" dirty="0" smtClean="0">
              <a:solidFill>
                <a:schemeClr val="tx1"/>
              </a:solidFill>
            </a:endParaRPr>
          </a:p>
          <a:p>
            <a:pPr algn="l"/>
            <a:r>
              <a:rPr lang="el-GR" sz="2800" u="sng" dirty="0" smtClean="0">
                <a:solidFill>
                  <a:srgbClr val="0067A0"/>
                </a:solidFill>
              </a:rPr>
              <a:t>Βάση Κάλυψης</a:t>
            </a:r>
          </a:p>
          <a:p>
            <a:pPr algn="l"/>
            <a:r>
              <a:rPr lang="en-US" sz="2800" dirty="0" smtClean="0">
                <a:solidFill>
                  <a:schemeClr val="tx1"/>
                </a:solidFill>
              </a:rPr>
              <a:t>Claims made</a:t>
            </a:r>
            <a:endParaRPr lang="el-GR" sz="2800" dirty="0" smtClean="0">
              <a:solidFill>
                <a:schemeClr val="tx1"/>
              </a:solidFill>
            </a:endParaRPr>
          </a:p>
          <a:p>
            <a:pPr algn="l"/>
            <a:r>
              <a:rPr lang="el-GR" sz="2800" u="sng" dirty="0" smtClean="0">
                <a:solidFill>
                  <a:srgbClr val="0067A0"/>
                </a:solidFill>
              </a:rPr>
              <a:t>Εφαρμοστέο Δίκαιο και Δωσιδικία</a:t>
            </a:r>
            <a:r>
              <a:rPr lang="el-GR" sz="2800" b="1" dirty="0" smtClean="0">
                <a:solidFill>
                  <a:schemeClr val="tx1"/>
                </a:solidFill>
              </a:rPr>
              <a:t>	</a:t>
            </a:r>
            <a:endParaRPr lang="el-GR" sz="2800" dirty="0" smtClean="0">
              <a:solidFill>
                <a:schemeClr val="tx1"/>
              </a:solidFill>
            </a:endParaRPr>
          </a:p>
          <a:p>
            <a:pPr algn="l"/>
            <a:r>
              <a:rPr lang="el-GR" sz="2800" dirty="0" smtClean="0">
                <a:solidFill>
                  <a:schemeClr val="tx1"/>
                </a:solidFill>
              </a:rPr>
              <a:t>Ελληνικό και Ελληνικά δικαστήρια</a:t>
            </a:r>
          </a:p>
          <a:p>
            <a:pPr algn="l">
              <a:buFont typeface="Arial" pitchFamily="34" charset="0"/>
              <a:buChar char="•"/>
            </a:pPr>
            <a:endParaRPr lang="el-GR" sz="2600" dirty="0" smtClean="0">
              <a:solidFill>
                <a:schemeClr val="tx1"/>
              </a:solidFill>
            </a:endParaRPr>
          </a:p>
          <a:p>
            <a:pPr algn="l"/>
            <a:endParaRPr lang="el-GR" sz="1600" b="1" dirty="0">
              <a:solidFill>
                <a:srgbClr val="92D050"/>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6</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7391400" cy="579620"/>
          </a:xfrm>
        </p:spPr>
        <p:txBody>
          <a:bodyPr>
            <a:normAutofit/>
          </a:bodyPr>
          <a:lstStyle/>
          <a:p>
            <a:pPr algn="l">
              <a:spcBef>
                <a:spcPct val="50000"/>
              </a:spcBef>
            </a:pPr>
            <a:r>
              <a:rPr lang="el-GR" sz="2800" dirty="0" smtClean="0">
                <a:solidFill>
                  <a:srgbClr val="0067A0"/>
                </a:solidFill>
                <a:latin typeface="Calibri" pitchFamily="34" charset="0"/>
              </a:rPr>
              <a:t>ΕΦΑΡΜΟΓΕΣ ΝΟΜΟΘΕΣΙΑΣ/ΠΡΟΒΛΗΜΑΤΙΣΜΟΙ</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fontScale="77500" lnSpcReduction="20000"/>
          </a:bodyPr>
          <a:lstStyle/>
          <a:p>
            <a:pPr algn="l"/>
            <a:endParaRPr lang="en-US" sz="2600" b="1" dirty="0" smtClean="0">
              <a:solidFill>
                <a:schemeClr val="tx1"/>
              </a:solidFill>
            </a:endParaRPr>
          </a:p>
          <a:p>
            <a:pPr algn="l"/>
            <a:r>
              <a:rPr lang="el-GR" sz="3600" b="1" dirty="0" smtClean="0">
                <a:solidFill>
                  <a:srgbClr val="0067A0"/>
                </a:solidFill>
              </a:rPr>
              <a:t>Ασφάλιση δραστηριοτήτων/κατηγοριών</a:t>
            </a:r>
          </a:p>
          <a:p>
            <a:pPr algn="l"/>
            <a:endParaRPr lang="el-GR" sz="2800" u="sng" dirty="0" smtClean="0">
              <a:solidFill>
                <a:schemeClr val="tx1"/>
              </a:solidFill>
            </a:endParaRPr>
          </a:p>
          <a:p>
            <a:pPr algn="l"/>
            <a:r>
              <a:rPr lang="el-GR" sz="3400" u="sng" dirty="0" smtClean="0">
                <a:solidFill>
                  <a:srgbClr val="0067A0"/>
                </a:solidFill>
              </a:rPr>
              <a:t>Ασφάλιση δραστηριοτήτων</a:t>
            </a:r>
          </a:p>
          <a:p>
            <a:pPr marL="355600" indent="-355600" algn="l">
              <a:buClr>
                <a:srgbClr val="0067A0"/>
              </a:buClr>
              <a:buFont typeface="Wingdings" pitchFamily="2" charset="2"/>
              <a:buChar char="§"/>
            </a:pPr>
            <a:r>
              <a:rPr lang="el-GR" sz="3400" dirty="0" smtClean="0">
                <a:solidFill>
                  <a:schemeClr val="tx1"/>
                </a:solidFill>
              </a:rPr>
              <a:t> Πρακτική : Δραστηριότητες σε μία μόνο ασφαλιστική εταιρία</a:t>
            </a:r>
          </a:p>
          <a:p>
            <a:pPr marL="355600" indent="-355600" algn="l">
              <a:buClr>
                <a:srgbClr val="0067A0"/>
              </a:buClr>
              <a:buFont typeface="Wingdings" pitchFamily="2" charset="2"/>
              <a:buChar char="§"/>
            </a:pPr>
            <a:r>
              <a:rPr lang="el-GR" sz="3400" dirty="0" smtClean="0">
                <a:solidFill>
                  <a:schemeClr val="tx1"/>
                </a:solidFill>
              </a:rPr>
              <a:t> Θέση : Ασφάλιση για το σύνολο της δραστηριότητας</a:t>
            </a:r>
          </a:p>
          <a:p>
            <a:pPr algn="l"/>
            <a:r>
              <a:rPr lang="el-GR" sz="3400" u="sng" dirty="0" smtClean="0">
                <a:solidFill>
                  <a:srgbClr val="0067A0"/>
                </a:solidFill>
              </a:rPr>
              <a:t>Ασφάλιση κατηγοριών</a:t>
            </a:r>
          </a:p>
          <a:p>
            <a:pPr marL="355600" indent="-355600" algn="l">
              <a:buClr>
                <a:srgbClr val="0067A0"/>
              </a:buClr>
              <a:buFont typeface="Wingdings" pitchFamily="2" charset="2"/>
              <a:buChar char="§"/>
            </a:pPr>
            <a:r>
              <a:rPr lang="el-GR" sz="3400" dirty="0" smtClean="0">
                <a:solidFill>
                  <a:schemeClr val="tx1"/>
                </a:solidFill>
              </a:rPr>
              <a:t>Πρακτική: Ασφάλιση με κοινό όριο</a:t>
            </a:r>
            <a:endParaRPr lang="en-US" sz="3400" dirty="0" smtClean="0">
              <a:solidFill>
                <a:schemeClr val="tx1"/>
              </a:solidFill>
            </a:endParaRPr>
          </a:p>
          <a:p>
            <a:pPr marL="355600" indent="-355600" algn="l">
              <a:buClr>
                <a:srgbClr val="0067A0"/>
              </a:buClr>
              <a:buFont typeface="Wingdings" pitchFamily="2" charset="2"/>
              <a:buChar char="§"/>
            </a:pPr>
            <a:r>
              <a:rPr lang="el-GR" sz="3400" dirty="0" smtClean="0">
                <a:solidFill>
                  <a:schemeClr val="tx1"/>
                </a:solidFill>
              </a:rPr>
              <a:t>Θέση :</a:t>
            </a:r>
          </a:p>
          <a:p>
            <a:pPr marL="712788" indent="-357188" algn="l">
              <a:tabLst>
                <a:tab pos="712788" algn="l"/>
              </a:tabLst>
            </a:pPr>
            <a:r>
              <a:rPr lang="el-GR" sz="3400" dirty="0" smtClean="0">
                <a:solidFill>
                  <a:schemeClr val="tx1"/>
                </a:solidFill>
              </a:rPr>
              <a:t>  </a:t>
            </a:r>
            <a:r>
              <a:rPr lang="el-GR" sz="3100" dirty="0" smtClean="0">
                <a:solidFill>
                  <a:schemeClr val="tx1"/>
                </a:solidFill>
              </a:rPr>
              <a:t>- Ασφάλιση κάθε κατηγορίας ασφαλιστικής διαμεσολάβησης</a:t>
            </a:r>
          </a:p>
          <a:p>
            <a:pPr marL="712788" indent="-357188" algn="l">
              <a:tabLst>
                <a:tab pos="712788" algn="l"/>
              </a:tabLst>
            </a:pPr>
            <a:r>
              <a:rPr lang="el-GR" sz="3100" dirty="0" smtClean="0">
                <a:solidFill>
                  <a:schemeClr val="tx1"/>
                </a:solidFill>
              </a:rPr>
              <a:t>  - Ξεχωριστό όριο για κάθε κατηγορία</a:t>
            </a:r>
          </a:p>
          <a:p>
            <a:pPr algn="l">
              <a:buFont typeface="Arial" pitchFamily="34" charset="0"/>
              <a:buChar char="•"/>
            </a:pPr>
            <a:endParaRPr lang="el-GR" sz="2600" dirty="0" smtClean="0">
              <a:solidFill>
                <a:schemeClr val="tx1"/>
              </a:solidFill>
            </a:endParaRPr>
          </a:p>
          <a:p>
            <a:pPr algn="l"/>
            <a:endParaRPr lang="el-GR" sz="1600" b="1" dirty="0">
              <a:solidFill>
                <a:schemeClr val="tx1"/>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7</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7391400" cy="579620"/>
          </a:xfrm>
        </p:spPr>
        <p:txBody>
          <a:bodyPr>
            <a:normAutofit/>
          </a:bodyPr>
          <a:lstStyle/>
          <a:p>
            <a:pPr algn="l">
              <a:spcBef>
                <a:spcPct val="50000"/>
              </a:spcBef>
            </a:pPr>
            <a:r>
              <a:rPr lang="el-GR" sz="2800" dirty="0" smtClean="0">
                <a:solidFill>
                  <a:srgbClr val="0067A0"/>
                </a:solidFill>
                <a:latin typeface="Calibri" pitchFamily="34" charset="0"/>
              </a:rPr>
              <a:t>ΕΦΑΡΜΟΓΕΣ ΝΟΜΟΘΕΣΙΑΣ/ΠΡΟΒΛΗΜΑΤΙΣΜΟΙ</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a:bodyPr>
          <a:lstStyle/>
          <a:p>
            <a:pPr algn="l"/>
            <a:endParaRPr lang="en-US" sz="2600" b="1" dirty="0" smtClean="0">
              <a:solidFill>
                <a:srgbClr val="0067A0"/>
              </a:solidFill>
            </a:endParaRPr>
          </a:p>
          <a:p>
            <a:pPr algn="l"/>
            <a:r>
              <a:rPr lang="el-GR" sz="2600" b="1" dirty="0" smtClean="0">
                <a:solidFill>
                  <a:srgbClr val="0067A0"/>
                </a:solidFill>
              </a:rPr>
              <a:t>Διπλοασφάλιση</a:t>
            </a:r>
          </a:p>
          <a:p>
            <a:pPr marL="355600" indent="-355600" algn="just">
              <a:buClr>
                <a:srgbClr val="0067A0"/>
              </a:buClr>
              <a:buFont typeface="Wingdings" pitchFamily="2" charset="2"/>
              <a:buChar char="§"/>
            </a:pPr>
            <a:r>
              <a:rPr lang="el-GR" sz="2600" dirty="0" smtClean="0">
                <a:solidFill>
                  <a:schemeClr val="tx1"/>
                </a:solidFill>
              </a:rPr>
              <a:t>Βασικό ζήτημα είναι ότι με κάθε ασφαλιστήριο αστικής ευθύνης ασφαλιστικού διαμεσολαβητή πρέπει να παρέχεται κάλυψη με αναδρομική ισχύ από 15.01.2005 και ταυτόχρονα παράταση της περιόδου αναγγελίας των απαιτήσεων για πέντε (5) χρόνια από την ημερομηνία λήξης του</a:t>
            </a:r>
            <a:r>
              <a:rPr lang="en-US" sz="2600" dirty="0" smtClean="0">
                <a:solidFill>
                  <a:schemeClr val="tx1"/>
                </a:solidFill>
              </a:rPr>
              <a:t> </a:t>
            </a:r>
            <a:r>
              <a:rPr lang="el-GR" sz="2600" dirty="0" smtClean="0">
                <a:solidFill>
                  <a:schemeClr val="tx1"/>
                </a:solidFill>
              </a:rPr>
              <a:t>συμβολαίου, ισχύουσα σε κάθε περίπτωση ανεξαιρέτως</a:t>
            </a:r>
          </a:p>
          <a:p>
            <a:pPr marL="355600" indent="-355600" algn="just">
              <a:buClr>
                <a:srgbClr val="0067A0"/>
              </a:buClr>
              <a:buFont typeface="Wingdings" pitchFamily="2" charset="2"/>
              <a:buChar char="§"/>
            </a:pPr>
            <a:r>
              <a:rPr lang="el-GR" sz="2600" dirty="0" smtClean="0">
                <a:solidFill>
                  <a:schemeClr val="tx1"/>
                </a:solidFill>
              </a:rPr>
              <a:t>Υπαρκτός ο κίνδυνος διπλής ασφάλισης/ασφάλιση κινδύνου ταυτόχρονα από δύο ασφαλιστήρια </a:t>
            </a:r>
          </a:p>
          <a:p>
            <a:pPr algn="l">
              <a:buFont typeface="Arial" pitchFamily="34" charset="0"/>
              <a:buChar char="•"/>
            </a:pPr>
            <a:endParaRPr lang="el-GR" sz="2600" dirty="0" smtClean="0">
              <a:solidFill>
                <a:schemeClr val="tx1"/>
              </a:solidFill>
            </a:endParaRPr>
          </a:p>
          <a:p>
            <a:pPr algn="l"/>
            <a:endParaRPr lang="el-GR" sz="2600" b="1" dirty="0">
              <a:solidFill>
                <a:schemeClr val="tx1"/>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8</a:t>
            </a:fld>
            <a:endParaRPr lang="el-GR"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 Τίτλος"/>
          <p:cNvSpPr>
            <a:spLocks noGrp="1"/>
          </p:cNvSpPr>
          <p:nvPr>
            <p:ph type="ctrTitle"/>
          </p:nvPr>
        </p:nvSpPr>
        <p:spPr>
          <a:xfrm>
            <a:off x="533400" y="442210"/>
            <a:ext cx="7391400" cy="579620"/>
          </a:xfrm>
        </p:spPr>
        <p:txBody>
          <a:bodyPr>
            <a:normAutofit/>
          </a:bodyPr>
          <a:lstStyle/>
          <a:p>
            <a:pPr algn="l">
              <a:spcBef>
                <a:spcPct val="50000"/>
              </a:spcBef>
            </a:pPr>
            <a:r>
              <a:rPr lang="el-GR" sz="2800" dirty="0" smtClean="0">
                <a:solidFill>
                  <a:srgbClr val="0067A0"/>
                </a:solidFill>
                <a:latin typeface="Calibri" pitchFamily="34" charset="0"/>
              </a:rPr>
              <a:t>ΕΦΑΡΜΟΓΕΣ ΝΟΜΟΘΕΣΙΑΣ/ΠΡΟΒΛΗΜΑΤΙΣΜΟΙ</a:t>
            </a:r>
            <a:endParaRPr lang="en-US" sz="2800" dirty="0">
              <a:solidFill>
                <a:srgbClr val="0067A0"/>
              </a:solidFill>
              <a:latin typeface="Calibri" pitchFamily="34" charset="0"/>
            </a:endParaRPr>
          </a:p>
        </p:txBody>
      </p:sp>
      <p:sp>
        <p:nvSpPr>
          <p:cNvPr id="10" name="2 - Υπότιτλος"/>
          <p:cNvSpPr>
            <a:spLocks noGrp="1"/>
          </p:cNvSpPr>
          <p:nvPr>
            <p:ph type="subTitle" idx="1"/>
          </p:nvPr>
        </p:nvSpPr>
        <p:spPr>
          <a:xfrm>
            <a:off x="564630" y="1295400"/>
            <a:ext cx="8930390" cy="4434590"/>
          </a:xfrm>
        </p:spPr>
        <p:txBody>
          <a:bodyPr>
            <a:normAutofit/>
          </a:bodyPr>
          <a:lstStyle/>
          <a:p>
            <a:pPr algn="l"/>
            <a:endParaRPr lang="en-US" sz="2600" b="1" dirty="0" smtClean="0">
              <a:solidFill>
                <a:schemeClr val="tx1"/>
              </a:solidFill>
            </a:endParaRPr>
          </a:p>
          <a:p>
            <a:pPr algn="just"/>
            <a:r>
              <a:rPr lang="el-GR" sz="2600" dirty="0" smtClean="0">
                <a:solidFill>
                  <a:schemeClr val="tx1"/>
                </a:solidFill>
              </a:rPr>
              <a:t>Η πρόταση της Επιτροπής για την αποφυγή της διπλής ασφάλισης είναι :</a:t>
            </a:r>
          </a:p>
          <a:p>
            <a:pPr marL="355600" indent="-355600" algn="just"/>
            <a:r>
              <a:rPr lang="el-GR" sz="2600" dirty="0" smtClean="0">
                <a:solidFill>
                  <a:schemeClr val="tx1"/>
                </a:solidFill>
              </a:rPr>
              <a:t>α) σε περίπτωση που το νέο Ασφαλιστήριο έχει συναφθεί με άλλη Ασφαλιστική Εταιρία, η πρώτη Ασφαλιστική Εταιρία δεν θα φέρει ευθύνη προς αποζημίωση βάσει του Ασφαλιστηρίου του και ο Ασφαλισμένος θα έχει αξίωση αποζημιώσεως μόνον από την Ασφαλιστική Εταιρία η οποία παρέχει το νέο Ασφαλιστήριο, με τους όρους και τις προϋποθέσεις που περιλαμβάνονται σε αυτό.</a:t>
            </a:r>
          </a:p>
          <a:p>
            <a:pPr algn="l">
              <a:buFont typeface="Arial" pitchFamily="34" charset="0"/>
              <a:buChar char="•"/>
            </a:pPr>
            <a:endParaRPr lang="el-GR" sz="2600" dirty="0" smtClean="0">
              <a:solidFill>
                <a:schemeClr val="tx1"/>
              </a:solidFill>
            </a:endParaRPr>
          </a:p>
          <a:p>
            <a:pPr algn="l"/>
            <a:endParaRPr lang="el-GR" sz="2600" b="1" dirty="0">
              <a:solidFill>
                <a:schemeClr val="tx1"/>
              </a:solidFill>
            </a:endParaRPr>
          </a:p>
        </p:txBody>
      </p:sp>
      <p:pic>
        <p:nvPicPr>
          <p:cNvPr id="4098" name="Picture 2" descr="\\FILESERVER\Transfer\George\eaee\eaee_power_point\eaee_pp_inside\eaee_power_inside_footer.jpg"/>
          <p:cNvPicPr>
            <a:picLocks noChangeAspect="1" noChangeArrowheads="1"/>
          </p:cNvPicPr>
          <p:nvPr/>
        </p:nvPicPr>
        <p:blipFill>
          <a:blip r:embed="rId3" cstate="screen"/>
          <a:srcRect/>
          <a:stretch>
            <a:fillRect/>
          </a:stretch>
        </p:blipFill>
        <p:spPr bwMode="auto">
          <a:xfrm>
            <a:off x="0" y="5815410"/>
            <a:ext cx="9906000" cy="1057580"/>
          </a:xfrm>
          <a:prstGeom prst="rect">
            <a:avLst/>
          </a:prstGeom>
          <a:noFill/>
        </p:spPr>
      </p:pic>
      <p:sp>
        <p:nvSpPr>
          <p:cNvPr id="6" name="5 - Θέση αριθμού διαφάνειας"/>
          <p:cNvSpPr>
            <a:spLocks noGrp="1"/>
          </p:cNvSpPr>
          <p:nvPr>
            <p:ph type="sldNum" sz="quarter" idx="12"/>
          </p:nvPr>
        </p:nvSpPr>
        <p:spPr/>
        <p:txBody>
          <a:bodyPr/>
          <a:lstStyle/>
          <a:p>
            <a:fld id="{293BC7F7-C604-4934-B130-169332F71437}" type="slidenum">
              <a:rPr lang="el-GR" smtClean="0">
                <a:solidFill>
                  <a:schemeClr val="bg1"/>
                </a:solidFill>
              </a:rPr>
              <a:pPr/>
              <a:t>9</a:t>
            </a:fld>
            <a:endParaRPr lang="el-GR"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598</Words>
  <Application>Microsoft Office PowerPoint</Application>
  <PresentationFormat>Α4 (210x297 χιλ.)</PresentationFormat>
  <Paragraphs>168</Paragraphs>
  <Slides>19</Slides>
  <Notes>19</Notes>
  <HiddenSlides>0</HiddenSlides>
  <MMClips>0</MMClips>
  <ScaleCrop>false</ScaleCrop>
  <HeadingPairs>
    <vt:vector size="4" baseType="variant">
      <vt:variant>
        <vt:lpstr>Θέμα</vt:lpstr>
      </vt:variant>
      <vt:variant>
        <vt:i4>1</vt:i4>
      </vt:variant>
      <vt:variant>
        <vt:lpstr>Τίτλοι διαφανειών</vt:lpstr>
      </vt:variant>
      <vt:variant>
        <vt:i4>19</vt:i4>
      </vt:variant>
    </vt:vector>
  </HeadingPairs>
  <TitlesOfParts>
    <vt:vector size="20" baseType="lpstr">
      <vt:lpstr>Θέμα του Office</vt:lpstr>
      <vt:lpstr>Επαγγελματική Αστική Ευθύνη  Διαμεσολαβητών</vt:lpstr>
      <vt:lpstr>AGENDA</vt:lpstr>
      <vt:lpstr>ΝΟΜΟΘΕΣΙΑ/ΚΑΛΥΨΗ</vt:lpstr>
      <vt:lpstr>ΝΟΜΟΘΕΣΙΑ/ΚΑΛΥΨΗ</vt:lpstr>
      <vt:lpstr>ΝΟΜΟΘΕΣΙΑ/ΚΑΛΥΨΗ</vt:lpstr>
      <vt:lpstr>ΝΟΜΟΘΕΣΙΑ/ΚΑΛΥΨΗ</vt:lpstr>
      <vt:lpstr>ΕΦΑΡΜΟΓΕΣ ΝΟΜΟΘΕΣΙΑΣ/ΠΡΟΒΛΗΜΑΤΙΣΜΟΙ</vt:lpstr>
      <vt:lpstr>ΕΦΑΡΜΟΓΕΣ ΝΟΜΟΘΕΣΙΑΣ/ΠΡΟΒΛΗΜΑΤΙΣΜΟΙ</vt:lpstr>
      <vt:lpstr>ΕΦΑΡΜΟΓΕΣ ΝΟΜΟΘΕΣΙΑΣ/ΠΡΟΒΛΗΜΑΤΙΣΜΟΙ</vt:lpstr>
      <vt:lpstr>ΕΦΑΡΜΟΓΕΣ ΝΟΜΟΘΕΣΙΑΣ/ΠΡΟΒΛΗΜΑΤΙΣΜΟΙ</vt:lpstr>
      <vt:lpstr>ΕΦΑΡΜΟΓΕΣ ΝΟΜΟΘΕΣΙΑΣ/ΠΡΟΒΛΗΜΑΤΙΣΜΟΙ</vt:lpstr>
      <vt:lpstr>ΣΤΑΤΙΣΤΙΚΑ</vt:lpstr>
      <vt:lpstr>ΣΤΑΤΙΣΤΙΚΑ</vt:lpstr>
      <vt:lpstr>ΣΤΑΤΙΣΤΙΚΑ</vt:lpstr>
      <vt:lpstr>ΖΗΜΙΕΣ</vt:lpstr>
      <vt:lpstr>ΖΗΜΙΕΣ</vt:lpstr>
      <vt:lpstr>ΖΗΜΙΕΣ</vt:lpstr>
      <vt:lpstr>ΖΗΜΙΕΣ</vt:lpstr>
      <vt:lpstr>Διαφάνεια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2014-05-13T13:21:17Z</dcterms:created>
  <dcterms:modified xsi:type="dcterms:W3CDTF">2014-06-02T11:54:24Z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-557480696</vt:i4>
  </property>
  <property fmtid="{D5CDD505-2E9C-101B-9397-08002B2CF9AE}" pid="3" name="_NewReviewCycle">
    <vt:lpwstr/>
  </property>
</Properties>
</file>