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1"/>
  </p:notesMasterIdLst>
  <p:sldIdLst>
    <p:sldId id="256" r:id="rId2"/>
    <p:sldId id="284" r:id="rId3"/>
    <p:sldId id="273" r:id="rId4"/>
    <p:sldId id="274" r:id="rId5"/>
    <p:sldId id="261" r:id="rId6"/>
    <p:sldId id="275" r:id="rId7"/>
    <p:sldId id="276" r:id="rId8"/>
    <p:sldId id="277" r:id="rId9"/>
    <p:sldId id="269" r:id="rId10"/>
    <p:sldId id="263" r:id="rId11"/>
    <p:sldId id="271" r:id="rId12"/>
    <p:sldId id="281" r:id="rId13"/>
    <p:sldId id="283" r:id="rId14"/>
    <p:sldId id="286" r:id="rId15"/>
    <p:sldId id="260" r:id="rId16"/>
    <p:sldId id="280" r:id="rId17"/>
    <p:sldId id="287" r:id="rId18"/>
    <p:sldId id="288" r:id="rId19"/>
    <p:sldId id="289" r:id="rId20"/>
  </p:sldIdLst>
  <p:sldSz cx="9906000" cy="6858000" type="A4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0099"/>
    <a:srgbClr val="9900CC"/>
    <a:srgbClr val="CC00CC"/>
    <a:srgbClr val="43B048"/>
    <a:srgbClr val="0067A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51" d="100"/>
          <a:sy n="51" d="100"/>
        </p:scale>
        <p:origin x="-1109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12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/>
              <a:t>Ζημιές</a:t>
            </a:r>
          </a:p>
        </c:rich>
      </c:tx>
      <c:layout/>
    </c:title>
    <c:plotArea>
      <c:layout/>
      <c:lineChart>
        <c:grouping val="standard"/>
        <c:ser>
          <c:idx val="1"/>
          <c:order val="1"/>
          <c:tx>
            <c:strRef>
              <c:f>Φύλλο1!$C$1</c:f>
              <c:strCache>
                <c:ptCount val="1"/>
                <c:pt idx="0">
                  <c:v>Πληρωμές &amp; Αποθέματα</c:v>
                </c:pt>
              </c:strCache>
            </c:strRef>
          </c:tx>
          <c:marker>
            <c:spPr>
              <a:solidFill>
                <a:srgbClr val="FFFF00"/>
              </a:solidFill>
            </c:spPr>
          </c:marker>
          <c:dLbls>
            <c:txPr>
              <a:bodyPr/>
              <a:lstStyle/>
              <a:p>
                <a:pPr>
                  <a:defRPr sz="1000" baseline="0"/>
                </a:pPr>
                <a:endParaRPr lang="el-GR"/>
              </a:p>
            </c:txPr>
            <c:showVal val="1"/>
          </c:dLbls>
          <c:cat>
            <c:numRef>
              <c:f>Φύλλο1!$A$2:$A$4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Φύλλο1!$C$2:$C$4</c:f>
              <c:numCache>
                <c:formatCode>#,##0\ "€"</c:formatCode>
                <c:ptCount val="3"/>
                <c:pt idx="0">
                  <c:v>25119927.260000002</c:v>
                </c:pt>
                <c:pt idx="1">
                  <c:v>32529541</c:v>
                </c:pt>
                <c:pt idx="2">
                  <c:v>32806322</c:v>
                </c:pt>
              </c:numCache>
            </c:numRef>
          </c:val>
        </c:ser>
        <c:marker val="1"/>
        <c:axId val="153313280"/>
        <c:axId val="153314816"/>
      </c:lineChart>
      <c:lineChart>
        <c:grouping val="standard"/>
        <c:ser>
          <c:idx val="0"/>
          <c:order val="0"/>
          <c:tx>
            <c:strRef>
              <c:f>Φύλλο1!$B$1</c:f>
              <c:strCache>
                <c:ptCount val="1"/>
                <c:pt idx="0">
                  <c:v>Πλήθος ζημιών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chemeClr val="tx1"/>
              </a:solidFill>
            </c:spPr>
          </c:marker>
          <c:dLbls>
            <c:txPr>
              <a:bodyPr/>
              <a:lstStyle/>
              <a:p>
                <a:pPr>
                  <a:defRPr sz="1000" baseline="0"/>
                </a:pPr>
                <a:endParaRPr lang="el-GR"/>
              </a:p>
            </c:txPr>
            <c:showVal val="1"/>
          </c:dLbls>
          <c:cat>
            <c:numRef>
              <c:f>Φύλλο1!$A$2:$A$4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901</c:v>
                </c:pt>
                <c:pt idx="1">
                  <c:v>1176</c:v>
                </c:pt>
                <c:pt idx="2">
                  <c:v>1370</c:v>
                </c:pt>
              </c:numCache>
            </c:numRef>
          </c:val>
        </c:ser>
        <c:marker val="1"/>
        <c:axId val="153330432"/>
        <c:axId val="153316352"/>
      </c:lineChart>
      <c:catAx>
        <c:axId val="153313280"/>
        <c:scaling>
          <c:orientation val="minMax"/>
        </c:scaling>
        <c:axPos val="b"/>
        <c:numFmt formatCode="General" sourceLinked="1"/>
        <c:tickLblPos val="nextTo"/>
        <c:crossAx val="153314816"/>
        <c:crosses val="autoZero"/>
        <c:auto val="1"/>
        <c:lblAlgn val="ctr"/>
        <c:lblOffset val="100"/>
      </c:catAx>
      <c:valAx>
        <c:axId val="153314816"/>
        <c:scaling>
          <c:orientation val="minMax"/>
          <c:min val="20000000"/>
        </c:scaling>
        <c:axPos val="l"/>
        <c:majorGridlines/>
        <c:numFmt formatCode="#,##0\ &quot;€&quot;" sourceLinked="1"/>
        <c:tickLblPos val="nextTo"/>
        <c:crossAx val="153313280"/>
        <c:crosses val="autoZero"/>
        <c:crossBetween val="between"/>
        <c:majorUnit val="5000000"/>
      </c:valAx>
      <c:valAx>
        <c:axId val="153316352"/>
        <c:scaling>
          <c:orientation val="minMax"/>
          <c:min val="800"/>
        </c:scaling>
        <c:axPos val="r"/>
        <c:numFmt formatCode="General" sourceLinked="1"/>
        <c:tickLblPos val="nextTo"/>
        <c:crossAx val="153330432"/>
        <c:crosses val="max"/>
        <c:crossBetween val="between"/>
        <c:majorUnit val="200"/>
      </c:valAx>
      <c:catAx>
        <c:axId val="153330432"/>
        <c:scaling>
          <c:orientation val="minMax"/>
        </c:scaling>
        <c:delete val="1"/>
        <c:axPos val="b"/>
        <c:numFmt formatCode="General" sourceLinked="1"/>
        <c:tickLblPos val="none"/>
        <c:crossAx val="153316352"/>
        <c:crosses val="autoZero"/>
        <c:auto val="1"/>
        <c:lblAlgn val="ctr"/>
        <c:lblOffset val="100"/>
      </c:catAx>
      <c:spPr>
        <a:solidFill>
          <a:srgbClr val="1F497D">
            <a:lumMod val="20000"/>
            <a:lumOff val="80000"/>
          </a:srgbClr>
        </a:solidFill>
      </c:spPr>
    </c:plotArea>
    <c:legend>
      <c:legendPos val="b"/>
      <c:layout/>
    </c:legend>
    <c:plotVisOnly val="1"/>
  </c:chart>
  <c:txPr>
    <a:bodyPr/>
    <a:lstStyle/>
    <a:p>
      <a:pPr>
        <a:defRPr sz="1800">
          <a:solidFill>
            <a:schemeClr val="tx1"/>
          </a:solidFill>
        </a:defRPr>
      </a:pPr>
      <a:endParaRPr lang="el-GR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7AAB52A-F571-4029-AA7A-98ACB01E9F04}" type="datetimeFigureOut">
              <a:rPr lang="el-GR"/>
              <a:pPr>
                <a:defRPr/>
              </a:pPr>
              <a:t>2/6/2014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064913C-5CF8-40D6-846B-5A04678CB79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15363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BEA1C7-C65D-4671-8C2B-80C31B1FD946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l-G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9700" name="3 - Θέση αριθμού διαφάνειας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7F19675-939F-43F4-AC47-EC10ADCCCE57}" type="slidenum">
              <a:rPr lang="el-GR" sz="1200">
                <a:latin typeface="Calibri" pitchFamily="34" charset="0"/>
              </a:rPr>
              <a:pPr algn="r"/>
              <a:t>10</a:t>
            </a:fld>
            <a:endParaRPr lang="el-G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30724" name="3 - Θέση αριθμού διαφάνειας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DA02336-1C2C-4AE7-B2BF-B23838814403}" type="slidenum">
              <a:rPr lang="el-GR" sz="1200">
                <a:latin typeface="Calibri" pitchFamily="34" charset="0"/>
              </a:rPr>
              <a:pPr algn="r"/>
              <a:t>11</a:t>
            </a:fld>
            <a:endParaRPr lang="el-G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AF41D4-48B9-4E22-B54C-649FC33E7BB4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AC8987-FA53-4770-BE99-079FA4F3A04A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79646-802D-4C5E-96F7-E3FF480D94B1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3555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8DFD63-9586-44D6-89F2-0A2E049244FD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l-G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3555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CCA821-A6FA-47D9-B766-13D27CC8DAD7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l-G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3555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CCA821-A6FA-47D9-B766-13D27CC8DAD7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l-G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3555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CCA821-A6FA-47D9-B766-13D27CC8DAD7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l-G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79646-802D-4C5E-96F7-E3FF480D94B1}" type="slidenum">
              <a:rPr lang="el-GR" smtClean="0"/>
              <a:pPr/>
              <a:t>19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1508" name="3 - Θέση αριθμού διαφάνειας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B2CD6B7-73DC-4CED-9219-722BA6E70697}" type="slidenum">
              <a:rPr lang="el-GR" sz="1200">
                <a:latin typeface="Calibri" pitchFamily="34" charset="0"/>
              </a:rPr>
              <a:pPr algn="r"/>
              <a:t>2</a:t>
            </a:fld>
            <a:endParaRPr lang="el-G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2532" name="3 - Θέση αριθμού διαφάνειας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8E4B1F3-B5AA-47B7-AF83-BF970F499F8A}" type="slidenum">
              <a:rPr lang="el-GR" sz="1200">
                <a:latin typeface="Calibri" pitchFamily="34" charset="0"/>
              </a:rPr>
              <a:pPr algn="r"/>
              <a:t>3</a:t>
            </a:fld>
            <a:endParaRPr lang="el-G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4580" name="3 - Θέση αριθμού διαφάνειας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8F9BCD9-5B1D-4320-BA05-113D799D7553}" type="slidenum">
              <a:rPr lang="el-GR" sz="1200">
                <a:latin typeface="Calibri" pitchFamily="34" charset="0"/>
              </a:rPr>
              <a:pPr algn="r"/>
              <a:t>4</a:t>
            </a:fld>
            <a:endParaRPr lang="el-G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3556" name="3 - Θέση αριθμού διαφάνειας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6D2B6BA-AD43-4D74-8E93-E8B74AD87D3A}" type="slidenum">
              <a:rPr lang="el-GR" sz="1200">
                <a:latin typeface="Calibri" pitchFamily="34" charset="0"/>
              </a:rPr>
              <a:pPr algn="r"/>
              <a:t>5</a:t>
            </a:fld>
            <a:endParaRPr lang="el-G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5604" name="3 - Θέση αριθμού διαφάνειας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E51A05D-D557-4937-9C2E-705D394FBA07}" type="slidenum">
              <a:rPr lang="el-GR" sz="1200">
                <a:latin typeface="Calibri" pitchFamily="34" charset="0"/>
              </a:rPr>
              <a:pPr algn="r"/>
              <a:t>6</a:t>
            </a:fld>
            <a:endParaRPr lang="el-G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6628" name="3 - Θέση αριθμού διαφάνειας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BC2300F-37C3-48B8-B7DD-B1229649FC50}" type="slidenum">
              <a:rPr lang="el-GR" sz="1200">
                <a:latin typeface="Calibri" pitchFamily="34" charset="0"/>
              </a:rPr>
              <a:pPr algn="r"/>
              <a:t>7</a:t>
            </a:fld>
            <a:endParaRPr lang="el-G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7652" name="3 - Θέση αριθμού διαφάνειας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58F64D7-535C-4B1E-9578-CB2989DB0EF7}" type="slidenum">
              <a:rPr lang="el-GR" sz="1200">
                <a:latin typeface="Calibri" pitchFamily="34" charset="0"/>
              </a:rPr>
              <a:pPr algn="r"/>
              <a:t>8</a:t>
            </a:fld>
            <a:endParaRPr lang="el-G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8676" name="3 - Θέση αριθμού διαφάνειας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78573EA-A624-4D1F-8577-5A6B9F1A05C3}" type="slidenum">
              <a:rPr lang="el-GR" sz="1200">
                <a:latin typeface="Calibri" pitchFamily="34" charset="0"/>
              </a:rPr>
              <a:pPr algn="r"/>
              <a:t>9</a:t>
            </a:fld>
            <a:endParaRPr lang="el-G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6A45E-1830-4F99-BFDB-5C1346267C4D}" type="datetime1">
              <a:rPr lang="el-GR"/>
              <a:pPr>
                <a:defRPr/>
              </a:pPr>
              <a:t>2/6/2014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EA844-FD57-419E-9D02-C4569025A53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D4A89-4347-4D2B-9DC3-EE116351B12D}" type="datetime1">
              <a:rPr lang="el-GR"/>
              <a:pPr>
                <a:defRPr/>
              </a:pPr>
              <a:t>2/6/2014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BFBFC-CADD-434C-883D-3506E1AE8BA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3E5B9-054B-41F4-84BD-F9ED1C18E84C}" type="datetime1">
              <a:rPr lang="el-GR"/>
              <a:pPr>
                <a:defRPr/>
              </a:pPr>
              <a:t>2/6/2014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FFF15-9637-4720-9CD3-7EAFD4CAA09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658C7-D97B-44B1-A9AB-99AE16DAF702}" type="datetime1">
              <a:rPr lang="el-GR"/>
              <a:pPr>
                <a:defRPr/>
              </a:pPr>
              <a:t>2/6/2014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D64EA-55B2-40F8-B2D3-6A15C98C3A5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36B38-8D56-4AF2-BDCD-BE4B07BA5017}" type="datetime1">
              <a:rPr lang="el-GR"/>
              <a:pPr>
                <a:defRPr/>
              </a:pPr>
              <a:t>2/6/2014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07EB9-82E4-49C1-A47E-935A1067F0C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5DAC3-11FA-420B-9AC9-A0D9A24A3330}" type="datetime1">
              <a:rPr lang="el-GR"/>
              <a:pPr>
                <a:defRPr/>
              </a:pPr>
              <a:t>2/6/2014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8B4E3-EB26-4932-9E66-F71282ADC7E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64047-FF4B-4161-8904-4504C5255DBD}" type="datetime1">
              <a:rPr lang="el-GR"/>
              <a:pPr>
                <a:defRPr/>
              </a:pPr>
              <a:t>2/6/2014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6ABA4-25BA-4C37-8720-3902B8FC6C5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64D13-2D9D-418E-AD4C-7229552517B7}" type="datetime1">
              <a:rPr lang="el-GR"/>
              <a:pPr>
                <a:defRPr/>
              </a:pPr>
              <a:t>2/6/2014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CD6A9-45F0-4CF7-9516-AC5F8EA31D7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EDC12-1B1B-4E19-8BAF-C6939DB448CA}" type="datetime1">
              <a:rPr lang="el-GR"/>
              <a:pPr>
                <a:defRPr/>
              </a:pPr>
              <a:t>2/6/2014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150D6-7DDE-48B1-9B7D-8A12D3ACD17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3CD99-C29C-40D3-9DC9-AD61857B5885}" type="datetime1">
              <a:rPr lang="el-GR"/>
              <a:pPr>
                <a:defRPr/>
              </a:pPr>
              <a:t>2/6/2014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F181B-E0F7-45F4-AD00-B396C9C1047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F8E7D-B696-4765-9268-824DC5BEF7E1}" type="datetime1">
              <a:rPr lang="el-GR"/>
              <a:pPr>
                <a:defRPr/>
              </a:pPr>
              <a:t>2/6/2014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76E13-7342-4E4C-8029-58F7AC52021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4099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91B582-F3EB-4024-BFB0-DBCA3B20F74F}" type="datetime1">
              <a:rPr lang="el-GR"/>
              <a:pPr>
                <a:defRPr/>
              </a:pPr>
              <a:t>2/6/2014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A7D58E-6879-4CEB-8D1E-551B99AB1EF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___________________Microsoft_Office_Excel_97-20032.xls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___________________Microsoft_Office_Excel_97-20033.xls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___________________Microsoft_Office_Excel_97-20031.xls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\\FILESERVER\Transfer\George\eaee\eaee_power_point\eaee_pp_cover_1\eaee_power_poi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9060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2 - Υπότιτλος"/>
          <p:cNvSpPr>
            <a:spLocks noGrp="1"/>
          </p:cNvSpPr>
          <p:nvPr>
            <p:ph type="subTitle" idx="1"/>
          </p:nvPr>
        </p:nvSpPr>
        <p:spPr>
          <a:xfrm>
            <a:off x="595313" y="1524000"/>
            <a:ext cx="1462087" cy="457200"/>
          </a:xfrm>
        </p:spPr>
        <p:txBody>
          <a:bodyPr/>
          <a:lstStyle/>
          <a:p>
            <a:pPr algn="l" eaLnBrk="1" hangingPunct="1"/>
            <a:r>
              <a:rPr lang="el-GR" sz="1800" b="1" dirty="0" smtClean="0">
                <a:solidFill>
                  <a:schemeClr val="bg1"/>
                </a:solidFill>
                <a:latin typeface="Arial" charset="0"/>
              </a:rPr>
              <a:t>29/05/2014</a:t>
            </a:r>
            <a:endParaRPr lang="el-GR" sz="1800" b="1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57150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solidFill>
                  <a:schemeClr val="bg1"/>
                </a:solidFill>
              </a:rPr>
              <a:t>Βαρσάνη Ισμήνη</a:t>
            </a:r>
          </a:p>
          <a:p>
            <a:r>
              <a:rPr lang="el-GR" i="1" dirty="0" smtClean="0">
                <a:solidFill>
                  <a:schemeClr val="bg1"/>
                </a:solidFill>
              </a:rPr>
              <a:t>Βούτσινος Δημήτριος</a:t>
            </a:r>
            <a:endParaRPr lang="el-GR" i="1" dirty="0">
              <a:solidFill>
                <a:schemeClr val="bg1"/>
              </a:solidFill>
            </a:endParaRPr>
          </a:p>
        </p:txBody>
      </p:sp>
      <p:sp>
        <p:nvSpPr>
          <p:cNvPr id="7" name="1 - Τίτλος"/>
          <p:cNvSpPr txBox="1">
            <a:spLocks/>
          </p:cNvSpPr>
          <p:nvPr/>
        </p:nvSpPr>
        <p:spPr bwMode="auto">
          <a:xfrm>
            <a:off x="609600" y="-29980"/>
            <a:ext cx="84201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Επαγγελματική Αστική Ευθύνη </a:t>
            </a:r>
            <a:b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Ιατρών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- Τίτλος"/>
          <p:cNvSpPr>
            <a:spLocks noGrp="1"/>
          </p:cNvSpPr>
          <p:nvPr>
            <p:ph type="ctrTitle" idx="4294967295"/>
          </p:nvPr>
        </p:nvSpPr>
        <p:spPr>
          <a:xfrm>
            <a:off x="762000" y="228600"/>
            <a:ext cx="8763000" cy="579438"/>
          </a:xfrm>
        </p:spPr>
        <p:txBody>
          <a:bodyPr/>
          <a:lstStyle/>
          <a:p>
            <a:pPr algn="l" eaLnBrk="1" hangingPunct="1"/>
            <a:r>
              <a:rPr lang="el-GR" sz="3200" b="1" smtClean="0">
                <a:solidFill>
                  <a:schemeClr val="accent1"/>
                </a:solidFill>
                <a:latin typeface="Arial" charset="0"/>
              </a:rPr>
              <a:t/>
            </a:r>
            <a:br>
              <a:rPr lang="el-GR" sz="3200" b="1" smtClean="0">
                <a:solidFill>
                  <a:schemeClr val="accent1"/>
                </a:solidFill>
                <a:latin typeface="Arial" charset="0"/>
              </a:rPr>
            </a:br>
            <a:endParaRPr lang="el-GR" sz="3200" b="1" smtClean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28675" name="2 - Υπότιτλος"/>
          <p:cNvSpPr>
            <a:spLocks noGrp="1"/>
          </p:cNvSpPr>
          <p:nvPr>
            <p:ph type="subTitle" idx="4294967295"/>
          </p:nvPr>
        </p:nvSpPr>
        <p:spPr>
          <a:xfrm>
            <a:off x="565150" y="1295400"/>
            <a:ext cx="8929688" cy="443388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el-GR" sz="1800" b="1" dirty="0" smtClean="0">
                <a:solidFill>
                  <a:schemeClr val="bg1"/>
                </a:solidFill>
              </a:rPr>
              <a:t>ΕΕΙΔΙΚΟΤΗΤΑ	ΓΕΝΙΚΟ ΣΥΝΟΛΟΙΔΙΚΟΤΗΤΑ	ΓΕΝΙΚΟ ΣΥΝΟΛΟ</a:t>
            </a:r>
            <a:endParaRPr lang="el-GR" sz="4400" dirty="0" smtClean="0">
              <a:latin typeface="Arial" charset="0"/>
            </a:endParaRPr>
          </a:p>
          <a:p>
            <a:pPr marL="0" indent="0" algn="just" eaLnBrk="1" hangingPunct="1">
              <a:spcBef>
                <a:spcPts val="0"/>
              </a:spcBef>
              <a:buClr>
                <a:srgbClr val="CC0000"/>
              </a:buClr>
              <a:buFont typeface="Arial" charset="0"/>
              <a:buNone/>
            </a:pPr>
            <a:r>
              <a:rPr lang="el-GR" sz="2400" dirty="0" smtClean="0"/>
              <a:t>Η Επαγγελματική Αστική Ευθύνη Ιατρών </a:t>
            </a:r>
            <a:r>
              <a:rPr lang="el-GR" sz="2400" b="1" dirty="0" smtClean="0"/>
              <a:t>απευθύνεται σε κάθε ιατρό</a:t>
            </a:r>
            <a:r>
              <a:rPr lang="el-GR" sz="2400" dirty="0" smtClean="0"/>
              <a:t> και παρέχει ολοκληρωμένη κάλυψη, σε περίπτωση λανθασμένης ιατρικής πράξης η οποία θα προκαλέσει :</a:t>
            </a:r>
            <a:endParaRPr lang="en-US" sz="2400" dirty="0" smtClean="0"/>
          </a:p>
          <a:p>
            <a:pPr marL="0" indent="0" algn="just" eaLnBrk="1" hangingPunct="1">
              <a:spcBef>
                <a:spcPts val="0"/>
              </a:spcBef>
              <a:buClr>
                <a:srgbClr val="CC0000"/>
              </a:buClr>
              <a:buFont typeface="Arial" charset="0"/>
              <a:buNone/>
            </a:pPr>
            <a:endParaRPr lang="el-GR" sz="2400" dirty="0" smtClean="0"/>
          </a:p>
          <a:p>
            <a:pPr marL="363538" indent="-363538" algn="just" eaLnBrk="1" hangingPunct="1">
              <a:spcBef>
                <a:spcPts val="0"/>
              </a:spcBef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l-GR" sz="2400" b="1" dirty="0" smtClean="0"/>
              <a:t>Απώλεια Ζωής ή Σωματική  Βλάβη  από πράξεις ή παραλείψεις</a:t>
            </a:r>
            <a:r>
              <a:rPr lang="el-GR" sz="2400" dirty="0" smtClean="0"/>
              <a:t> που  οφείλονται σε αμέλεια και σχετίζονται αποκλειστικά και μόνο με την άσκηση του ιατρικού επαγγέλματος 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endParaRPr lang="el-GR" sz="2000" b="1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l-GR" sz="2000" dirty="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l-GR" sz="2800" dirty="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l-GR" sz="2800" dirty="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l-GR" b="1" dirty="0" smtClean="0">
              <a:solidFill>
                <a:srgbClr val="92D050"/>
              </a:solidFill>
            </a:endParaRPr>
          </a:p>
        </p:txBody>
      </p:sp>
      <p:pic>
        <p:nvPicPr>
          <p:cNvPr id="13316" name="Picture 2" descr="\\FILESERVER\Transfer\George\eaee\eaee_power_point\eaee_pp_inside\eaee_power_inside_foo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15013"/>
            <a:ext cx="9906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5 - Θέση αριθμού διαφάνειας"/>
          <p:cNvSpPr txBox="1">
            <a:spLocks noGrp="1"/>
          </p:cNvSpPr>
          <p:nvPr/>
        </p:nvSpPr>
        <p:spPr bwMode="auto">
          <a:xfrm>
            <a:off x="7099300" y="6356350"/>
            <a:ext cx="2311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094AD02-221C-4316-AE47-7888A809F4E3}" type="slidenum">
              <a:rPr lang="el-GR" sz="1200">
                <a:solidFill>
                  <a:schemeClr val="bg1"/>
                </a:solidFill>
                <a:latin typeface="Calibri" pitchFamily="34" charset="0"/>
              </a:rPr>
              <a:pPr algn="r"/>
              <a:t>10</a:t>
            </a:fld>
            <a:endParaRPr lang="el-GR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52400" y="381000"/>
            <a:ext cx="929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l-GR" sz="3200" b="1">
              <a:solidFill>
                <a:srgbClr val="0067A0"/>
              </a:solidFill>
            </a:endParaRPr>
          </a:p>
        </p:txBody>
      </p:sp>
      <p:grpSp>
        <p:nvGrpSpPr>
          <p:cNvPr id="13319" name="Group 7"/>
          <p:cNvGrpSpPr>
            <a:grpSpLocks/>
          </p:cNvGrpSpPr>
          <p:nvPr/>
        </p:nvGrpSpPr>
        <p:grpSpPr bwMode="auto">
          <a:xfrm>
            <a:off x="304800" y="304800"/>
            <a:ext cx="9197975" cy="946150"/>
            <a:chOff x="158" y="298"/>
            <a:chExt cx="5035" cy="596"/>
          </a:xfrm>
        </p:grpSpPr>
        <p:sp>
          <p:nvSpPr>
            <p:cNvPr id="13321" name="Text Box 8"/>
            <p:cNvSpPr txBox="1">
              <a:spLocks noChangeArrowheads="1"/>
            </p:cNvSpPr>
            <p:nvPr/>
          </p:nvSpPr>
          <p:spPr bwMode="auto">
            <a:xfrm>
              <a:off x="294" y="298"/>
              <a:ext cx="4899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rgbClr val="D9D2CA"/>
                </a:buClr>
                <a:buSzPct val="200000"/>
                <a:buFont typeface="Wingdings" pitchFamily="2" charset="2"/>
                <a:buNone/>
              </a:pPr>
              <a:r>
                <a:rPr lang="el-GR" sz="2800" b="1" dirty="0">
                  <a:solidFill>
                    <a:schemeClr val="accent1"/>
                  </a:solidFill>
                  <a:latin typeface="+mn-lt"/>
                </a:rPr>
                <a:t>Καλύψεις Ασφαλιστηρίου Επαγγελματικής Αστικής Ευθύνης Ιατρών</a:t>
              </a:r>
              <a:r>
                <a:rPr lang="el-GR" sz="2800" dirty="0">
                  <a:solidFill>
                    <a:schemeClr val="accent1"/>
                  </a:solidFill>
                  <a:latin typeface="+mn-lt"/>
                </a:rPr>
                <a:t> </a:t>
              </a:r>
            </a:p>
          </p:txBody>
        </p:sp>
        <p:sp>
          <p:nvSpPr>
            <p:cNvPr id="13322" name="Rectangle 9"/>
            <p:cNvSpPr>
              <a:spLocks noChangeArrowheads="1"/>
            </p:cNvSpPr>
            <p:nvPr/>
          </p:nvSpPr>
          <p:spPr bwMode="auto">
            <a:xfrm>
              <a:off x="158" y="346"/>
              <a:ext cx="137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pic>
        <p:nvPicPr>
          <p:cNvPr id="13320" name="Picture 10" descr="shutterstock_7265391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8575" y="3962400"/>
            <a:ext cx="3527425" cy="198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- Τίτλος"/>
          <p:cNvSpPr>
            <a:spLocks noGrp="1"/>
          </p:cNvSpPr>
          <p:nvPr>
            <p:ph type="ctrTitle" idx="4294967295"/>
          </p:nvPr>
        </p:nvSpPr>
        <p:spPr>
          <a:xfrm>
            <a:off x="533400" y="304800"/>
            <a:ext cx="9067800" cy="914400"/>
          </a:xfrm>
        </p:spPr>
        <p:txBody>
          <a:bodyPr/>
          <a:lstStyle/>
          <a:p>
            <a:pPr eaLnBrk="1" hangingPunct="1"/>
            <a:r>
              <a:rPr lang="el-GR" sz="2800" b="1" dirty="0" smtClean="0">
                <a:solidFill>
                  <a:schemeClr val="accent1"/>
                </a:solidFill>
                <a:latin typeface="+mn-lt"/>
              </a:rPr>
              <a:t>Παροχές Ασφαλιστηρίου</a:t>
            </a:r>
          </a:p>
        </p:txBody>
      </p:sp>
      <p:sp>
        <p:nvSpPr>
          <p:cNvPr id="45059" name="2 - Υπότιτλος"/>
          <p:cNvSpPr>
            <a:spLocks noGrp="1"/>
          </p:cNvSpPr>
          <p:nvPr>
            <p:ph type="subTitle" idx="4294967295"/>
          </p:nvPr>
        </p:nvSpPr>
        <p:spPr>
          <a:xfrm>
            <a:off x="533400" y="914400"/>
            <a:ext cx="8929688" cy="4433888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l-GR" sz="2000" b="1" dirty="0" smtClean="0">
                <a:solidFill>
                  <a:schemeClr val="bg1"/>
                </a:solidFill>
              </a:rPr>
              <a:t>ΤΑ	ΓΕΝΙΚΟ ΣΥΝΟΛΟΙΔΙΚΟΤΗΤΑ	ΓΕΝΙΚΟ ΣΥΝΟΛΟ</a:t>
            </a:r>
            <a:endParaRPr lang="el-GR" sz="4800" dirty="0" smtClean="0">
              <a:latin typeface="Arial" charset="0"/>
            </a:endParaRPr>
          </a:p>
          <a:p>
            <a:pPr marL="363538" indent="-363538" algn="just" eaLnBrk="1" hangingPunct="1">
              <a:spcBef>
                <a:spcPct val="50000"/>
              </a:spcBef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l-GR" sz="2400" b="1" dirty="0" smtClean="0"/>
              <a:t>Ψυχική οδύνη </a:t>
            </a:r>
            <a:r>
              <a:rPr lang="el-GR" sz="2400" dirty="0" smtClean="0"/>
              <a:t>για πρόκληση θανάτου</a:t>
            </a:r>
          </a:p>
          <a:p>
            <a:pPr marL="363538" indent="-363538" algn="just" eaLnBrk="1" hangingPunct="1">
              <a:spcBef>
                <a:spcPct val="50000"/>
              </a:spcBef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l-GR" sz="2400" b="1" dirty="0" smtClean="0"/>
              <a:t>Ηθική Βλάβη </a:t>
            </a:r>
            <a:r>
              <a:rPr lang="el-GR" sz="2400" dirty="0" smtClean="0"/>
              <a:t>για πρόκληση σωματικής βλάβης</a:t>
            </a:r>
          </a:p>
          <a:p>
            <a:pPr marL="363538" indent="-363538" algn="just" eaLnBrk="1" hangingPunct="1">
              <a:spcBef>
                <a:spcPct val="50000"/>
              </a:spcBef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l-GR" sz="2400" b="1" dirty="0" smtClean="0"/>
              <a:t>Δαπάνες αποκατάστασης </a:t>
            </a:r>
            <a:r>
              <a:rPr lang="el-GR" sz="2400" dirty="0" smtClean="0"/>
              <a:t>της υγείας του παθόντος</a:t>
            </a:r>
          </a:p>
          <a:p>
            <a:pPr marL="363538" indent="-363538" algn="just" eaLnBrk="1" hangingPunct="1">
              <a:spcBef>
                <a:spcPct val="50000"/>
              </a:spcBef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l-GR" sz="2400" b="1" dirty="0" smtClean="0"/>
              <a:t>Δικηγορικές αμοιβές και δικαστικά έξοδα</a:t>
            </a:r>
            <a:r>
              <a:rPr lang="el-GR" sz="2400" dirty="0" smtClean="0"/>
              <a:t> (για την απόκρουση ή το διακανονισμό οποιασδήποτε σχετικής απαίτησης) στα Αστικά Δικαστήρια.</a:t>
            </a:r>
          </a:p>
          <a:p>
            <a:pPr marL="0" indent="0" eaLnBrk="1" hangingPunct="1">
              <a:buFont typeface="Arial" charset="0"/>
              <a:buNone/>
            </a:pPr>
            <a:endParaRPr lang="el-GR" sz="6600" b="1" dirty="0" smtClean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l-GR" dirty="0" smtClean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l-GR" dirty="0" smtClean="0"/>
          </a:p>
          <a:p>
            <a:pPr marL="0" indent="0" eaLnBrk="1" hangingPunct="1">
              <a:buFont typeface="Arial" charset="0"/>
              <a:buNone/>
            </a:pPr>
            <a:endParaRPr lang="el-GR" dirty="0" smtClean="0"/>
          </a:p>
          <a:p>
            <a:pPr marL="0" indent="0" eaLnBrk="1" hangingPunct="1">
              <a:buFont typeface="Arial" charset="0"/>
              <a:buNone/>
            </a:pPr>
            <a:endParaRPr lang="el-GR" sz="3600" b="1" dirty="0" smtClean="0">
              <a:solidFill>
                <a:srgbClr val="92D050"/>
              </a:solidFill>
            </a:endParaRPr>
          </a:p>
        </p:txBody>
      </p:sp>
      <p:pic>
        <p:nvPicPr>
          <p:cNvPr id="14340" name="Picture 2" descr="\\FILESERVER\Transfer\George\eaee\eaee_power_point\eaee_pp_inside\eaee_power_inside_foo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15013"/>
            <a:ext cx="9906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5 - Θέση αριθμού διαφάνειας"/>
          <p:cNvSpPr txBox="1">
            <a:spLocks noGrp="1"/>
          </p:cNvSpPr>
          <p:nvPr/>
        </p:nvSpPr>
        <p:spPr bwMode="auto">
          <a:xfrm>
            <a:off x="7099300" y="6356350"/>
            <a:ext cx="2311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178AEA84-AF02-4C91-A3A0-ABD31FCED6EC}" type="slidenum">
              <a:rPr lang="el-GR" sz="1200">
                <a:solidFill>
                  <a:schemeClr val="bg1"/>
                </a:solidFill>
                <a:latin typeface="Calibri" pitchFamily="34" charset="0"/>
              </a:rPr>
              <a:pPr algn="r"/>
              <a:t>11</a:t>
            </a:fld>
            <a:endParaRPr lang="el-GR" sz="1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- Τίτλος"/>
          <p:cNvSpPr>
            <a:spLocks noGrp="1"/>
          </p:cNvSpPr>
          <p:nvPr>
            <p:ph type="ctrTitle"/>
          </p:nvPr>
        </p:nvSpPr>
        <p:spPr>
          <a:xfrm>
            <a:off x="838200" y="442913"/>
            <a:ext cx="7391400" cy="579437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l-GR" sz="2800" b="1" dirty="0" smtClean="0">
                <a:solidFill>
                  <a:schemeClr val="accent1"/>
                </a:solidFill>
                <a:latin typeface="+mn-lt"/>
              </a:rPr>
              <a:t>Στατιστικά</a:t>
            </a:r>
            <a:r>
              <a:rPr lang="el-GR" sz="3200" b="1" dirty="0" smtClean="0">
                <a:solidFill>
                  <a:schemeClr val="accent1"/>
                </a:solidFill>
                <a:latin typeface="Arial" charset="0"/>
              </a:rPr>
              <a:t> </a:t>
            </a:r>
            <a:endParaRPr lang="en-US" sz="3200" b="1" dirty="0" smtClean="0">
              <a:solidFill>
                <a:schemeClr val="accent1"/>
              </a:solidFill>
            </a:endParaRPr>
          </a:p>
        </p:txBody>
      </p:sp>
      <p:sp>
        <p:nvSpPr>
          <p:cNvPr id="15363" name="2 - Υπότιτλος"/>
          <p:cNvSpPr>
            <a:spLocks noGrp="1"/>
          </p:cNvSpPr>
          <p:nvPr>
            <p:ph type="subTitle" idx="1"/>
          </p:nvPr>
        </p:nvSpPr>
        <p:spPr>
          <a:xfrm>
            <a:off x="565150" y="1295400"/>
            <a:ext cx="8929688" cy="4433888"/>
          </a:xfrm>
        </p:spPr>
        <p:txBody>
          <a:bodyPr/>
          <a:lstStyle/>
          <a:p>
            <a:pPr algn="l" eaLnBrk="1" hangingPunct="1"/>
            <a:endParaRPr lang="en-US" sz="2600" b="1" smtClean="0">
              <a:solidFill>
                <a:schemeClr val="tx1"/>
              </a:solidFill>
            </a:endParaRPr>
          </a:p>
          <a:p>
            <a:pPr algn="l" eaLnBrk="1" hangingPunct="1"/>
            <a:endParaRPr lang="el-GR" sz="2600" b="1" smtClean="0">
              <a:solidFill>
                <a:schemeClr val="tx1"/>
              </a:solidFill>
            </a:endParaRPr>
          </a:p>
        </p:txBody>
      </p:sp>
      <p:pic>
        <p:nvPicPr>
          <p:cNvPr id="15364" name="Picture 2" descr="\\FILESERVER\Transfer\George\eaee\eaee_power_point\eaee_pp_inside\eaee_power_inside_foo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815013"/>
            <a:ext cx="9906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F90536-9819-44AC-8A7D-A872CB276E5D}" type="slidenum">
              <a:rPr lang="el-GR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l-GR" dirty="0">
              <a:solidFill>
                <a:schemeClr val="bg1"/>
              </a:solidFill>
            </a:endParaRPr>
          </a:p>
        </p:txBody>
      </p:sp>
      <p:graphicFrame>
        <p:nvGraphicFramePr>
          <p:cNvPr id="15366" name="4 - Θέση περιεχομένου"/>
          <p:cNvGraphicFramePr>
            <a:graphicFrameLocks/>
          </p:cNvGraphicFramePr>
          <p:nvPr/>
        </p:nvGraphicFramePr>
        <p:xfrm>
          <a:off x="406400" y="1016000"/>
          <a:ext cx="8331200" cy="4810125"/>
        </p:xfrm>
        <a:graphic>
          <a:graphicData uri="http://schemas.openxmlformats.org/presentationml/2006/ole">
            <p:oleObj spid="_x0000_s15366" r:id="rId5" imgW="8327858" imgH="4810161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- Τίτλος"/>
          <p:cNvSpPr>
            <a:spLocks noGrp="1"/>
          </p:cNvSpPr>
          <p:nvPr>
            <p:ph type="ctrTitle"/>
          </p:nvPr>
        </p:nvSpPr>
        <p:spPr>
          <a:xfrm>
            <a:off x="1066800" y="442913"/>
            <a:ext cx="7391400" cy="579437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l-GR" sz="2800" b="1" dirty="0" smtClean="0">
                <a:solidFill>
                  <a:schemeClr val="accent1"/>
                </a:solidFill>
                <a:latin typeface="+mn-lt"/>
              </a:rPr>
              <a:t>Στατιστικά </a:t>
            </a:r>
            <a:endParaRPr lang="en-US" sz="2800" b="1" dirty="0" smtClean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6387" name="2 - Υπότιτλος"/>
          <p:cNvSpPr>
            <a:spLocks noGrp="1"/>
          </p:cNvSpPr>
          <p:nvPr>
            <p:ph type="subTitle" idx="1"/>
          </p:nvPr>
        </p:nvSpPr>
        <p:spPr>
          <a:xfrm>
            <a:off x="565150" y="1295400"/>
            <a:ext cx="8929688" cy="4433888"/>
          </a:xfrm>
        </p:spPr>
        <p:txBody>
          <a:bodyPr/>
          <a:lstStyle/>
          <a:p>
            <a:pPr algn="l" eaLnBrk="1" hangingPunct="1"/>
            <a:endParaRPr lang="en-US" sz="2600" b="1" smtClean="0">
              <a:solidFill>
                <a:schemeClr val="tx1"/>
              </a:solidFill>
            </a:endParaRPr>
          </a:p>
          <a:p>
            <a:pPr algn="l" eaLnBrk="1" hangingPunct="1"/>
            <a:endParaRPr lang="el-GR" sz="2600" b="1" smtClean="0">
              <a:solidFill>
                <a:schemeClr val="tx1"/>
              </a:solidFill>
            </a:endParaRPr>
          </a:p>
        </p:txBody>
      </p:sp>
      <p:pic>
        <p:nvPicPr>
          <p:cNvPr id="16388" name="Picture 2" descr="\\FILESERVER\Transfer\George\eaee\eaee_power_point\eaee_pp_inside\eaee_power_inside_foo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815013"/>
            <a:ext cx="9906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8DB4FD-5774-4204-A81C-F6D9892567C7}" type="slidenum">
              <a:rPr lang="el-GR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endParaRPr lang="el-GR" dirty="0">
              <a:solidFill>
                <a:schemeClr val="bg1"/>
              </a:solidFill>
            </a:endParaRPr>
          </a:p>
        </p:txBody>
      </p:sp>
      <p:graphicFrame>
        <p:nvGraphicFramePr>
          <p:cNvPr id="16390" name="4 - Θέση περιεχομένου"/>
          <p:cNvGraphicFramePr>
            <a:graphicFrameLocks/>
          </p:cNvGraphicFramePr>
          <p:nvPr/>
        </p:nvGraphicFramePr>
        <p:xfrm>
          <a:off x="406400" y="1016000"/>
          <a:ext cx="8331200" cy="4810125"/>
        </p:xfrm>
        <a:graphic>
          <a:graphicData uri="http://schemas.openxmlformats.org/presentationml/2006/ole">
            <p:oleObj spid="_x0000_s16390" r:id="rId5" imgW="8327858" imgH="4810161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2 - Υπότιτλος"/>
          <p:cNvSpPr>
            <a:spLocks noGrp="1"/>
          </p:cNvSpPr>
          <p:nvPr>
            <p:ph type="subTitle" idx="1"/>
          </p:nvPr>
        </p:nvSpPr>
        <p:spPr>
          <a:xfrm>
            <a:off x="564630" y="1295400"/>
            <a:ext cx="8930390" cy="4434590"/>
          </a:xfrm>
        </p:spPr>
        <p:txBody>
          <a:bodyPr>
            <a:normAutofit/>
          </a:bodyPr>
          <a:lstStyle/>
          <a:p>
            <a:pPr algn="l"/>
            <a:endParaRPr lang="en-US" sz="2600" b="1" dirty="0" smtClean="0">
              <a:solidFill>
                <a:schemeClr val="tx1"/>
              </a:solidFill>
            </a:endParaRPr>
          </a:p>
          <a:p>
            <a:pPr algn="l"/>
            <a:endParaRPr lang="el-GR" sz="2600" b="1" dirty="0">
              <a:solidFill>
                <a:schemeClr val="tx1"/>
              </a:solidFill>
            </a:endParaRPr>
          </a:p>
        </p:txBody>
      </p:sp>
      <p:pic>
        <p:nvPicPr>
          <p:cNvPr id="4098" name="Picture 2" descr="\\FILESERVER\Transfer\George\eaee\eaee_power_point\eaee_pp_inside\eaee_power_inside_footer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5815410"/>
            <a:ext cx="9906000" cy="1057580"/>
          </a:xfrm>
          <a:prstGeom prst="rect">
            <a:avLst/>
          </a:prstGeom>
          <a:noFill/>
        </p:spPr>
      </p:pic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C7F7-C604-4934-B130-169332F71437}" type="slidenum">
              <a:rPr lang="el-GR" smtClean="0">
                <a:solidFill>
                  <a:schemeClr val="bg1"/>
                </a:solidFill>
              </a:rPr>
              <a:pPr/>
              <a:t>14</a:t>
            </a:fld>
            <a:endParaRPr lang="el-GR" dirty="0">
              <a:solidFill>
                <a:schemeClr val="bg1"/>
              </a:solidFill>
            </a:endParaRPr>
          </a:p>
        </p:txBody>
      </p:sp>
      <p:graphicFrame>
        <p:nvGraphicFramePr>
          <p:cNvPr id="8" name="6 - Θέση περιεχομένου"/>
          <p:cNvGraphicFramePr>
            <a:graphicFrameLocks/>
          </p:cNvGraphicFramePr>
          <p:nvPr/>
        </p:nvGraphicFramePr>
        <p:xfrm>
          <a:off x="457200" y="10668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1 - Τίτλος"/>
          <p:cNvSpPr txBox="1">
            <a:spLocks/>
          </p:cNvSpPr>
          <p:nvPr/>
        </p:nvSpPr>
        <p:spPr bwMode="auto">
          <a:xfrm>
            <a:off x="914400" y="442913"/>
            <a:ext cx="7391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Στατιστικά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- Τίτλος"/>
          <p:cNvSpPr>
            <a:spLocks noGrp="1"/>
          </p:cNvSpPr>
          <p:nvPr>
            <p:ph type="ctrTitle"/>
          </p:nvPr>
        </p:nvSpPr>
        <p:spPr>
          <a:xfrm>
            <a:off x="533400" y="442913"/>
            <a:ext cx="8458200" cy="579437"/>
          </a:xfrm>
        </p:spPr>
        <p:txBody>
          <a:bodyPr/>
          <a:lstStyle/>
          <a:p>
            <a:pPr eaLnBrk="1" hangingPunct="1"/>
            <a:r>
              <a:rPr lang="el-GR" sz="2800" b="1" dirty="0" smtClean="0">
                <a:solidFill>
                  <a:schemeClr val="accent1"/>
                </a:solidFill>
                <a:latin typeface="+mn-lt"/>
              </a:rPr>
              <a:t>Νομικό πλαίσιο ευθύνης </a:t>
            </a:r>
          </a:p>
        </p:txBody>
      </p:sp>
      <p:sp>
        <p:nvSpPr>
          <p:cNvPr id="22530" name="2 - Υπότιτλος"/>
          <p:cNvSpPr>
            <a:spLocks noGrp="1"/>
          </p:cNvSpPr>
          <p:nvPr>
            <p:ph type="subTitle" idx="1"/>
          </p:nvPr>
        </p:nvSpPr>
        <p:spPr>
          <a:xfrm>
            <a:off x="565150" y="1295400"/>
            <a:ext cx="8731250" cy="4433888"/>
          </a:xfrm>
        </p:spPr>
        <p:txBody>
          <a:bodyPr/>
          <a:lstStyle/>
          <a:p>
            <a:pPr marL="363538" indent="-363538" algn="l" eaLnBrk="1" hangingPunct="1">
              <a:lnSpc>
                <a:spcPct val="90000"/>
              </a:lnSpc>
            </a:pPr>
            <a:endParaRPr lang="el-GR" sz="2400" dirty="0" smtClean="0">
              <a:solidFill>
                <a:schemeClr val="tx1"/>
              </a:solidFill>
            </a:endParaRPr>
          </a:p>
          <a:p>
            <a:pPr marL="363538" indent="-363538" algn="l" eaLnBrk="1" hangingPunct="1">
              <a:lnSpc>
                <a:spcPct val="9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</a:rPr>
              <a:t> Αδικοπραξία (ΑΚ άρθρο 914 </a:t>
            </a:r>
            <a:r>
              <a:rPr lang="el-GR" sz="2400" dirty="0" err="1" smtClean="0">
                <a:solidFill>
                  <a:schemeClr val="tx1"/>
                </a:solidFill>
              </a:rPr>
              <a:t>επ</a:t>
            </a:r>
            <a:r>
              <a:rPr lang="el-GR" sz="2400" dirty="0" smtClean="0">
                <a:solidFill>
                  <a:schemeClr val="tx1"/>
                </a:solidFill>
              </a:rPr>
              <a:t>.),</a:t>
            </a:r>
          </a:p>
          <a:p>
            <a:pPr marL="363538" indent="-363538" algn="l" eaLnBrk="1" hangingPunct="1">
              <a:lnSpc>
                <a:spcPct val="9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el-GR" sz="2400" dirty="0" smtClean="0">
              <a:solidFill>
                <a:schemeClr val="tx1"/>
              </a:solidFill>
            </a:endParaRPr>
          </a:p>
          <a:p>
            <a:pPr marL="363538" indent="-363538" algn="l" eaLnBrk="1" hangingPunct="1">
              <a:lnSpc>
                <a:spcPct val="9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</a:rPr>
              <a:t> Νομοθεσία για την προστασία καταναλωτή (Ν. 2251/1994)</a:t>
            </a:r>
          </a:p>
          <a:p>
            <a:pPr marL="363538" indent="-363538" algn="l" eaLnBrk="1" hangingPunct="1">
              <a:lnSpc>
                <a:spcPct val="9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el-GR" sz="2400" dirty="0" smtClean="0">
              <a:solidFill>
                <a:schemeClr val="tx1"/>
              </a:solidFill>
            </a:endParaRPr>
          </a:p>
          <a:p>
            <a:pPr marL="363538" indent="-363538" algn="l" eaLnBrk="1" hangingPunct="1">
              <a:lnSpc>
                <a:spcPct val="9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</a:rPr>
              <a:t> </a:t>
            </a:r>
            <a:r>
              <a:rPr lang="el-GR" sz="2400" dirty="0" err="1" smtClean="0">
                <a:solidFill>
                  <a:schemeClr val="tx1"/>
                </a:solidFill>
              </a:rPr>
              <a:t>Ενδοσυμβατική</a:t>
            </a:r>
            <a:r>
              <a:rPr lang="el-GR" sz="2400" dirty="0" smtClean="0">
                <a:solidFill>
                  <a:schemeClr val="tx1"/>
                </a:solidFill>
              </a:rPr>
              <a:t> ευθύνη (ΑΚ άρθρα 330 </a:t>
            </a:r>
            <a:r>
              <a:rPr lang="el-GR" sz="2400" dirty="0" err="1" smtClean="0">
                <a:solidFill>
                  <a:schemeClr val="tx1"/>
                </a:solidFill>
              </a:rPr>
              <a:t>επ</a:t>
            </a:r>
            <a:r>
              <a:rPr lang="el-GR" sz="2400" dirty="0" smtClean="0">
                <a:solidFill>
                  <a:schemeClr val="tx1"/>
                </a:solidFill>
              </a:rPr>
              <a:t>.)</a:t>
            </a:r>
          </a:p>
          <a:p>
            <a:pPr marL="363538" indent="-363538" algn="l" eaLnBrk="1" hangingPunct="1">
              <a:lnSpc>
                <a:spcPct val="90000"/>
              </a:lnSpc>
              <a:buClr>
                <a:schemeClr val="tx2">
                  <a:lumMod val="60000"/>
                  <a:lumOff val="40000"/>
                </a:schemeClr>
              </a:buClr>
            </a:pPr>
            <a:r>
              <a:rPr lang="el-GR" sz="2400" dirty="0" smtClean="0">
                <a:solidFill>
                  <a:schemeClr val="tx1"/>
                </a:solidFill>
              </a:rPr>
              <a:t> </a:t>
            </a:r>
          </a:p>
          <a:p>
            <a:pPr marL="363538" indent="-363538" algn="l" eaLnBrk="1" hangingPunct="1">
              <a:lnSpc>
                <a:spcPct val="9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</a:rPr>
              <a:t> Κώδικας Δεοντολογίας (Ν. 3528/2007)</a:t>
            </a:r>
          </a:p>
          <a:p>
            <a:pPr algn="l" eaLnBrk="1" hangingPunct="1">
              <a:lnSpc>
                <a:spcPct val="90000"/>
              </a:lnSpc>
            </a:pPr>
            <a:endParaRPr lang="el-GR" sz="2400" dirty="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el-GR" sz="2400" dirty="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el-GR" sz="3600" b="1" dirty="0" smtClean="0">
              <a:solidFill>
                <a:srgbClr val="92D050"/>
              </a:solidFill>
            </a:endParaRPr>
          </a:p>
        </p:txBody>
      </p:sp>
      <p:pic>
        <p:nvPicPr>
          <p:cNvPr id="17412" name="Picture 2" descr="\\FILESERVER\Transfer\George\eaee\eaee_power_point\eaee_pp_inside\eaee_power_inside_foo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15013"/>
            <a:ext cx="9906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6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4957EB-022C-4A1F-AFBB-F77249649F9E}" type="slidenum">
              <a:rPr lang="el-GR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l-GR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- Τίτλος"/>
          <p:cNvSpPr>
            <a:spLocks noGrp="1"/>
          </p:cNvSpPr>
          <p:nvPr>
            <p:ph type="ctrTitle"/>
          </p:nvPr>
        </p:nvSpPr>
        <p:spPr>
          <a:xfrm>
            <a:off x="990600" y="442913"/>
            <a:ext cx="7924800" cy="579437"/>
          </a:xfrm>
        </p:spPr>
        <p:txBody>
          <a:bodyPr/>
          <a:lstStyle/>
          <a:p>
            <a:pPr eaLnBrk="1" hangingPunct="1"/>
            <a:r>
              <a:rPr lang="el-GR" sz="2800" b="1" dirty="0" smtClean="0">
                <a:solidFill>
                  <a:schemeClr val="accent1"/>
                </a:solidFill>
                <a:latin typeface="+mn-lt"/>
              </a:rPr>
              <a:t>Ευθύνη Ιατρών / Νοσοκομείων ΕΣΥ</a:t>
            </a:r>
          </a:p>
        </p:txBody>
      </p:sp>
      <p:pic>
        <p:nvPicPr>
          <p:cNvPr id="18436" name="Picture 2" descr="\\FILESERVER\Transfer\George\eaee\eaee_power_point\eaee_pp_inside\eaee_power_inside_foo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15013"/>
            <a:ext cx="9906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6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777885-5182-4AC6-B05B-A2345F84DF7D}" type="slidenum">
              <a:rPr lang="el-GR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l-GR" smtClean="0">
              <a:solidFill>
                <a:schemeClr val="bg1"/>
              </a:solidFill>
            </a:endParaRPr>
          </a:p>
        </p:txBody>
      </p:sp>
      <p:sp>
        <p:nvSpPr>
          <p:cNvPr id="7" name="2 - Υπότιτλος"/>
          <p:cNvSpPr>
            <a:spLocks noGrp="1"/>
          </p:cNvSpPr>
          <p:nvPr>
            <p:ph type="subTitle" idx="1"/>
          </p:nvPr>
        </p:nvSpPr>
        <p:spPr>
          <a:xfrm>
            <a:off x="565150" y="1295400"/>
            <a:ext cx="8731250" cy="4433888"/>
          </a:xfrm>
        </p:spPr>
        <p:txBody>
          <a:bodyPr/>
          <a:lstStyle/>
          <a:p>
            <a:pPr marL="363538" indent="-363538" algn="l" eaLnBrk="1" hangingPunct="1">
              <a:lnSpc>
                <a:spcPct val="90000"/>
              </a:lnSpc>
            </a:pPr>
            <a:endParaRPr lang="el-GR" sz="2400" dirty="0" smtClean="0">
              <a:solidFill>
                <a:schemeClr val="tx1"/>
              </a:solidFill>
            </a:endParaRPr>
          </a:p>
          <a:p>
            <a:pPr marL="363538" indent="-363538" algn="l" eaLnBrk="1" hangingPunct="1">
              <a:lnSpc>
                <a:spcPct val="9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</a:rPr>
              <a:t>Δεν έχουν προσωπική Αστική Ευθύνη οι ιατροί του ΕΣΥ</a:t>
            </a:r>
          </a:p>
          <a:p>
            <a:pPr marL="363538" indent="-363538" algn="l" eaLnBrk="1" hangingPunct="1">
              <a:lnSpc>
                <a:spcPct val="90000"/>
              </a:lnSpc>
              <a:buClr>
                <a:schemeClr val="tx2">
                  <a:lumMod val="60000"/>
                  <a:lumOff val="40000"/>
                </a:schemeClr>
              </a:buClr>
            </a:pPr>
            <a:endParaRPr lang="el-GR" sz="2400" dirty="0" smtClean="0">
              <a:solidFill>
                <a:schemeClr val="tx1"/>
              </a:solidFill>
            </a:endParaRPr>
          </a:p>
          <a:p>
            <a:pPr marL="363538" indent="-363538" algn="l" eaLnBrk="1" hangingPunct="1">
              <a:lnSpc>
                <a:spcPct val="9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</a:rPr>
              <a:t>Αστική Ευθύνη για τις πράξεις ή παραλείψεις των ιατρών του ΕΣΥ έχουν μόνο τα νοσοκομεία. </a:t>
            </a:r>
          </a:p>
          <a:p>
            <a:pPr marL="363538" indent="-363538" algn="l" eaLnBrk="1" hangingPunct="1">
              <a:lnSpc>
                <a:spcPct val="9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el-GR" sz="2400" dirty="0" smtClean="0">
              <a:solidFill>
                <a:schemeClr val="tx1"/>
              </a:solidFill>
            </a:endParaRPr>
          </a:p>
          <a:p>
            <a:pPr marL="363538" indent="-363538" algn="l" eaLnBrk="1" hangingPunct="1">
              <a:lnSpc>
                <a:spcPct val="9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</a:rPr>
              <a:t>Σε περίπτωση καταβολής αποζημίωσης από το νοσοκομείο, το τελευταίο έχει δικαίωμα αναγωγής κατά του ιατρού μόνο στην περίπτωση δόλου ή βαρείας αμέλειας. </a:t>
            </a:r>
          </a:p>
          <a:p>
            <a:pPr algn="l" eaLnBrk="1" hangingPunct="1">
              <a:lnSpc>
                <a:spcPct val="90000"/>
              </a:lnSpc>
            </a:pPr>
            <a:endParaRPr lang="el-GR" sz="2400" dirty="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el-GR" sz="3600" b="1" dirty="0" smtClean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- Τίτλος"/>
          <p:cNvSpPr>
            <a:spLocks noGrp="1"/>
          </p:cNvSpPr>
          <p:nvPr>
            <p:ph type="ctrTitle"/>
          </p:nvPr>
        </p:nvSpPr>
        <p:spPr>
          <a:xfrm>
            <a:off x="533400" y="442913"/>
            <a:ext cx="7924800" cy="579437"/>
          </a:xfrm>
        </p:spPr>
        <p:txBody>
          <a:bodyPr/>
          <a:lstStyle/>
          <a:p>
            <a:pPr eaLnBrk="1" hangingPunct="1"/>
            <a:r>
              <a:rPr lang="el-GR" sz="2800" b="1" dirty="0" smtClean="0">
                <a:solidFill>
                  <a:schemeClr val="accent1"/>
                </a:solidFill>
                <a:latin typeface="+mn-lt"/>
              </a:rPr>
              <a:t>Παραδείγματα Ζημιών/ Επιδικασθέντων ή Διακανονισθέντων Ποσών  </a:t>
            </a:r>
          </a:p>
        </p:txBody>
      </p:sp>
      <p:pic>
        <p:nvPicPr>
          <p:cNvPr id="18436" name="Picture 2" descr="\\FILESERVER\Transfer\George\eaee\eaee_power_point\eaee_pp_inside\eaee_power_inside_foo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15013"/>
            <a:ext cx="9906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6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777885-5182-4AC6-B05B-A2345F84DF7D}" type="slidenum">
              <a:rPr lang="el-GR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l-GR" smtClean="0">
              <a:solidFill>
                <a:schemeClr val="bg1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33400" y="1447800"/>
          <a:ext cx="8382001" cy="4044948"/>
        </p:xfrm>
        <a:graphic>
          <a:graphicData uri="http://schemas.openxmlformats.org/drawingml/2006/table">
            <a:tbl>
              <a:tblPr/>
              <a:tblGrid>
                <a:gridCol w="1600200"/>
                <a:gridCol w="1752600"/>
                <a:gridCol w="1680005"/>
                <a:gridCol w="1629534"/>
                <a:gridCol w="1719662"/>
              </a:tblGrid>
              <a:tr h="566057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ΕΙΔΙΚΟΤΗΤΑ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ΕΙΔΟΣ ΒΛΑΒΗΣ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ΑΙΤΟΥΜΕΝΟ ΠΟΣΟ - ΕΥΡΩ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ΕΠΙΔΙΚΑΣΘΕΝ ΠΟΣΟ - ΕΥΡΩ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ΕΞΩΔΙΚΩΣ ΚΑΤΑΒΛΗΘΕΝ ΠΟΣΟ - ΕΥΡΩ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6605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ΜΑΙΕΥΤΗΡΑΣ ΓΥΝΑΙΚΟΛΟΓΟΣ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Θάνατος 35χρονης από </a:t>
                      </a: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αιμορραγία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μετά από τοκετό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833.000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350.000 (ψυχική οδύνη)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54743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ΑΓΓΕΙΟΧΕΙΡΟΥΡΓΟΣ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Ακρωτηριασμός και των δυο κάτω άκρων στο ύψος του μηρού 60χρονης λόγω θρόμβωσης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620.000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400.000 (ηθική βλάβη)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54743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ΚΑΡΔΙΟΧΕΙΡΟΥΡΓΟΣ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Θάνατος 38χρονης λόγω </a:t>
                      </a: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ενδοκαρδίτιδας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μετά από αντικατάσταση μιτροειδούς βαλβίδας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500.000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180.000(ψυχική οδύνη)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54743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ΟΡΘΟΠΕΔΙΚΟΣ ΧΕΙΡΟΥΡΓΟΣ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Μονιμη βλάβη βραχιονίου κεφαλής 40χρονου μετά από εγχείρηση ανάταξης κατάγματος ώμου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350.000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95.000 (ηθική βλάβη)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605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ΓΑΣΤΡΕΝΤΕΡΟΛΟΓΟΣ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Διάτρηση παχέος εντέρου 45χρονου από κολονοσκόπηση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2.000.000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45.000 (ηθική βλάβη)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- Τίτλος"/>
          <p:cNvSpPr>
            <a:spLocks noGrp="1"/>
          </p:cNvSpPr>
          <p:nvPr>
            <p:ph type="ctrTitle"/>
          </p:nvPr>
        </p:nvSpPr>
        <p:spPr>
          <a:xfrm>
            <a:off x="533400" y="442913"/>
            <a:ext cx="7924800" cy="579437"/>
          </a:xfrm>
        </p:spPr>
        <p:txBody>
          <a:bodyPr/>
          <a:lstStyle/>
          <a:p>
            <a:pPr eaLnBrk="1" hangingPunct="1"/>
            <a:r>
              <a:rPr lang="el-GR" sz="2800" b="1" dirty="0" smtClean="0">
                <a:solidFill>
                  <a:schemeClr val="accent1"/>
                </a:solidFill>
                <a:latin typeface="+mn-lt"/>
              </a:rPr>
              <a:t>Παραδείγματα Ζημιών/ Επιδικασθέντων ή Διακανονισθέντων Ποσών  </a:t>
            </a:r>
          </a:p>
        </p:txBody>
      </p:sp>
      <p:pic>
        <p:nvPicPr>
          <p:cNvPr id="18436" name="Picture 2" descr="\\FILESERVER\Transfer\George\eaee\eaee_power_point\eaee_pp_inside\eaee_power_inside_foo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15013"/>
            <a:ext cx="9906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6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777885-5182-4AC6-B05B-A2345F84DF7D}" type="slidenum">
              <a:rPr lang="el-GR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l-GR" smtClean="0">
              <a:solidFill>
                <a:schemeClr val="bg1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09600" y="1382481"/>
          <a:ext cx="8458200" cy="4229088"/>
        </p:xfrm>
        <a:graphic>
          <a:graphicData uri="http://schemas.openxmlformats.org/drawingml/2006/table">
            <a:tbl>
              <a:tblPr/>
              <a:tblGrid>
                <a:gridCol w="2066347"/>
                <a:gridCol w="1949933"/>
                <a:gridCol w="1062277"/>
                <a:gridCol w="1644348"/>
                <a:gridCol w="1735295"/>
              </a:tblGrid>
              <a:tr h="511497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ΕΙΔΙΚΟΤΗΤΑ</a:t>
                      </a:r>
                    </a:p>
                  </a:txBody>
                  <a:tcPr marL="8525" marR="8525" marT="8525" marB="0" anchor="ctr" anchorCtr="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ΕΙΔΟΣ ΒΛΑΒΗΣ</a:t>
                      </a:r>
                    </a:p>
                  </a:txBody>
                  <a:tcPr marL="8525" marR="8525" marT="8525" marB="0" anchor="ctr" anchorCtr="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ΑΙΤΟΥΜΕΝΟ ΠΟΣΟ - ΕΥΡΩ</a:t>
                      </a:r>
                    </a:p>
                  </a:txBody>
                  <a:tcPr marL="8525" marR="8525" marT="8525" marB="0" anchor="ctr" anchorCtr="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ΕΠΙΔΙΚΑΣΘΕΝ ΠΟΣΟ - ΕΥΡΩ</a:t>
                      </a:r>
                    </a:p>
                  </a:txBody>
                  <a:tcPr marL="8525" marR="8525" marT="8525" marB="0" anchor="ctr" anchorCtr="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ΕΞΩΔΙΚΩΣ ΚΑΤΑΒΛΗΘΕΝ ΠΟΣΟ - ΕΥΡΩ</a:t>
                      </a:r>
                    </a:p>
                  </a:txBody>
                  <a:tcPr marL="8525" marR="8525" marT="8525" marB="0" anchor="ctr" anchorCtr="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9349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ΝΕΥΡΟΧΕΙΡΟΥΡΓΟΣ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Μόνιμη οσφυαλγία και </a:t>
                      </a: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χωλότητα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βάδισης </a:t>
                      </a: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λόγω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βλάβης σπονδύλων  μετά από επέμβαση  σπονδυλοδεσίας και αντικατάστασης μεσοσπονδυλίου δίσκου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3.130.000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166.000 (ηθική βλάβη &amp; δαπάνες αποκατάστασης)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2299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ΝΕΥΡΟΧΕΙΡΟΥΡΓΟΣ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Θάνατος </a:t>
                      </a: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ασθενούς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60χρονου λόγω μετεγχειρητικής </a:t>
                      </a: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λοίμωξης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μετά από επέμβαση αφαίρεσης </a:t>
                      </a:r>
                      <a:r>
                        <a:rPr lang="el-GR" sz="11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νευρινώματος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σπονδύλου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2.400.000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605.000 (ψυχική οδύνη - πρωτοδίκως)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199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ΑΚΤΙΝΟΔΙΑΓΝΩΣΤΗΣ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Αποτυχία διάγνωσης καρκίνου του </a:t>
                      </a:r>
                      <a:r>
                        <a:rPr lang="el-GR" sz="11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πνεύμονος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55χρονου με μεταστάσεις και τελικά θάνατο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3.740.000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450.000 (ηθική βλάβη)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199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ΓΕΝΙΚΟΣ ΧΕΙΡΟΥΡΓΟΣ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Θάνατος 35χρονης μητέρας από </a:t>
                      </a:r>
                      <a:r>
                        <a:rPr lang="el-GR" sz="11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αιμοραγία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μετά από επέμβαση λόγω </a:t>
                      </a:r>
                      <a:r>
                        <a:rPr lang="el-GR" sz="11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παχυσαρκείας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2.500.000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350.000 (ψυχική οδύνη)</a:t>
                      </a:r>
                    </a:p>
                  </a:txBody>
                  <a:tcPr marL="8525" marR="8525" marT="8525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2 - Υπότιτλος"/>
          <p:cNvSpPr>
            <a:spLocks noGrp="1"/>
          </p:cNvSpPr>
          <p:nvPr>
            <p:ph type="subTitle" idx="1"/>
          </p:nvPr>
        </p:nvSpPr>
        <p:spPr>
          <a:xfrm>
            <a:off x="564630" y="1295400"/>
            <a:ext cx="8930390" cy="4434590"/>
          </a:xfrm>
        </p:spPr>
        <p:txBody>
          <a:bodyPr>
            <a:normAutofit/>
          </a:bodyPr>
          <a:lstStyle/>
          <a:p>
            <a:pPr algn="l"/>
            <a:endParaRPr lang="el-GR" sz="2600" dirty="0" smtClean="0">
              <a:solidFill>
                <a:schemeClr val="tx1"/>
              </a:solidFill>
            </a:endParaRPr>
          </a:p>
          <a:p>
            <a:endParaRPr lang="en-US" sz="3800" b="1" i="1" dirty="0" smtClean="0">
              <a:solidFill>
                <a:srgbClr val="0067A0"/>
              </a:solidFill>
            </a:endParaRPr>
          </a:p>
          <a:p>
            <a:endParaRPr lang="en-US" sz="1800" b="1" i="1" dirty="0" smtClean="0">
              <a:solidFill>
                <a:srgbClr val="0067A0"/>
              </a:solidFill>
            </a:endParaRPr>
          </a:p>
          <a:p>
            <a:r>
              <a:rPr lang="el-GR" sz="3800" b="1" i="1" dirty="0" smtClean="0">
                <a:solidFill>
                  <a:srgbClr val="0067A0"/>
                </a:solidFill>
              </a:rPr>
              <a:t>Σας ευχαριστούμε</a:t>
            </a:r>
            <a:r>
              <a:rPr lang="en-US" sz="3800" b="1" i="1" dirty="0" smtClean="0">
                <a:solidFill>
                  <a:srgbClr val="0067A0"/>
                </a:solidFill>
              </a:rPr>
              <a:t> !</a:t>
            </a:r>
            <a:endParaRPr lang="el-GR" sz="3800" b="1" i="1" dirty="0">
              <a:solidFill>
                <a:srgbClr val="0067A0"/>
              </a:solidFill>
            </a:endParaRPr>
          </a:p>
        </p:txBody>
      </p:sp>
      <p:pic>
        <p:nvPicPr>
          <p:cNvPr id="4098" name="Picture 2" descr="\\FILESERVER\Transfer\George\eaee\eaee_power_point\eaee_pp_inside\eaee_power_inside_footer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5815410"/>
            <a:ext cx="9906000" cy="1057580"/>
          </a:xfrm>
          <a:prstGeom prst="rect">
            <a:avLst/>
          </a:prstGeom>
          <a:noFill/>
        </p:spPr>
      </p:pic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C7F7-C604-4934-B130-169332F71437}" type="slidenum">
              <a:rPr lang="el-GR" smtClean="0">
                <a:solidFill>
                  <a:schemeClr val="bg1"/>
                </a:solidFill>
              </a:rPr>
              <a:pPr/>
              <a:t>19</a:t>
            </a:fld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/>
          <p:cNvSpPr>
            <a:spLocks noGrp="1"/>
          </p:cNvSpPr>
          <p:nvPr>
            <p:ph type="ctrTitle" idx="4294967295"/>
          </p:nvPr>
        </p:nvSpPr>
        <p:spPr>
          <a:xfrm>
            <a:off x="533400" y="442913"/>
            <a:ext cx="8991600" cy="579437"/>
          </a:xfrm>
        </p:spPr>
        <p:txBody>
          <a:bodyPr/>
          <a:lstStyle/>
          <a:p>
            <a:pPr algn="l" eaLnBrk="1" hangingPunct="1"/>
            <a:r>
              <a:rPr lang="en-US" sz="2800" b="1" dirty="0" smtClean="0">
                <a:solidFill>
                  <a:schemeClr val="accent1"/>
                </a:solidFill>
              </a:rPr>
              <a:t>AGENDA</a:t>
            </a:r>
            <a:endParaRPr lang="el-GR" sz="2800" b="1" dirty="0" smtClean="0">
              <a:solidFill>
                <a:schemeClr val="accent1"/>
              </a:solidFill>
            </a:endParaRPr>
          </a:p>
        </p:txBody>
      </p:sp>
      <p:sp>
        <p:nvSpPr>
          <p:cNvPr id="6147" name="2 - Υπότιτλος"/>
          <p:cNvSpPr>
            <a:spLocks noGrp="1"/>
          </p:cNvSpPr>
          <p:nvPr>
            <p:ph type="subTitle" idx="4294967295"/>
          </p:nvPr>
        </p:nvSpPr>
        <p:spPr>
          <a:xfrm>
            <a:off x="565150" y="1295400"/>
            <a:ext cx="8929688" cy="4433888"/>
          </a:xfrm>
        </p:spPr>
        <p:txBody>
          <a:bodyPr/>
          <a:lstStyle/>
          <a:p>
            <a:pPr marL="0" indent="0" eaLnBrk="1" hangingPunct="1"/>
            <a:r>
              <a:rPr lang="el-GR" sz="2000" b="1" dirty="0" smtClean="0">
                <a:solidFill>
                  <a:schemeClr val="bg1"/>
                </a:solidFill>
              </a:rPr>
              <a:t>ΕΕΙΔΙΚΟΤΗΤΑ	ΓΕΝΙΚΟ ΣΥΝΟΛΟΙΔΙΚΟΤΗΤΑ	ΓΕΝΙΚΟ ΣΥΝΟΛΟ</a:t>
            </a:r>
            <a:endParaRPr lang="el-GR" sz="4800" dirty="0" smtClean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l-GR" sz="6600" b="1" dirty="0" smtClean="0"/>
          </a:p>
          <a:p>
            <a:pPr marL="0" indent="0" eaLnBrk="1" hangingPunct="1">
              <a:buFont typeface="Arial" charset="0"/>
              <a:buNone/>
            </a:pPr>
            <a:endParaRPr lang="el-GR" dirty="0" smtClean="0"/>
          </a:p>
          <a:p>
            <a:pPr marL="0" indent="0" eaLnBrk="1" hangingPunct="1">
              <a:buFont typeface="Arial" charset="0"/>
              <a:buNone/>
            </a:pPr>
            <a:endParaRPr lang="el-GR" dirty="0" smtClean="0"/>
          </a:p>
          <a:p>
            <a:pPr marL="0" indent="0" eaLnBrk="1" hangingPunct="1">
              <a:buFont typeface="Arial" charset="0"/>
              <a:buNone/>
            </a:pPr>
            <a:endParaRPr lang="el-GR" dirty="0" smtClean="0"/>
          </a:p>
          <a:p>
            <a:pPr marL="0" indent="0" eaLnBrk="1" hangingPunct="1">
              <a:buFont typeface="Arial" charset="0"/>
              <a:buNone/>
            </a:pPr>
            <a:endParaRPr lang="el-GR" sz="3600" b="1" dirty="0" smtClean="0">
              <a:solidFill>
                <a:srgbClr val="92D050"/>
              </a:solidFill>
            </a:endParaRPr>
          </a:p>
        </p:txBody>
      </p:sp>
      <p:pic>
        <p:nvPicPr>
          <p:cNvPr id="6148" name="Picture 2" descr="\\FILESERVER\Transfer\George\eaee\eaee_power_point\eaee_pp_inside\eaee_power_inside_foo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15013"/>
            <a:ext cx="9906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5 - Θέση αριθμού διαφάνειας"/>
          <p:cNvSpPr txBox="1">
            <a:spLocks noGrp="1"/>
          </p:cNvSpPr>
          <p:nvPr/>
        </p:nvSpPr>
        <p:spPr bwMode="auto">
          <a:xfrm>
            <a:off x="7099300" y="6356350"/>
            <a:ext cx="2311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3EDCC20-038E-429B-A94F-FA661E1DE9A2}" type="slidenum">
              <a:rPr lang="el-GR" sz="1200">
                <a:solidFill>
                  <a:schemeClr val="bg1"/>
                </a:solidFill>
                <a:latin typeface="Calibri" pitchFamily="34" charset="0"/>
              </a:rPr>
              <a:pPr algn="r"/>
              <a:t>2</a:t>
            </a:fld>
            <a:endParaRPr lang="el-GR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1 - Τίτλος"/>
          <p:cNvSpPr txBox="1">
            <a:spLocks/>
          </p:cNvSpPr>
          <p:nvPr/>
        </p:nvSpPr>
        <p:spPr bwMode="auto">
          <a:xfrm>
            <a:off x="533400" y="1295400"/>
            <a:ext cx="8991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63538" indent="-363538">
              <a:buFont typeface="Arial" charset="0"/>
              <a:buChar char="•"/>
              <a:tabLst>
                <a:tab pos="363538" algn="l"/>
              </a:tabLst>
            </a:pPr>
            <a:r>
              <a:rPr lang="el-GR" sz="2400" b="1" dirty="0">
                <a:solidFill>
                  <a:schemeClr val="accent1"/>
                </a:solidFill>
                <a:latin typeface="+mn-lt"/>
              </a:rPr>
              <a:t>Στοιχεία Ε.Ε.</a:t>
            </a:r>
          </a:p>
          <a:p>
            <a:pPr marL="363538" indent="-363538">
              <a:buFont typeface="Arial" charset="0"/>
              <a:buChar char="•"/>
              <a:tabLst>
                <a:tab pos="363538" algn="l"/>
              </a:tabLst>
            </a:pPr>
            <a:endParaRPr lang="el-GR" sz="2400" b="1" dirty="0">
              <a:solidFill>
                <a:schemeClr val="accent1"/>
              </a:solidFill>
              <a:latin typeface="+mn-lt"/>
            </a:endParaRPr>
          </a:p>
          <a:p>
            <a:pPr marL="363538" indent="-363538">
              <a:buFont typeface="Arial" charset="0"/>
              <a:buChar char="•"/>
              <a:tabLst>
                <a:tab pos="363538" algn="l"/>
              </a:tabLst>
            </a:pPr>
            <a:r>
              <a:rPr lang="el-GR" sz="2400" b="1" dirty="0">
                <a:solidFill>
                  <a:schemeClr val="accent1"/>
                </a:solidFill>
                <a:latin typeface="+mn-lt"/>
              </a:rPr>
              <a:t>Χώρος της Υγείας στην Ελλάδα</a:t>
            </a:r>
          </a:p>
          <a:p>
            <a:pPr marL="363538" indent="-363538">
              <a:buFont typeface="Arial" charset="0"/>
              <a:buChar char="•"/>
              <a:tabLst>
                <a:tab pos="363538" algn="l"/>
              </a:tabLst>
            </a:pPr>
            <a:endParaRPr lang="el-GR" sz="2400" b="1" dirty="0">
              <a:solidFill>
                <a:schemeClr val="accent1"/>
              </a:solidFill>
              <a:latin typeface="+mn-lt"/>
            </a:endParaRPr>
          </a:p>
          <a:p>
            <a:pPr marL="363538" indent="-363538">
              <a:buFont typeface="Arial" charset="0"/>
              <a:buChar char="•"/>
              <a:tabLst>
                <a:tab pos="363538" algn="l"/>
              </a:tabLst>
            </a:pPr>
            <a:r>
              <a:rPr lang="el-GR" sz="2400" b="1" dirty="0">
                <a:solidFill>
                  <a:schemeClr val="accent1"/>
                </a:solidFill>
                <a:latin typeface="+mn-lt"/>
              </a:rPr>
              <a:t>Τύπος Συμβολαίου</a:t>
            </a:r>
          </a:p>
          <a:p>
            <a:pPr marL="363538" indent="-363538">
              <a:buFont typeface="Arial" charset="0"/>
              <a:buChar char="•"/>
              <a:tabLst>
                <a:tab pos="363538" algn="l"/>
              </a:tabLst>
            </a:pPr>
            <a:endParaRPr lang="el-GR" sz="2400" b="1" dirty="0">
              <a:solidFill>
                <a:schemeClr val="accent1"/>
              </a:solidFill>
              <a:latin typeface="+mn-lt"/>
            </a:endParaRPr>
          </a:p>
          <a:p>
            <a:pPr marL="363538" indent="-363538">
              <a:buFont typeface="Arial" charset="0"/>
              <a:buChar char="•"/>
              <a:tabLst>
                <a:tab pos="363538" algn="l"/>
              </a:tabLst>
            </a:pPr>
            <a:r>
              <a:rPr lang="el-GR" sz="2400" b="1" dirty="0">
                <a:solidFill>
                  <a:schemeClr val="accent1"/>
                </a:solidFill>
                <a:latin typeface="+mn-lt"/>
              </a:rPr>
              <a:t>Στατιστικά Στοιχεία ΕΑΕΕ</a:t>
            </a:r>
          </a:p>
          <a:p>
            <a:pPr marL="363538" indent="-363538">
              <a:buFont typeface="Arial" charset="0"/>
              <a:buChar char="•"/>
              <a:tabLst>
                <a:tab pos="363538" algn="l"/>
              </a:tabLst>
            </a:pPr>
            <a:endParaRPr lang="el-GR" sz="2400" b="1" dirty="0">
              <a:solidFill>
                <a:schemeClr val="accent1"/>
              </a:solidFill>
              <a:latin typeface="+mn-lt"/>
            </a:endParaRPr>
          </a:p>
          <a:p>
            <a:pPr marL="363538" indent="-363538">
              <a:buFont typeface="Arial" charset="0"/>
              <a:buChar char="•"/>
              <a:tabLst>
                <a:tab pos="363538" algn="l"/>
              </a:tabLst>
            </a:pPr>
            <a:r>
              <a:rPr lang="el-GR" sz="2400" b="1" dirty="0">
                <a:solidFill>
                  <a:schemeClr val="accent1"/>
                </a:solidFill>
                <a:latin typeface="+mn-lt"/>
              </a:rPr>
              <a:t>Νομικό Πλαίσιο</a:t>
            </a:r>
          </a:p>
          <a:p>
            <a:pPr marL="363538" indent="-363538">
              <a:buFont typeface="Arial" charset="0"/>
              <a:buChar char="•"/>
              <a:tabLst>
                <a:tab pos="363538" algn="l"/>
              </a:tabLst>
            </a:pPr>
            <a:endParaRPr lang="el-GR" sz="2400" b="1" dirty="0">
              <a:solidFill>
                <a:schemeClr val="accent1"/>
              </a:solidFill>
              <a:latin typeface="+mn-lt"/>
            </a:endParaRPr>
          </a:p>
          <a:p>
            <a:pPr marL="363538" indent="-363538">
              <a:buFont typeface="Arial" charset="0"/>
              <a:buChar char="•"/>
              <a:tabLst>
                <a:tab pos="363538" algn="l"/>
              </a:tabLst>
            </a:pPr>
            <a:r>
              <a:rPr lang="el-GR" sz="2400" b="1" dirty="0">
                <a:solidFill>
                  <a:schemeClr val="accent1"/>
                </a:solidFill>
                <a:latin typeface="+mn-lt"/>
              </a:rPr>
              <a:t>Αναφορά σε Ζημιές</a:t>
            </a:r>
          </a:p>
          <a:p>
            <a:pPr marL="176213" indent="-176213">
              <a:tabLst>
                <a:tab pos="176213" algn="l"/>
              </a:tabLst>
            </a:pPr>
            <a:endParaRPr lang="el-GR" sz="2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- Τίτλος"/>
          <p:cNvSpPr>
            <a:spLocks noGrp="1"/>
          </p:cNvSpPr>
          <p:nvPr>
            <p:ph type="ctrTitle" idx="4294967295"/>
          </p:nvPr>
        </p:nvSpPr>
        <p:spPr>
          <a:xfrm>
            <a:off x="685800" y="228600"/>
            <a:ext cx="8991600" cy="808038"/>
          </a:xfrm>
        </p:spPr>
        <p:txBody>
          <a:bodyPr/>
          <a:lstStyle/>
          <a:p>
            <a:pPr eaLnBrk="1" hangingPunct="1"/>
            <a:r>
              <a:rPr lang="el-GR" sz="2800" b="1" dirty="0" smtClean="0">
                <a:solidFill>
                  <a:schemeClr val="accent1"/>
                </a:solidFill>
              </a:rPr>
              <a:t>Στοιχεία από την Ευρωπαϊκή Αγορά</a:t>
            </a:r>
          </a:p>
        </p:txBody>
      </p:sp>
      <p:sp>
        <p:nvSpPr>
          <p:cNvPr id="7171" name="2 - Υπότιτλος"/>
          <p:cNvSpPr>
            <a:spLocks noGrp="1"/>
          </p:cNvSpPr>
          <p:nvPr>
            <p:ph type="subTitle" idx="4294967295"/>
          </p:nvPr>
        </p:nvSpPr>
        <p:spPr>
          <a:xfrm>
            <a:off x="228600" y="990600"/>
            <a:ext cx="9266238" cy="4738688"/>
          </a:xfrm>
        </p:spPr>
        <p:txBody>
          <a:bodyPr/>
          <a:lstStyle/>
          <a:p>
            <a:pPr marL="0" indent="0" eaLnBrk="1" hangingPunct="1"/>
            <a:r>
              <a:rPr lang="el-GR" sz="2000" b="1" smtClean="0">
                <a:solidFill>
                  <a:schemeClr val="bg1"/>
                </a:solidFill>
              </a:rPr>
              <a:t>ΕΕΙΔΙΚΟΤΗΤΑ	ΓΕΝΙΚΟ ΣΥΝΟΛΟΙΔΙΚΟΤΗΤΑ	ΓΕΝΙΚΟ ΣΥΝΟΛΟ</a:t>
            </a:r>
            <a:endParaRPr lang="el-GR" sz="4800" smtClean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l-GR" sz="6600" b="1" smtClean="0"/>
          </a:p>
          <a:p>
            <a:pPr marL="0" indent="0" eaLnBrk="1" hangingPunct="1">
              <a:buFont typeface="Arial" charset="0"/>
              <a:buNone/>
            </a:pPr>
            <a:endParaRPr lang="el-GR" smtClean="0"/>
          </a:p>
          <a:p>
            <a:pPr marL="0" indent="0" eaLnBrk="1" hangingPunct="1">
              <a:buFont typeface="Arial" charset="0"/>
              <a:buNone/>
            </a:pPr>
            <a:endParaRPr lang="el-GR" smtClean="0"/>
          </a:p>
          <a:p>
            <a:pPr marL="0" indent="0" eaLnBrk="1" hangingPunct="1">
              <a:buFont typeface="Arial" charset="0"/>
              <a:buNone/>
            </a:pPr>
            <a:endParaRPr lang="el-GR" smtClean="0"/>
          </a:p>
          <a:p>
            <a:pPr marL="0" indent="0" eaLnBrk="1" hangingPunct="1">
              <a:buFont typeface="Arial" charset="0"/>
              <a:buNone/>
            </a:pPr>
            <a:endParaRPr lang="el-GR" sz="3600" b="1" smtClean="0">
              <a:solidFill>
                <a:srgbClr val="92D050"/>
              </a:solidFill>
            </a:endParaRPr>
          </a:p>
        </p:txBody>
      </p:sp>
      <p:pic>
        <p:nvPicPr>
          <p:cNvPr id="7172" name="Picture 2" descr="\\FILESERVER\Transfer\George\eaee\eaee_power_point\eaee_pp_inside\eaee_power_inside_foo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00725"/>
            <a:ext cx="9906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5 - Θέση αριθμού διαφάνειας"/>
          <p:cNvSpPr txBox="1">
            <a:spLocks noGrp="1"/>
          </p:cNvSpPr>
          <p:nvPr/>
        </p:nvSpPr>
        <p:spPr bwMode="auto">
          <a:xfrm>
            <a:off x="7099300" y="6356350"/>
            <a:ext cx="2311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52B4BD7-EAFC-4091-9245-AF1C037F6280}" type="slidenum">
              <a:rPr lang="el-GR" sz="1200">
                <a:solidFill>
                  <a:schemeClr val="bg1"/>
                </a:solidFill>
                <a:latin typeface="Calibri" pitchFamily="34" charset="0"/>
              </a:rPr>
              <a:pPr algn="r"/>
              <a:t>3</a:t>
            </a:fld>
            <a:endParaRPr lang="el-GR" sz="120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312" name="Group 144"/>
          <p:cNvGraphicFramePr>
            <a:graphicFrameLocks noGrp="1"/>
          </p:cNvGraphicFramePr>
          <p:nvPr/>
        </p:nvGraphicFramePr>
        <p:xfrm>
          <a:off x="609600" y="1219200"/>
          <a:ext cx="8686800" cy="4222750"/>
        </p:xfrm>
        <a:graphic>
          <a:graphicData uri="http://schemas.openxmlformats.org/drawingml/2006/table">
            <a:tbl>
              <a:tblPr/>
              <a:tblGrid>
                <a:gridCol w="1384300"/>
                <a:gridCol w="1382713"/>
                <a:gridCol w="1308100"/>
                <a:gridCol w="1536700"/>
                <a:gridCol w="1768475"/>
                <a:gridCol w="1306512"/>
              </a:tblGrid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ΕΛΛΑΔΑ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ΓΕΡΜΑΝΙΑ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ΟΛΛΑΝΔΙΑ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ΙΤΑΛΙΑ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ΙΣΠΑΝΙΑ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44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Υποχρεωτική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ασφάλιση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Όχι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Ναι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Όχι,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ΌΜΩΣ επιβάλλεται από τα Νοσοκομεία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Όχι,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ΟΜΩΣ αναμένεται  η θέσπιση σχετικής ρύθμισης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Όχι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Υποχρεωτικά όρια κάλυψης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Όχι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Όχι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Όχι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Όχι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Όχι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Συνήθη όρια κάλυψης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€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300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000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-€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500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000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571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_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€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500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000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€ 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500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000 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-€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500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000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€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300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000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-€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500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000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άση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ασφάλισης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Claims made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Occurrence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</a:t>
                      </a:r>
                      <a:endParaRPr kumimoji="0" lang="el-G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Claims made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Claims made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Claims made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ERP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Ναι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Δεν χρειάζεται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Ναι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Ναι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Ναι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1 - Τίτλος"/>
          <p:cNvSpPr>
            <a:spLocks noGrp="1"/>
          </p:cNvSpPr>
          <p:nvPr>
            <p:ph type="ctrTitle" idx="4294967295"/>
          </p:nvPr>
        </p:nvSpPr>
        <p:spPr>
          <a:xfrm>
            <a:off x="228600" y="152400"/>
            <a:ext cx="9448800" cy="685800"/>
          </a:xfrm>
        </p:spPr>
        <p:txBody>
          <a:bodyPr/>
          <a:lstStyle/>
          <a:p>
            <a:pPr algn="l" eaLnBrk="1" hangingPunct="1"/>
            <a:r>
              <a:rPr lang="el-GR" b="1" dirty="0" smtClean="0">
                <a:solidFill>
                  <a:srgbClr val="EB2128"/>
                </a:solidFill>
                <a:latin typeface="+mn-lt"/>
              </a:rPr>
              <a:t/>
            </a:r>
            <a:br>
              <a:rPr lang="el-GR" b="1" dirty="0" smtClean="0">
                <a:solidFill>
                  <a:srgbClr val="EB2128"/>
                </a:solidFill>
                <a:latin typeface="+mn-lt"/>
              </a:rPr>
            </a:br>
            <a:r>
              <a:rPr lang="el-GR" b="1" dirty="0" smtClean="0">
                <a:solidFill>
                  <a:srgbClr val="EB2128"/>
                </a:solidFill>
                <a:latin typeface="+mn-lt"/>
              </a:rPr>
              <a:t/>
            </a:r>
            <a:br>
              <a:rPr lang="el-GR" b="1" dirty="0" smtClean="0">
                <a:solidFill>
                  <a:srgbClr val="EB2128"/>
                </a:solidFill>
                <a:latin typeface="+mn-lt"/>
              </a:rPr>
            </a:br>
            <a:r>
              <a:rPr lang="el-GR" b="1" dirty="0" smtClean="0">
                <a:solidFill>
                  <a:srgbClr val="EB2128"/>
                </a:solidFill>
                <a:latin typeface="+mn-lt"/>
              </a:rPr>
              <a:t/>
            </a:r>
            <a:br>
              <a:rPr lang="el-GR" b="1" dirty="0" smtClean="0">
                <a:solidFill>
                  <a:srgbClr val="EB2128"/>
                </a:solidFill>
                <a:latin typeface="+mn-lt"/>
              </a:rPr>
            </a:br>
            <a:r>
              <a:rPr lang="el-GR" b="1" dirty="0" smtClean="0">
                <a:solidFill>
                  <a:srgbClr val="EB2128"/>
                </a:solidFill>
                <a:latin typeface="+mn-lt"/>
              </a:rPr>
              <a:t/>
            </a:r>
            <a:br>
              <a:rPr lang="el-GR" b="1" dirty="0" smtClean="0">
                <a:solidFill>
                  <a:srgbClr val="EB2128"/>
                </a:solidFill>
                <a:latin typeface="+mn-lt"/>
              </a:rPr>
            </a:br>
            <a:r>
              <a:rPr lang="el-GR" sz="2400" b="1" dirty="0" smtClean="0">
                <a:solidFill>
                  <a:schemeClr val="accent1"/>
                </a:solidFill>
                <a:latin typeface="+mn-lt"/>
              </a:rPr>
              <a:t>Η χώρα μας έχει αναλογικά τους περισσότερους Ιατρούς μεταξύ των χωρών του Ο.Ο.Σ.Α.</a:t>
            </a:r>
            <a:br>
              <a:rPr lang="el-GR" sz="2400" b="1" dirty="0" smtClean="0">
                <a:solidFill>
                  <a:schemeClr val="accent1"/>
                </a:solidFill>
                <a:latin typeface="+mn-lt"/>
              </a:rPr>
            </a:br>
            <a:r>
              <a:rPr lang="el-GR" b="1" dirty="0" smtClean="0">
                <a:solidFill>
                  <a:schemeClr val="accent1"/>
                </a:solidFill>
                <a:latin typeface="Arial" charset="0"/>
              </a:rPr>
              <a:t/>
            </a:r>
            <a:br>
              <a:rPr lang="el-GR" b="1" dirty="0" smtClean="0">
                <a:solidFill>
                  <a:schemeClr val="accent1"/>
                </a:solidFill>
                <a:latin typeface="Arial" charset="0"/>
              </a:rPr>
            </a:br>
            <a:r>
              <a:rPr lang="el-GR" b="1" dirty="0" smtClean="0">
                <a:solidFill>
                  <a:srgbClr val="EB2128"/>
                </a:solidFill>
                <a:latin typeface="Arial" charset="0"/>
              </a:rPr>
              <a:t/>
            </a:r>
            <a:br>
              <a:rPr lang="el-GR" b="1" dirty="0" smtClean="0">
                <a:solidFill>
                  <a:srgbClr val="EB2128"/>
                </a:solidFill>
                <a:latin typeface="Arial" charset="0"/>
              </a:rPr>
            </a:br>
            <a:r>
              <a:rPr lang="el-GR" b="1" dirty="0" smtClean="0">
                <a:solidFill>
                  <a:srgbClr val="EB2128"/>
                </a:solidFill>
                <a:latin typeface="Arial" charset="0"/>
              </a:rPr>
              <a:t/>
            </a:r>
            <a:br>
              <a:rPr lang="el-GR" b="1" dirty="0" smtClean="0">
                <a:solidFill>
                  <a:srgbClr val="EB2128"/>
                </a:solidFill>
                <a:latin typeface="Arial" charset="0"/>
              </a:rPr>
            </a:br>
            <a:endParaRPr lang="el-GR" b="1" dirty="0" smtClean="0">
              <a:solidFill>
                <a:srgbClr val="EB2128"/>
              </a:solidFill>
              <a:latin typeface="Arial" charset="0"/>
            </a:endParaRPr>
          </a:p>
        </p:txBody>
      </p:sp>
      <p:sp>
        <p:nvSpPr>
          <p:cNvPr id="1028" name="2 - Υπότιτλος"/>
          <p:cNvSpPr>
            <a:spLocks noGrp="1"/>
          </p:cNvSpPr>
          <p:nvPr>
            <p:ph type="subTitle" idx="4294967295"/>
          </p:nvPr>
        </p:nvSpPr>
        <p:spPr>
          <a:xfrm>
            <a:off x="533400" y="838200"/>
            <a:ext cx="8807450" cy="609600"/>
          </a:xfrm>
        </p:spPr>
        <p:txBody>
          <a:bodyPr/>
          <a:lstStyle/>
          <a:p>
            <a:pPr marL="0" indent="0" algn="ctr" eaLnBrk="1" hangingPunct="1">
              <a:spcBef>
                <a:spcPct val="50000"/>
              </a:spcBef>
              <a:buFontTx/>
              <a:buNone/>
            </a:pPr>
            <a:r>
              <a:rPr lang="el-GR" sz="1800" b="1" smtClean="0">
                <a:latin typeface="Arial" charset="0"/>
              </a:rPr>
              <a:t>Αναλογία Ιατρών ανά 1.000 κατοίκους στις χώρες του Ο.Ο.Σ.Α.</a:t>
            </a:r>
            <a:endParaRPr lang="el-GR" sz="1800" smtClean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l-GR" sz="6600" b="1" smtClean="0"/>
          </a:p>
          <a:p>
            <a:pPr marL="0" indent="0" eaLnBrk="1" hangingPunct="1">
              <a:buFont typeface="Arial" charset="0"/>
              <a:buNone/>
            </a:pPr>
            <a:endParaRPr lang="el-GR" smtClean="0"/>
          </a:p>
          <a:p>
            <a:pPr marL="0" indent="0" eaLnBrk="1" hangingPunct="1">
              <a:buFont typeface="Arial" charset="0"/>
              <a:buNone/>
            </a:pPr>
            <a:endParaRPr lang="el-GR" smtClean="0"/>
          </a:p>
          <a:p>
            <a:pPr marL="0" indent="0" eaLnBrk="1" hangingPunct="1">
              <a:buFont typeface="Arial" charset="0"/>
              <a:buNone/>
            </a:pPr>
            <a:endParaRPr lang="el-GR" smtClean="0"/>
          </a:p>
          <a:p>
            <a:pPr marL="0" indent="0" eaLnBrk="1" hangingPunct="1">
              <a:buFont typeface="Arial" charset="0"/>
              <a:buNone/>
            </a:pPr>
            <a:endParaRPr lang="el-GR" sz="3600" b="1" smtClean="0">
              <a:solidFill>
                <a:srgbClr val="92D050"/>
              </a:solidFill>
            </a:endParaRPr>
          </a:p>
        </p:txBody>
      </p:sp>
      <p:pic>
        <p:nvPicPr>
          <p:cNvPr id="1029" name="Picture 2" descr="\\FILESERVER\Transfer\George\eaee\eaee_power_point\eaee_pp_inside\eaee_power_inside_foo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815013"/>
            <a:ext cx="9906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5 - Θέση αριθμού διαφάνειας"/>
          <p:cNvSpPr txBox="1">
            <a:spLocks noGrp="1"/>
          </p:cNvSpPr>
          <p:nvPr/>
        </p:nvSpPr>
        <p:spPr bwMode="auto">
          <a:xfrm>
            <a:off x="7099300" y="6356350"/>
            <a:ext cx="2311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EE5387A-D6F8-4E3E-B047-15DE3E9DC552}" type="slidenum">
              <a:rPr lang="el-GR" sz="1200">
                <a:solidFill>
                  <a:schemeClr val="bg1"/>
                </a:solidFill>
                <a:latin typeface="Calibri" pitchFamily="34" charset="0"/>
              </a:rPr>
              <a:pPr algn="r"/>
              <a:t>4</a:t>
            </a:fld>
            <a:endParaRPr lang="el-GR" sz="120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381000" y="1295400"/>
          <a:ext cx="8977313" cy="4522788"/>
        </p:xfrm>
        <a:graphic>
          <a:graphicData uri="http://schemas.openxmlformats.org/presentationml/2006/ole">
            <p:oleObj spid="_x0000_s1026" name="Chart" r:id="rId5" imgW="7372350" imgH="50292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- Τίτλος"/>
          <p:cNvSpPr>
            <a:spLocks noGrp="1"/>
          </p:cNvSpPr>
          <p:nvPr>
            <p:ph type="ctrTitle" idx="4294967295"/>
          </p:nvPr>
        </p:nvSpPr>
        <p:spPr>
          <a:xfrm>
            <a:off x="457200" y="457200"/>
            <a:ext cx="8534400" cy="579438"/>
          </a:xfrm>
        </p:spPr>
        <p:txBody>
          <a:bodyPr/>
          <a:lstStyle/>
          <a:p>
            <a:pPr algn="l" eaLnBrk="1" hangingPunct="1"/>
            <a:r>
              <a:rPr lang="el-GR" sz="2800" b="1" dirty="0" smtClean="0">
                <a:solidFill>
                  <a:schemeClr val="accent1"/>
                </a:solidFill>
                <a:latin typeface="+mn-lt"/>
              </a:rPr>
              <a:t>Ο χώρος της υγείας στην Ελλάδα .…</a:t>
            </a:r>
          </a:p>
        </p:txBody>
      </p:sp>
      <p:sp>
        <p:nvSpPr>
          <p:cNvPr id="8195" name="2 - Υπότιτλος"/>
          <p:cNvSpPr>
            <a:spLocks noGrp="1"/>
          </p:cNvSpPr>
          <p:nvPr>
            <p:ph type="subTitle" idx="4294967295"/>
          </p:nvPr>
        </p:nvSpPr>
        <p:spPr>
          <a:xfrm>
            <a:off x="565150" y="1295400"/>
            <a:ext cx="8929688" cy="4433888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l-GR" sz="2400" dirty="0" smtClean="0"/>
              <a:t>Στον χώρο της Υγείας στην Ελλάδα εργάζονται</a:t>
            </a:r>
            <a:r>
              <a:rPr lang="en-US" sz="2400" dirty="0" smtClean="0"/>
              <a:t> </a:t>
            </a:r>
            <a:r>
              <a:rPr lang="el-GR" sz="2400" dirty="0" smtClean="0"/>
              <a:t>:</a:t>
            </a:r>
            <a:endParaRPr lang="en-US" sz="2400" dirty="0" smtClean="0"/>
          </a:p>
          <a:p>
            <a:pPr marL="0" indent="0" algn="just" eaLnBrk="1" hangingPunct="1">
              <a:buNone/>
            </a:pPr>
            <a:endParaRPr lang="el-GR" sz="2400" dirty="0" smtClean="0"/>
          </a:p>
          <a:p>
            <a:pPr marL="363538" indent="-363538" algn="just" eaLnBrk="1" hangingPunct="1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l-GR" sz="2400" dirty="0" smtClean="0"/>
              <a:t> 210.000 άτομα που έχουν έμμεση σχέση με την υγεία</a:t>
            </a:r>
          </a:p>
          <a:p>
            <a:pPr marL="363538" indent="-363538" algn="just" eaLnBrk="1" hangingPunct="1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l-GR" sz="2400" dirty="0" smtClean="0"/>
              <a:t> 67.500 ιατροί</a:t>
            </a:r>
          </a:p>
          <a:p>
            <a:pPr marL="363538" indent="-363538" algn="just" eaLnBrk="1" hangingPunct="1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l-GR" sz="2400" dirty="0" smtClean="0"/>
              <a:t> και περίπου 88.000 επιχειρήσεις που παρέχουν υπηρεσίες υγείας.</a:t>
            </a:r>
          </a:p>
          <a:p>
            <a:pPr marL="0" indent="0" eaLnBrk="1" hangingPunct="1">
              <a:buFontTx/>
              <a:buChar char="•"/>
            </a:pPr>
            <a:endParaRPr lang="el-GR" sz="2400" dirty="0" smtClean="0"/>
          </a:p>
          <a:p>
            <a:pPr marL="0" indent="0" eaLnBrk="1" hangingPunct="1">
              <a:buFontTx/>
              <a:buChar char="•"/>
            </a:pPr>
            <a:endParaRPr lang="el-GR" sz="6600" b="1" dirty="0" smtClean="0"/>
          </a:p>
          <a:p>
            <a:pPr marL="0" indent="0" eaLnBrk="1" hangingPunct="1">
              <a:buFontTx/>
              <a:buChar char="•"/>
            </a:pPr>
            <a:endParaRPr lang="el-GR" dirty="0" smtClean="0"/>
          </a:p>
          <a:p>
            <a:pPr marL="0" indent="0" eaLnBrk="1" hangingPunct="1">
              <a:buFontTx/>
              <a:buChar char="•"/>
            </a:pPr>
            <a:endParaRPr lang="el-GR" dirty="0" smtClean="0"/>
          </a:p>
          <a:p>
            <a:pPr marL="0" indent="0" eaLnBrk="1" hangingPunct="1">
              <a:buFontTx/>
              <a:buChar char="•"/>
            </a:pPr>
            <a:endParaRPr lang="el-GR" dirty="0" smtClean="0"/>
          </a:p>
          <a:p>
            <a:pPr marL="0" indent="0" eaLnBrk="1" hangingPunct="1">
              <a:buFontTx/>
              <a:buChar char="•"/>
            </a:pPr>
            <a:endParaRPr lang="el-GR" sz="3600" b="1" dirty="0" smtClean="0">
              <a:solidFill>
                <a:srgbClr val="92D050"/>
              </a:solidFill>
            </a:endParaRPr>
          </a:p>
        </p:txBody>
      </p:sp>
      <p:pic>
        <p:nvPicPr>
          <p:cNvPr id="8196" name="Picture 2" descr="\\FILESERVER\Transfer\George\eaee\eaee_power_point\eaee_pp_inside\eaee_power_inside_foo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15013"/>
            <a:ext cx="9906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5 - Θέση αριθμού διαφάνειας"/>
          <p:cNvSpPr txBox="1">
            <a:spLocks noGrp="1"/>
          </p:cNvSpPr>
          <p:nvPr/>
        </p:nvSpPr>
        <p:spPr bwMode="auto">
          <a:xfrm>
            <a:off x="7099300" y="6356350"/>
            <a:ext cx="2311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37A023F-345E-4559-B2C0-3E7E3B185E40}" type="slidenum">
              <a:rPr lang="el-GR" sz="1200">
                <a:solidFill>
                  <a:schemeClr val="bg1"/>
                </a:solidFill>
                <a:latin typeface="Calibri" pitchFamily="34" charset="0"/>
              </a:rPr>
              <a:pPr algn="r"/>
              <a:t>5</a:t>
            </a:fld>
            <a:endParaRPr lang="el-GR" sz="1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- Τίτλος"/>
          <p:cNvSpPr>
            <a:spLocks noGrp="1"/>
          </p:cNvSpPr>
          <p:nvPr>
            <p:ph type="ctrTitle" idx="4294967295"/>
          </p:nvPr>
        </p:nvSpPr>
        <p:spPr>
          <a:xfrm>
            <a:off x="381000" y="381000"/>
            <a:ext cx="8991600" cy="579437"/>
          </a:xfrm>
        </p:spPr>
        <p:txBody>
          <a:bodyPr/>
          <a:lstStyle/>
          <a:p>
            <a:pPr eaLnBrk="1" hangingPunct="1"/>
            <a:r>
              <a:rPr lang="el-GR" sz="2800" b="1" dirty="0" smtClean="0">
                <a:solidFill>
                  <a:schemeClr val="accent1"/>
                </a:solidFill>
                <a:latin typeface="+mn-lt"/>
              </a:rPr>
              <a:t>Οι Ιατροί ανά ειδικότητα στη χώρα μας</a:t>
            </a:r>
            <a:r>
              <a:rPr lang="el-GR" sz="3200" b="1" dirty="0" smtClean="0">
                <a:solidFill>
                  <a:schemeClr val="accent1"/>
                </a:solidFill>
                <a:latin typeface="Arial" charset="0"/>
              </a:rPr>
              <a:t/>
            </a:r>
            <a:br>
              <a:rPr lang="el-GR" sz="3200" b="1" dirty="0" smtClean="0">
                <a:solidFill>
                  <a:schemeClr val="accent1"/>
                </a:solidFill>
                <a:latin typeface="Arial" charset="0"/>
              </a:rPr>
            </a:br>
            <a:endParaRPr lang="el-GR" sz="3200" b="1" dirty="0" smtClean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9219" name="2 - Υπότιτλος"/>
          <p:cNvSpPr>
            <a:spLocks noGrp="1"/>
          </p:cNvSpPr>
          <p:nvPr>
            <p:ph type="subTitle" idx="4294967295"/>
          </p:nvPr>
        </p:nvSpPr>
        <p:spPr>
          <a:xfrm>
            <a:off x="565150" y="1295400"/>
            <a:ext cx="8929688" cy="4433888"/>
          </a:xfrm>
        </p:spPr>
        <p:txBody>
          <a:bodyPr/>
          <a:lstStyle/>
          <a:p>
            <a:pPr marL="0" indent="0" eaLnBrk="1" hangingPunct="1"/>
            <a:r>
              <a:rPr lang="el-GR" sz="2000" b="1" smtClean="0">
                <a:solidFill>
                  <a:schemeClr val="bg1"/>
                </a:solidFill>
              </a:rPr>
              <a:t>ΕΕΙΔΙΚΟΤΗΤΑ	ΓΕΝΙΚΟ ΣΥΝΟΛΟΙΔΙΚΟΤΗΤΑ	ΓΕΝΙΚΟ ΣΥΝΟΛΟ</a:t>
            </a:r>
            <a:endParaRPr lang="el-GR" sz="4800" smtClean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l-GR" sz="6600" b="1" smtClean="0"/>
          </a:p>
          <a:p>
            <a:pPr marL="0" indent="0" eaLnBrk="1" hangingPunct="1">
              <a:buFont typeface="Arial" charset="0"/>
              <a:buNone/>
            </a:pPr>
            <a:endParaRPr lang="el-GR" smtClean="0"/>
          </a:p>
          <a:p>
            <a:pPr marL="0" indent="0" eaLnBrk="1" hangingPunct="1">
              <a:buFont typeface="Arial" charset="0"/>
              <a:buNone/>
            </a:pPr>
            <a:endParaRPr lang="el-GR" smtClean="0"/>
          </a:p>
          <a:p>
            <a:pPr marL="0" indent="0" eaLnBrk="1" hangingPunct="1">
              <a:buFont typeface="Arial" charset="0"/>
              <a:buNone/>
            </a:pPr>
            <a:endParaRPr lang="el-GR" smtClean="0"/>
          </a:p>
          <a:p>
            <a:pPr marL="0" indent="0" eaLnBrk="1" hangingPunct="1">
              <a:buFont typeface="Arial" charset="0"/>
              <a:buNone/>
            </a:pPr>
            <a:endParaRPr lang="el-GR" sz="3600" b="1" smtClean="0">
              <a:solidFill>
                <a:srgbClr val="92D050"/>
              </a:solidFill>
            </a:endParaRPr>
          </a:p>
        </p:txBody>
      </p:sp>
      <p:pic>
        <p:nvPicPr>
          <p:cNvPr id="9220" name="Picture 2" descr="\\FILESERVER\Transfer\George\eaee\eaee_power_point\eaee_pp_inside\eaee_power_inside_foo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15013"/>
            <a:ext cx="9906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5 - Θέση αριθμού διαφάνειας"/>
          <p:cNvSpPr txBox="1">
            <a:spLocks noGrp="1"/>
          </p:cNvSpPr>
          <p:nvPr/>
        </p:nvSpPr>
        <p:spPr bwMode="auto">
          <a:xfrm>
            <a:off x="7099300" y="6356350"/>
            <a:ext cx="2311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18B01EB-7C40-4E0F-BA2E-7D47F22ED70E}" type="slidenum">
              <a:rPr lang="el-GR" sz="1200">
                <a:solidFill>
                  <a:schemeClr val="bg1"/>
                </a:solidFill>
                <a:latin typeface="Calibri" pitchFamily="34" charset="0"/>
              </a:rPr>
              <a:pPr algn="r"/>
              <a:t>6</a:t>
            </a:fld>
            <a:endParaRPr lang="el-GR" sz="120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53254" name="Group 6"/>
          <p:cNvGraphicFramePr>
            <a:graphicFrameLocks noGrp="1"/>
          </p:cNvGraphicFramePr>
          <p:nvPr/>
        </p:nvGraphicFramePr>
        <p:xfrm>
          <a:off x="778101" y="838200"/>
          <a:ext cx="8291513" cy="4541840"/>
        </p:xfrm>
        <a:graphic>
          <a:graphicData uri="http://schemas.openxmlformats.org/drawingml/2006/table">
            <a:tbl>
              <a:tblPr/>
              <a:tblGrid>
                <a:gridCol w="5595938"/>
                <a:gridCol w="2695575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ΕΙΔΙΚΟΤΗΤΑ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ΓΕΝΙΚΟ ΣΥΝΟΛΟ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Καρδιολόγοι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2.732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Μαιευτήρες-Γυναικολόγοι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2.706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Νευροχειρουργοί-Πλαστικής χειρουργικής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628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Ορθοπεδικοί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2.013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Χειρουργοί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2.152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Χειρουργοί θώρακα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322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Χειρουργοί παίδων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Λοιπές ειδικότητες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15.569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Οδοντίατροι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14.690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Χωρίς ειδικότητα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26.490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ΣΥΝΟΛΟ ΙΑΤΡΩΝ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67.474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1901" y="5410200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*</a:t>
            </a:r>
            <a:r>
              <a:rPr lang="en-US" sz="1200" dirty="0" smtClean="0"/>
              <a:t>  </a:t>
            </a:r>
            <a:r>
              <a:rPr lang="el-GR" sz="1200" dirty="0" smtClean="0"/>
              <a:t> Πηγή έρευνας Πανεπιστήμιο Πειραιώς - 2010</a:t>
            </a:r>
            <a:endParaRPr lang="el-G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- Τίτλος"/>
          <p:cNvSpPr>
            <a:spLocks noGrp="1"/>
          </p:cNvSpPr>
          <p:nvPr>
            <p:ph type="ctrTitle" idx="4294967295"/>
          </p:nvPr>
        </p:nvSpPr>
        <p:spPr>
          <a:xfrm>
            <a:off x="533400" y="442913"/>
            <a:ext cx="8991600" cy="579437"/>
          </a:xfrm>
        </p:spPr>
        <p:txBody>
          <a:bodyPr/>
          <a:lstStyle/>
          <a:p>
            <a:pPr eaLnBrk="1" hangingPunct="1"/>
            <a:r>
              <a:rPr lang="el-GR" sz="2800" b="1" dirty="0" smtClean="0">
                <a:solidFill>
                  <a:schemeClr val="accent1"/>
                </a:solidFill>
                <a:latin typeface="+mn-lt"/>
              </a:rPr>
              <a:t>Αποζημιώσεις ανά είδος ζημίας</a:t>
            </a:r>
          </a:p>
        </p:txBody>
      </p:sp>
      <p:pic>
        <p:nvPicPr>
          <p:cNvPr id="10244" name="Picture 2" descr="\\FILESERVER\Transfer\George\eaee\eaee_power_point\eaee_pp_inside\eaee_power_inside_foo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15013"/>
            <a:ext cx="9906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5 - Θέση αριθμού διαφάνειας"/>
          <p:cNvSpPr txBox="1">
            <a:spLocks noGrp="1"/>
          </p:cNvSpPr>
          <p:nvPr/>
        </p:nvSpPr>
        <p:spPr bwMode="auto">
          <a:xfrm>
            <a:off x="7099300" y="6356350"/>
            <a:ext cx="2311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1ABF207-82D9-4C9A-88A3-217C83C94794}" type="slidenum">
              <a:rPr lang="el-GR" sz="1200">
                <a:solidFill>
                  <a:schemeClr val="bg1"/>
                </a:solidFill>
                <a:latin typeface="Calibri" pitchFamily="34" charset="0"/>
              </a:rPr>
              <a:pPr algn="r"/>
              <a:t>7</a:t>
            </a:fld>
            <a:endParaRPr lang="el-GR" sz="120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55302" name="Group 6"/>
          <p:cNvGraphicFramePr>
            <a:graphicFrameLocks noGrp="1"/>
          </p:cNvGraphicFramePr>
          <p:nvPr/>
        </p:nvGraphicFramePr>
        <p:xfrm>
          <a:off x="1066800" y="1447800"/>
          <a:ext cx="7786688" cy="3807144"/>
        </p:xfrm>
        <a:graphic>
          <a:graphicData uri="http://schemas.openxmlformats.org/drawingml/2006/table">
            <a:tbl>
              <a:tblPr/>
              <a:tblGrid>
                <a:gridCol w="3600450"/>
                <a:gridCol w="1752600"/>
                <a:gridCol w="2433638"/>
              </a:tblGrid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el-G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ΠΛΗΘΟΣ ΠΕΡΙΣΤΑΤΙΚΩΝ</a:t>
                      </a:r>
                      <a:endParaRPr kumimoji="0" lang="el-G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ΜΕΣΗ ΕΠΙΔΙΚΑΣΘΕΙΣΑ ΑΠΟΖΗΜΙΩΣΗ</a:t>
                      </a:r>
                      <a:endParaRPr kumimoji="0" lang="el-G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Θάνατος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36,93%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434.086</a:t>
                      </a:r>
                      <a:endParaRPr kumimoji="0" lang="el-G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Μόνιμη αναπηρία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35,89%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356.839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Άγνωστη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5,57%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193.800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Προσωρινή βλάβη (κρίνεται απαραίτητη η νοσηλεία)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4,53%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82.027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Απαιτείται ιατρική παρέμβαση για να διατηρηθεί στη ζωή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2,44%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36.810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Προσωρινή βλάβη (απαραίτητη η ιατρική παρέμβαση)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14,63%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36.449</a:t>
                      </a:r>
                      <a:endParaRPr kumimoji="0" lang="el-G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66800" y="5334000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* Πηγή έρευνας Πανεπιστήμιο Πειραιώς - 2010</a:t>
            </a:r>
            <a:endParaRPr lang="el-G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- Τίτλος"/>
          <p:cNvSpPr>
            <a:spLocks noGrp="1"/>
          </p:cNvSpPr>
          <p:nvPr>
            <p:ph type="ctrTitle" idx="4294967295"/>
          </p:nvPr>
        </p:nvSpPr>
        <p:spPr>
          <a:xfrm>
            <a:off x="533400" y="228600"/>
            <a:ext cx="8991600" cy="793750"/>
          </a:xfrm>
        </p:spPr>
        <p:txBody>
          <a:bodyPr/>
          <a:lstStyle/>
          <a:p>
            <a:pPr eaLnBrk="1" hangingPunct="1"/>
            <a:r>
              <a:rPr lang="el-GR" sz="2800" b="1" dirty="0" smtClean="0">
                <a:solidFill>
                  <a:schemeClr val="accent1"/>
                </a:solidFill>
              </a:rPr>
              <a:t>Μέση επιδικασθείσα αποζημίωση ανά ειδικότητα</a:t>
            </a:r>
          </a:p>
        </p:txBody>
      </p:sp>
      <p:pic>
        <p:nvPicPr>
          <p:cNvPr id="11268" name="Picture 2" descr="\\FILESERVER\Transfer\George\eaee\eaee_power_point\eaee_pp_inside\eaee_power_inside_foo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15013"/>
            <a:ext cx="9906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5 - Θέση αριθμού διαφάνειας"/>
          <p:cNvSpPr txBox="1">
            <a:spLocks noGrp="1"/>
          </p:cNvSpPr>
          <p:nvPr/>
        </p:nvSpPr>
        <p:spPr bwMode="auto">
          <a:xfrm>
            <a:off x="7099300" y="6356350"/>
            <a:ext cx="2311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5D77A90-61C9-4957-B2F4-F5C30C4C9F32}" type="slidenum">
              <a:rPr lang="el-GR" sz="1200">
                <a:solidFill>
                  <a:schemeClr val="bg1"/>
                </a:solidFill>
                <a:latin typeface="Calibri" pitchFamily="34" charset="0"/>
              </a:rPr>
              <a:pPr algn="r"/>
              <a:t>8</a:t>
            </a:fld>
            <a:endParaRPr lang="el-GR" sz="120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57350" name="Group 6"/>
          <p:cNvGraphicFramePr>
            <a:graphicFrameLocks noGrp="1"/>
          </p:cNvGraphicFramePr>
          <p:nvPr/>
        </p:nvGraphicFramePr>
        <p:xfrm>
          <a:off x="1828800" y="914400"/>
          <a:ext cx="6337300" cy="4632960"/>
        </p:xfrm>
        <a:graphic>
          <a:graphicData uri="http://schemas.openxmlformats.org/drawingml/2006/table">
            <a:tbl>
              <a:tblPr/>
              <a:tblGrid>
                <a:gridCol w="4032250"/>
                <a:gridCol w="2305050"/>
              </a:tblGrid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Ειδικότητα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Μέση Αποζημίωση (€)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Μαιευτική - Γυναικολογία</a:t>
                      </a:r>
                      <a:endParaRPr kumimoji="0" lang="el-G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623.146</a:t>
                      </a:r>
                      <a:endParaRPr kumimoji="0" lang="el-G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Νευροχειρουργική</a:t>
                      </a:r>
                      <a:endParaRPr kumimoji="0" lang="el-G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459.733</a:t>
                      </a:r>
                      <a:endParaRPr kumimoji="0" lang="el-G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Μικροβιολογία</a:t>
                      </a:r>
                      <a:endParaRPr kumimoji="0" lang="el-G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391.293</a:t>
                      </a:r>
                      <a:endParaRPr kumimoji="0" lang="el-G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Γενική Χειρουργική</a:t>
                      </a:r>
                      <a:endParaRPr kumimoji="0" lang="el-G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324.901</a:t>
                      </a:r>
                      <a:endParaRPr kumimoji="0" lang="el-G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Αναισθησιολογία</a:t>
                      </a:r>
                      <a:endParaRPr kumimoji="0" lang="el-G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319.771</a:t>
                      </a:r>
                      <a:endParaRPr kumimoji="0" lang="el-G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Γενική Ιατρική</a:t>
                      </a:r>
                      <a:endParaRPr kumimoji="0" lang="el-G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279.870</a:t>
                      </a:r>
                      <a:endParaRPr kumimoji="0" lang="el-G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Παθολογική Ανατομική</a:t>
                      </a:r>
                      <a:endParaRPr kumimoji="0" lang="el-G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265.000</a:t>
                      </a:r>
                      <a:endParaRPr kumimoji="0" lang="el-G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Ορθοπεδική</a:t>
                      </a:r>
                      <a:endParaRPr kumimoji="0" lang="el-G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264.148</a:t>
                      </a:r>
                      <a:endParaRPr kumimoji="0" lang="el-G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Αιματολογία</a:t>
                      </a:r>
                      <a:endParaRPr kumimoji="0" lang="el-G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263.041</a:t>
                      </a:r>
                      <a:endParaRPr kumimoji="0" lang="el-G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Εσωτερική Παθολογία</a:t>
                      </a:r>
                      <a:endParaRPr kumimoji="0" lang="el-G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210.854</a:t>
                      </a:r>
                      <a:endParaRPr kumimoji="0" lang="el-G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Νευρολογία</a:t>
                      </a:r>
                      <a:endParaRPr kumimoji="0" lang="el-G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205.428</a:t>
                      </a:r>
                      <a:endParaRPr kumimoji="0" lang="el-G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Ειδικευόμενος</a:t>
                      </a:r>
                      <a:endParaRPr kumimoji="0" lang="el-G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200.000</a:t>
                      </a:r>
                      <a:endParaRPr kumimoji="0" lang="el-G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Πλαστική Χειρουργική</a:t>
                      </a:r>
                      <a:endParaRPr kumimoji="0" lang="el-G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172.495</a:t>
                      </a:r>
                      <a:endParaRPr kumimoji="0" lang="el-G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Καρδιολογία-Καρδιοχειρουργική</a:t>
                      </a:r>
                      <a:endParaRPr kumimoji="0" lang="el-G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171.331</a:t>
                      </a:r>
                      <a:endParaRPr kumimoji="0" lang="el-G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Ωτορινολαρυγγολογία</a:t>
                      </a:r>
                      <a:endParaRPr kumimoji="0" lang="el-G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117.390</a:t>
                      </a:r>
                      <a:endParaRPr kumimoji="0" lang="el-G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0C7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0" y="5551764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* Πηγή έρευνας Πανεπιστήμιο Πειραιώς - 2010</a:t>
            </a:r>
            <a:endParaRPr lang="el-G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- Τίτλος"/>
          <p:cNvSpPr>
            <a:spLocks noGrp="1"/>
          </p:cNvSpPr>
          <p:nvPr>
            <p:ph type="ctrTitle" idx="4294967295"/>
          </p:nvPr>
        </p:nvSpPr>
        <p:spPr>
          <a:xfrm>
            <a:off x="457200" y="457200"/>
            <a:ext cx="8534400" cy="579438"/>
          </a:xfrm>
        </p:spPr>
        <p:txBody>
          <a:bodyPr/>
          <a:lstStyle/>
          <a:p>
            <a:pPr eaLnBrk="1" hangingPunct="1"/>
            <a:r>
              <a:rPr lang="el-GR" sz="2800" b="1" dirty="0" smtClean="0">
                <a:solidFill>
                  <a:schemeClr val="accent1"/>
                </a:solidFill>
                <a:latin typeface="+mn-lt"/>
              </a:rPr>
              <a:t>Τύπος συμβολαίου </a:t>
            </a:r>
            <a:r>
              <a:rPr lang="en-US" sz="2800" b="1" dirty="0" smtClean="0">
                <a:solidFill>
                  <a:schemeClr val="accent1"/>
                </a:solidFill>
                <a:latin typeface="+mn-lt"/>
              </a:rPr>
              <a:t>MEDICAL MALPRACTICE</a:t>
            </a:r>
            <a:r>
              <a:rPr lang="en-US" sz="2800" b="1" dirty="0" smtClean="0">
                <a:solidFill>
                  <a:srgbClr val="0067A0"/>
                </a:solidFill>
                <a:latin typeface="+mn-lt"/>
              </a:rPr>
              <a:t> </a:t>
            </a:r>
            <a:endParaRPr lang="el-GR" sz="2800" b="1" dirty="0" smtClean="0">
              <a:solidFill>
                <a:srgbClr val="0067A0"/>
              </a:solidFill>
              <a:latin typeface="+mn-lt"/>
            </a:endParaRPr>
          </a:p>
        </p:txBody>
      </p:sp>
      <p:sp>
        <p:nvSpPr>
          <p:cNvPr id="40963" name="2 - Υπότιτλος"/>
          <p:cNvSpPr>
            <a:spLocks noGrp="1"/>
          </p:cNvSpPr>
          <p:nvPr>
            <p:ph type="subTitle" idx="4294967295"/>
          </p:nvPr>
        </p:nvSpPr>
        <p:spPr>
          <a:xfrm>
            <a:off x="565150" y="1295400"/>
            <a:ext cx="8929688" cy="4433888"/>
          </a:xfrm>
        </p:spPr>
        <p:txBody>
          <a:bodyPr/>
          <a:lstStyle/>
          <a:p>
            <a:pPr marL="176213" indent="-176213" eaLnBrk="1" hangingPunct="1">
              <a:tabLst>
                <a:tab pos="176213" algn="l"/>
              </a:tabLst>
            </a:pPr>
            <a:endParaRPr lang="el-GR" sz="2400" dirty="0" smtClean="0">
              <a:latin typeface="Arial" charset="0"/>
            </a:endParaRPr>
          </a:p>
          <a:p>
            <a:pPr marL="363538" indent="-363538" algn="just" eaLnBrk="1" hangingPunct="1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  <a:tabLst>
                <a:tab pos="363538" algn="l"/>
              </a:tabLst>
            </a:pPr>
            <a:r>
              <a:rPr lang="el-GR" sz="2400" dirty="0" smtClean="0"/>
              <a:t>Βάση κάλυψης </a:t>
            </a:r>
            <a:r>
              <a:rPr lang="en-US" sz="2400" dirty="0" smtClean="0"/>
              <a:t>claims made </a:t>
            </a:r>
            <a:r>
              <a:rPr lang="el-GR" sz="2400" dirty="0" smtClean="0"/>
              <a:t>με εκτεταμένη περίοδο αναγγελίας ζημίας</a:t>
            </a:r>
            <a:r>
              <a:rPr lang="en-US" sz="2400" dirty="0" smtClean="0"/>
              <a:t> </a:t>
            </a:r>
            <a:r>
              <a:rPr lang="el-GR" sz="2400" dirty="0" smtClean="0"/>
              <a:t> </a:t>
            </a:r>
            <a:r>
              <a:rPr lang="en-US" sz="2400" dirty="0" smtClean="0"/>
              <a:t>(E.R.P.) </a:t>
            </a:r>
            <a:r>
              <a:rPr lang="el-GR" sz="2400" dirty="0" smtClean="0"/>
              <a:t>από 12 έως 60 μήνες</a:t>
            </a:r>
          </a:p>
          <a:p>
            <a:pPr marL="363538" indent="-363538" algn="just" eaLnBrk="1" hangingPunct="1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  <a:tabLst>
                <a:tab pos="363538" algn="l"/>
              </a:tabLst>
            </a:pPr>
            <a:endParaRPr lang="en-US" sz="2400" dirty="0" smtClean="0"/>
          </a:p>
          <a:p>
            <a:pPr marL="363538" indent="-363538" algn="just" eaLnBrk="1" hangingPunct="1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  <a:tabLst>
                <a:tab pos="363538" algn="l"/>
              </a:tabLst>
            </a:pPr>
            <a:r>
              <a:rPr lang="el-GR" sz="2400" dirty="0" smtClean="0"/>
              <a:t>Αναδρομική ισχύς δίνεται στις περιπτώσεις ετήσιων και συνεχόμενων ανανεώσεων στον ίδιο Ασφαλιστή ενώ κατά κανόνα δεν δίνεται σε περίπτωση αλλαγής του Ασφαλιστή (ασφαλιστικής εταιρίας).  </a:t>
            </a:r>
            <a:endParaRPr lang="en-US" sz="2400" dirty="0" smtClean="0"/>
          </a:p>
          <a:p>
            <a:pPr marL="176213" indent="-176213" eaLnBrk="1" hangingPunct="1">
              <a:tabLst>
                <a:tab pos="176213" algn="l"/>
              </a:tabLst>
            </a:pPr>
            <a:endParaRPr lang="el-GR" sz="2800" dirty="0" smtClean="0">
              <a:latin typeface="Arial" charset="0"/>
            </a:endParaRPr>
          </a:p>
          <a:p>
            <a:pPr marL="176213" indent="-176213" eaLnBrk="1" hangingPunct="1">
              <a:tabLst>
                <a:tab pos="176213" algn="l"/>
              </a:tabLst>
            </a:pPr>
            <a:endParaRPr lang="el-GR" sz="2800" dirty="0" smtClean="0">
              <a:latin typeface="Arial" charset="0"/>
            </a:endParaRPr>
          </a:p>
          <a:p>
            <a:pPr marL="176213" indent="-176213" eaLnBrk="1" hangingPunct="1">
              <a:buFont typeface="Arial" charset="0"/>
              <a:buNone/>
              <a:tabLst>
                <a:tab pos="176213" algn="l"/>
              </a:tabLst>
            </a:pPr>
            <a:endParaRPr lang="el-GR" sz="6600" b="1" dirty="0" smtClean="0"/>
          </a:p>
          <a:p>
            <a:pPr marL="176213" indent="-176213" eaLnBrk="1" hangingPunct="1">
              <a:buFont typeface="Arial" charset="0"/>
              <a:buNone/>
              <a:tabLst>
                <a:tab pos="176213" algn="l"/>
              </a:tabLst>
            </a:pPr>
            <a:endParaRPr lang="el-GR" dirty="0" smtClean="0"/>
          </a:p>
          <a:p>
            <a:pPr marL="176213" indent="-176213" eaLnBrk="1" hangingPunct="1">
              <a:buFont typeface="Arial" charset="0"/>
              <a:buNone/>
              <a:tabLst>
                <a:tab pos="176213" algn="l"/>
              </a:tabLst>
            </a:pPr>
            <a:endParaRPr lang="el-GR" dirty="0" smtClean="0"/>
          </a:p>
          <a:p>
            <a:pPr marL="176213" indent="-176213" eaLnBrk="1" hangingPunct="1">
              <a:buFont typeface="Arial" charset="0"/>
              <a:buNone/>
              <a:tabLst>
                <a:tab pos="176213" algn="l"/>
              </a:tabLst>
            </a:pPr>
            <a:endParaRPr lang="el-GR" dirty="0" smtClean="0"/>
          </a:p>
          <a:p>
            <a:pPr marL="176213" indent="-176213" eaLnBrk="1" hangingPunct="1">
              <a:buFont typeface="Arial" charset="0"/>
              <a:buNone/>
              <a:tabLst>
                <a:tab pos="176213" algn="l"/>
              </a:tabLst>
            </a:pPr>
            <a:endParaRPr lang="el-GR" sz="3600" b="1" dirty="0" smtClean="0">
              <a:solidFill>
                <a:srgbClr val="92D050"/>
              </a:solidFill>
            </a:endParaRPr>
          </a:p>
        </p:txBody>
      </p:sp>
      <p:pic>
        <p:nvPicPr>
          <p:cNvPr id="12292" name="Picture 2" descr="\\FILESERVER\Transfer\George\eaee\eaee_power_point\eaee_pp_inside\eaee_power_inside_foo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15013"/>
            <a:ext cx="9906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5 - Θέση αριθμού διαφάνειας"/>
          <p:cNvSpPr txBox="1">
            <a:spLocks noGrp="1"/>
          </p:cNvSpPr>
          <p:nvPr/>
        </p:nvSpPr>
        <p:spPr bwMode="auto">
          <a:xfrm>
            <a:off x="7099300" y="6356350"/>
            <a:ext cx="2311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FDF3D41-09CB-4D1D-8FD4-4AFC68E1E2FD}" type="slidenum">
              <a:rPr lang="el-GR" sz="1200">
                <a:solidFill>
                  <a:schemeClr val="bg1"/>
                </a:solidFill>
                <a:latin typeface="Calibri" pitchFamily="34" charset="0"/>
              </a:rPr>
              <a:pPr algn="r"/>
              <a:t>9</a:t>
            </a:fld>
            <a:endParaRPr lang="el-GR" sz="1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722</Words>
  <Application>Microsoft Office PowerPoint</Application>
  <PresentationFormat>Α4 (210x297 χιλ.)</PresentationFormat>
  <Paragraphs>305</Paragraphs>
  <Slides>19</Slides>
  <Notes>19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19</vt:i4>
      </vt:variant>
    </vt:vector>
  </HeadingPairs>
  <TitlesOfParts>
    <vt:vector size="22" baseType="lpstr">
      <vt:lpstr>Θέμα του Office</vt:lpstr>
      <vt:lpstr>Chart</vt:lpstr>
      <vt:lpstr>Φύλλο εργασίας του Microsoft Office Excel 97-2003</vt:lpstr>
      <vt:lpstr>Διαφάνεια 1</vt:lpstr>
      <vt:lpstr>AGENDA</vt:lpstr>
      <vt:lpstr>Στοιχεία από την Ευρωπαϊκή Αγορά</vt:lpstr>
      <vt:lpstr>    Η χώρα μας έχει αναλογικά τους περισσότερους Ιατρούς μεταξύ των χωρών του Ο.Ο.Σ.Α.    </vt:lpstr>
      <vt:lpstr>Ο χώρος της υγείας στην Ελλάδα .…</vt:lpstr>
      <vt:lpstr>Οι Ιατροί ανά ειδικότητα στη χώρα μας </vt:lpstr>
      <vt:lpstr>Αποζημιώσεις ανά είδος ζημίας</vt:lpstr>
      <vt:lpstr>Μέση επιδικασθείσα αποζημίωση ανά ειδικότητα</vt:lpstr>
      <vt:lpstr>Τύπος συμβολαίου MEDICAL MALPRACTICE </vt:lpstr>
      <vt:lpstr> </vt:lpstr>
      <vt:lpstr>Παροχές Ασφαλιστηρίου</vt:lpstr>
      <vt:lpstr>Στατιστικά </vt:lpstr>
      <vt:lpstr>Στατιστικά </vt:lpstr>
      <vt:lpstr>Διαφάνεια 14</vt:lpstr>
      <vt:lpstr>Νομικό πλαίσιο ευθύνης </vt:lpstr>
      <vt:lpstr>Ευθύνη Ιατρών / Νοσοκομείων ΕΣΥ</vt:lpstr>
      <vt:lpstr>Παραδείγματα Ζημιών/ Επιδικασθέντων ή Διακανονισθέντων Ποσών  </vt:lpstr>
      <vt:lpstr>Παραδείγματα Ζημιών/ Επιδικασθέντων ή Διακανονισθέντων Ποσών  </vt:lpstr>
      <vt:lpstr>Διαφάνεια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Θέμα  Παρουσίασης</dc:title>
  <dc:creator/>
  <cp:lastModifiedBy/>
  <cp:revision>29</cp:revision>
  <dcterms:created xsi:type="dcterms:W3CDTF">2014-05-13T13:21:17Z</dcterms:created>
  <dcterms:modified xsi:type="dcterms:W3CDTF">2014-06-02T11:54:37Z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1380180814</vt:i4>
  </property>
  <property fmtid="{D5CDD505-2E9C-101B-9397-08002B2CF9AE}" pid="3" name="_NewReviewCycle">
    <vt:lpwstr/>
  </property>
</Properties>
</file>