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7" r:id="rId2"/>
    <p:sldId id="316" r:id="rId3"/>
    <p:sldId id="342" r:id="rId4"/>
    <p:sldId id="341" r:id="rId5"/>
    <p:sldId id="321" r:id="rId6"/>
    <p:sldId id="322" r:id="rId7"/>
    <p:sldId id="323" r:id="rId8"/>
    <p:sldId id="324" r:id="rId9"/>
    <p:sldId id="340" r:id="rId10"/>
    <p:sldId id="327" r:id="rId11"/>
    <p:sldId id="326" r:id="rId12"/>
    <p:sldId id="328" r:id="rId13"/>
    <p:sldId id="339" r:id="rId14"/>
    <p:sldId id="306" r:id="rId15"/>
    <p:sldId id="330" r:id="rId16"/>
    <p:sldId id="331" r:id="rId17"/>
    <p:sldId id="332" r:id="rId18"/>
    <p:sldId id="333" r:id="rId19"/>
    <p:sldId id="334" r:id="rId20"/>
    <p:sldId id="337" r:id="rId21"/>
    <p:sldId id="335" r:id="rId22"/>
    <p:sldId id="338" r:id="rId23"/>
    <p:sldId id="343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F88"/>
    <a:srgbClr val="FFFFFF"/>
    <a:srgbClr val="000F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7" autoAdjust="0"/>
    <p:restoredTop sz="94660"/>
  </p:normalViewPr>
  <p:slideViewPr>
    <p:cSldViewPr>
      <p:cViewPr>
        <p:scale>
          <a:sx n="80" d="100"/>
          <a:sy n="80" d="100"/>
        </p:scale>
        <p:origin x="-58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&#932;&#945;%20&#941;&#947;&#947;&#961;&#945;&#966;&#940;%20&#956;&#959;&#965;\&#933;&#955;&#953;&#954;&#972;\&#931;&#964;&#945;&#964;&#953;&#963;&#964;&#953;&#954;&#941;&#962;\Mkt%20Cap%20&amp;%20G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932;&#945;%20&#941;&#947;&#947;&#961;&#945;&#966;&#940;%20&#956;&#959;&#965;\&#933;&#955;&#953;&#954;&#972;\&#931;&#964;&#945;&#964;&#953;&#963;&#964;&#953;&#954;&#941;&#962;\Mkt%20Cap%20&amp;%20G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user\&#932;&#945;%20&#941;&#947;&#947;&#961;&#945;&#966;&#940;%20&#956;&#959;&#965;\&#933;&#955;&#953;&#954;&#972;\&#931;&#964;&#945;&#964;&#953;&#963;&#964;&#953;&#954;&#941;&#962;\Mkt%20Cap%20&amp;%20G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4.6359460338826645E-2"/>
          <c:y val="2.2971338544181558E-2"/>
          <c:w val="0.93622794507953033"/>
          <c:h val="0.90718095531022758"/>
        </c:manualLayout>
      </c:layout>
      <c:lineChart>
        <c:grouping val="standard"/>
        <c:ser>
          <c:idx val="0"/>
          <c:order val="0"/>
          <c:tx>
            <c:strRef>
              <c:f>'Mkt Cap + GI'!$C$1</c:f>
              <c:strCache>
                <c:ptCount val="1"/>
                <c:pt idx="0">
                  <c:v>ΚΕΦΑΛΑΙΟΠΟΙΗΣΗ Χ.Α.Α. [€ δισ.]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'Mkt Cap + GI'!$B$2:$B$394</c:f>
              <c:numCache>
                <c:formatCode>dd/mm/yyyy</c:formatCode>
                <c:ptCount val="393"/>
                <c:pt idx="0">
                  <c:v>41061</c:v>
                </c:pt>
                <c:pt idx="1">
                  <c:v>41065</c:v>
                </c:pt>
                <c:pt idx="2">
                  <c:v>41066</c:v>
                </c:pt>
                <c:pt idx="3">
                  <c:v>41067</c:v>
                </c:pt>
                <c:pt idx="4">
                  <c:v>41068</c:v>
                </c:pt>
                <c:pt idx="5">
                  <c:v>41071</c:v>
                </c:pt>
                <c:pt idx="6">
                  <c:v>41072</c:v>
                </c:pt>
                <c:pt idx="7">
                  <c:v>41073</c:v>
                </c:pt>
                <c:pt idx="8">
                  <c:v>41074</c:v>
                </c:pt>
                <c:pt idx="9">
                  <c:v>41075</c:v>
                </c:pt>
                <c:pt idx="10">
                  <c:v>41078</c:v>
                </c:pt>
                <c:pt idx="11">
                  <c:v>41079</c:v>
                </c:pt>
                <c:pt idx="12">
                  <c:v>41080</c:v>
                </c:pt>
                <c:pt idx="13">
                  <c:v>41081</c:v>
                </c:pt>
                <c:pt idx="14">
                  <c:v>41082</c:v>
                </c:pt>
                <c:pt idx="15">
                  <c:v>41085</c:v>
                </c:pt>
                <c:pt idx="16">
                  <c:v>41086</c:v>
                </c:pt>
                <c:pt idx="17">
                  <c:v>41087</c:v>
                </c:pt>
                <c:pt idx="18">
                  <c:v>41088</c:v>
                </c:pt>
                <c:pt idx="19">
                  <c:v>41089</c:v>
                </c:pt>
                <c:pt idx="20">
                  <c:v>41092</c:v>
                </c:pt>
                <c:pt idx="21">
                  <c:v>41093</c:v>
                </c:pt>
                <c:pt idx="22">
                  <c:v>41094</c:v>
                </c:pt>
                <c:pt idx="23">
                  <c:v>41095</c:v>
                </c:pt>
                <c:pt idx="24">
                  <c:v>41096</c:v>
                </c:pt>
                <c:pt idx="25">
                  <c:v>41099</c:v>
                </c:pt>
                <c:pt idx="26">
                  <c:v>41100</c:v>
                </c:pt>
                <c:pt idx="27">
                  <c:v>41101</c:v>
                </c:pt>
                <c:pt idx="28">
                  <c:v>41102</c:v>
                </c:pt>
                <c:pt idx="29">
                  <c:v>41103</c:v>
                </c:pt>
                <c:pt idx="30">
                  <c:v>41106</c:v>
                </c:pt>
                <c:pt idx="31">
                  <c:v>41107</c:v>
                </c:pt>
                <c:pt idx="32">
                  <c:v>41108</c:v>
                </c:pt>
                <c:pt idx="33">
                  <c:v>41109</c:v>
                </c:pt>
                <c:pt idx="34">
                  <c:v>41110</c:v>
                </c:pt>
                <c:pt idx="35">
                  <c:v>41113</c:v>
                </c:pt>
                <c:pt idx="36">
                  <c:v>41114</c:v>
                </c:pt>
                <c:pt idx="37">
                  <c:v>41115</c:v>
                </c:pt>
                <c:pt idx="38">
                  <c:v>41116</c:v>
                </c:pt>
                <c:pt idx="39">
                  <c:v>41117</c:v>
                </c:pt>
                <c:pt idx="40">
                  <c:v>41120</c:v>
                </c:pt>
                <c:pt idx="41">
                  <c:v>41121</c:v>
                </c:pt>
                <c:pt idx="42">
                  <c:v>41122</c:v>
                </c:pt>
                <c:pt idx="43">
                  <c:v>41123</c:v>
                </c:pt>
                <c:pt idx="44">
                  <c:v>41124</c:v>
                </c:pt>
                <c:pt idx="45">
                  <c:v>41127</c:v>
                </c:pt>
                <c:pt idx="46">
                  <c:v>41128</c:v>
                </c:pt>
                <c:pt idx="47">
                  <c:v>41129</c:v>
                </c:pt>
                <c:pt idx="48">
                  <c:v>41130</c:v>
                </c:pt>
                <c:pt idx="49">
                  <c:v>41131</c:v>
                </c:pt>
                <c:pt idx="50">
                  <c:v>41134</c:v>
                </c:pt>
                <c:pt idx="51">
                  <c:v>41135</c:v>
                </c:pt>
                <c:pt idx="52">
                  <c:v>41137</c:v>
                </c:pt>
                <c:pt idx="53">
                  <c:v>41138</c:v>
                </c:pt>
                <c:pt idx="54">
                  <c:v>41141</c:v>
                </c:pt>
                <c:pt idx="55">
                  <c:v>41142</c:v>
                </c:pt>
                <c:pt idx="56">
                  <c:v>41143</c:v>
                </c:pt>
                <c:pt idx="57">
                  <c:v>41144</c:v>
                </c:pt>
                <c:pt idx="58">
                  <c:v>41145</c:v>
                </c:pt>
                <c:pt idx="59">
                  <c:v>41148</c:v>
                </c:pt>
                <c:pt idx="60">
                  <c:v>41149</c:v>
                </c:pt>
                <c:pt idx="61">
                  <c:v>41150</c:v>
                </c:pt>
                <c:pt idx="62">
                  <c:v>41151</c:v>
                </c:pt>
                <c:pt idx="63">
                  <c:v>41152</c:v>
                </c:pt>
                <c:pt idx="64">
                  <c:v>41155</c:v>
                </c:pt>
                <c:pt idx="65">
                  <c:v>41156</c:v>
                </c:pt>
                <c:pt idx="66">
                  <c:v>41157</c:v>
                </c:pt>
                <c:pt idx="67">
                  <c:v>41158</c:v>
                </c:pt>
                <c:pt idx="68">
                  <c:v>41159</c:v>
                </c:pt>
                <c:pt idx="69">
                  <c:v>41162</c:v>
                </c:pt>
                <c:pt idx="70">
                  <c:v>41163</c:v>
                </c:pt>
                <c:pt idx="71">
                  <c:v>41164</c:v>
                </c:pt>
                <c:pt idx="72">
                  <c:v>41165</c:v>
                </c:pt>
                <c:pt idx="73">
                  <c:v>41166</c:v>
                </c:pt>
                <c:pt idx="74">
                  <c:v>41169</c:v>
                </c:pt>
                <c:pt idx="75">
                  <c:v>41170</c:v>
                </c:pt>
                <c:pt idx="76">
                  <c:v>41171</c:v>
                </c:pt>
                <c:pt idx="77">
                  <c:v>41172</c:v>
                </c:pt>
                <c:pt idx="78">
                  <c:v>41173</c:v>
                </c:pt>
                <c:pt idx="79">
                  <c:v>41176</c:v>
                </c:pt>
                <c:pt idx="80">
                  <c:v>41177</c:v>
                </c:pt>
                <c:pt idx="81">
                  <c:v>41178</c:v>
                </c:pt>
                <c:pt idx="82">
                  <c:v>41179</c:v>
                </c:pt>
                <c:pt idx="83">
                  <c:v>41180</c:v>
                </c:pt>
                <c:pt idx="84">
                  <c:v>41183</c:v>
                </c:pt>
                <c:pt idx="85">
                  <c:v>41184</c:v>
                </c:pt>
                <c:pt idx="86">
                  <c:v>41185</c:v>
                </c:pt>
                <c:pt idx="87">
                  <c:v>41186</c:v>
                </c:pt>
                <c:pt idx="88">
                  <c:v>41187</c:v>
                </c:pt>
                <c:pt idx="89">
                  <c:v>41190</c:v>
                </c:pt>
                <c:pt idx="90">
                  <c:v>41191</c:v>
                </c:pt>
                <c:pt idx="91">
                  <c:v>41192</c:v>
                </c:pt>
                <c:pt idx="92">
                  <c:v>41193</c:v>
                </c:pt>
                <c:pt idx="93">
                  <c:v>41194</c:v>
                </c:pt>
                <c:pt idx="94">
                  <c:v>41197</c:v>
                </c:pt>
                <c:pt idx="95">
                  <c:v>41198</c:v>
                </c:pt>
                <c:pt idx="96">
                  <c:v>41199</c:v>
                </c:pt>
                <c:pt idx="97">
                  <c:v>41200</c:v>
                </c:pt>
                <c:pt idx="98">
                  <c:v>41201</c:v>
                </c:pt>
                <c:pt idx="99">
                  <c:v>41204</c:v>
                </c:pt>
                <c:pt idx="100">
                  <c:v>41205</c:v>
                </c:pt>
                <c:pt idx="101">
                  <c:v>41206</c:v>
                </c:pt>
                <c:pt idx="102">
                  <c:v>41207</c:v>
                </c:pt>
                <c:pt idx="103">
                  <c:v>41208</c:v>
                </c:pt>
                <c:pt idx="104">
                  <c:v>41211</c:v>
                </c:pt>
                <c:pt idx="105">
                  <c:v>41212</c:v>
                </c:pt>
                <c:pt idx="106">
                  <c:v>41213</c:v>
                </c:pt>
                <c:pt idx="107">
                  <c:v>41214</c:v>
                </c:pt>
                <c:pt idx="108">
                  <c:v>41215</c:v>
                </c:pt>
                <c:pt idx="109">
                  <c:v>41218</c:v>
                </c:pt>
                <c:pt idx="110">
                  <c:v>41219</c:v>
                </c:pt>
                <c:pt idx="111">
                  <c:v>41220</c:v>
                </c:pt>
                <c:pt idx="112">
                  <c:v>41221</c:v>
                </c:pt>
                <c:pt idx="113">
                  <c:v>41222</c:v>
                </c:pt>
                <c:pt idx="114">
                  <c:v>41225</c:v>
                </c:pt>
                <c:pt idx="115">
                  <c:v>41226</c:v>
                </c:pt>
                <c:pt idx="116">
                  <c:v>41227</c:v>
                </c:pt>
                <c:pt idx="117">
                  <c:v>41228</c:v>
                </c:pt>
                <c:pt idx="118">
                  <c:v>41229</c:v>
                </c:pt>
                <c:pt idx="119">
                  <c:v>41232</c:v>
                </c:pt>
                <c:pt idx="120">
                  <c:v>41233</c:v>
                </c:pt>
                <c:pt idx="121">
                  <c:v>41234</c:v>
                </c:pt>
                <c:pt idx="122">
                  <c:v>41235</c:v>
                </c:pt>
                <c:pt idx="123">
                  <c:v>41236</c:v>
                </c:pt>
                <c:pt idx="124">
                  <c:v>41239</c:v>
                </c:pt>
                <c:pt idx="125">
                  <c:v>41240</c:v>
                </c:pt>
                <c:pt idx="126">
                  <c:v>41241</c:v>
                </c:pt>
                <c:pt idx="127">
                  <c:v>41242</c:v>
                </c:pt>
                <c:pt idx="128">
                  <c:v>41243</c:v>
                </c:pt>
                <c:pt idx="129">
                  <c:v>41246</c:v>
                </c:pt>
                <c:pt idx="130">
                  <c:v>41247</c:v>
                </c:pt>
                <c:pt idx="131">
                  <c:v>41248</c:v>
                </c:pt>
                <c:pt idx="132">
                  <c:v>41249</c:v>
                </c:pt>
                <c:pt idx="133">
                  <c:v>41250</c:v>
                </c:pt>
                <c:pt idx="134">
                  <c:v>41253</c:v>
                </c:pt>
                <c:pt idx="135">
                  <c:v>41254</c:v>
                </c:pt>
                <c:pt idx="136">
                  <c:v>41255</c:v>
                </c:pt>
                <c:pt idx="137">
                  <c:v>41256</c:v>
                </c:pt>
                <c:pt idx="138">
                  <c:v>41257</c:v>
                </c:pt>
                <c:pt idx="139">
                  <c:v>41260</c:v>
                </c:pt>
                <c:pt idx="140">
                  <c:v>41261</c:v>
                </c:pt>
                <c:pt idx="141">
                  <c:v>41262</c:v>
                </c:pt>
                <c:pt idx="142">
                  <c:v>41263</c:v>
                </c:pt>
                <c:pt idx="143">
                  <c:v>41264</c:v>
                </c:pt>
                <c:pt idx="144">
                  <c:v>41270</c:v>
                </c:pt>
                <c:pt idx="145">
                  <c:v>41271</c:v>
                </c:pt>
                <c:pt idx="146">
                  <c:v>41274</c:v>
                </c:pt>
                <c:pt idx="147">
                  <c:v>41276</c:v>
                </c:pt>
                <c:pt idx="148">
                  <c:v>41277</c:v>
                </c:pt>
                <c:pt idx="149">
                  <c:v>41278</c:v>
                </c:pt>
                <c:pt idx="150">
                  <c:v>41281</c:v>
                </c:pt>
                <c:pt idx="151">
                  <c:v>41282</c:v>
                </c:pt>
                <c:pt idx="152">
                  <c:v>41283</c:v>
                </c:pt>
                <c:pt idx="153">
                  <c:v>41284</c:v>
                </c:pt>
                <c:pt idx="154">
                  <c:v>41285</c:v>
                </c:pt>
                <c:pt idx="155">
                  <c:v>41288</c:v>
                </c:pt>
                <c:pt idx="156">
                  <c:v>41289</c:v>
                </c:pt>
                <c:pt idx="157">
                  <c:v>41290</c:v>
                </c:pt>
                <c:pt idx="158">
                  <c:v>41291</c:v>
                </c:pt>
                <c:pt idx="159">
                  <c:v>41292</c:v>
                </c:pt>
                <c:pt idx="160">
                  <c:v>41295</c:v>
                </c:pt>
                <c:pt idx="161">
                  <c:v>41296</c:v>
                </c:pt>
                <c:pt idx="162">
                  <c:v>41297</c:v>
                </c:pt>
                <c:pt idx="163">
                  <c:v>41298</c:v>
                </c:pt>
                <c:pt idx="164">
                  <c:v>41299</c:v>
                </c:pt>
                <c:pt idx="165">
                  <c:v>41302</c:v>
                </c:pt>
                <c:pt idx="166">
                  <c:v>41303</c:v>
                </c:pt>
                <c:pt idx="167">
                  <c:v>41304</c:v>
                </c:pt>
                <c:pt idx="168">
                  <c:v>41305</c:v>
                </c:pt>
                <c:pt idx="169">
                  <c:v>41306</c:v>
                </c:pt>
                <c:pt idx="170">
                  <c:v>41309</c:v>
                </c:pt>
                <c:pt idx="171">
                  <c:v>41310</c:v>
                </c:pt>
                <c:pt idx="172">
                  <c:v>41311</c:v>
                </c:pt>
                <c:pt idx="173">
                  <c:v>41312</c:v>
                </c:pt>
                <c:pt idx="174">
                  <c:v>41313</c:v>
                </c:pt>
                <c:pt idx="175">
                  <c:v>41316</c:v>
                </c:pt>
                <c:pt idx="176">
                  <c:v>41317</c:v>
                </c:pt>
                <c:pt idx="177">
                  <c:v>41318</c:v>
                </c:pt>
                <c:pt idx="178">
                  <c:v>41319</c:v>
                </c:pt>
                <c:pt idx="179">
                  <c:v>41320</c:v>
                </c:pt>
                <c:pt idx="180">
                  <c:v>41323</c:v>
                </c:pt>
                <c:pt idx="181">
                  <c:v>41324</c:v>
                </c:pt>
                <c:pt idx="182">
                  <c:v>41325</c:v>
                </c:pt>
                <c:pt idx="183">
                  <c:v>41326</c:v>
                </c:pt>
                <c:pt idx="184">
                  <c:v>41327</c:v>
                </c:pt>
                <c:pt idx="185">
                  <c:v>41330</c:v>
                </c:pt>
                <c:pt idx="186">
                  <c:v>41331</c:v>
                </c:pt>
                <c:pt idx="187">
                  <c:v>41332</c:v>
                </c:pt>
                <c:pt idx="188">
                  <c:v>41333</c:v>
                </c:pt>
                <c:pt idx="189">
                  <c:v>41334</c:v>
                </c:pt>
                <c:pt idx="190">
                  <c:v>41337</c:v>
                </c:pt>
                <c:pt idx="191">
                  <c:v>41338</c:v>
                </c:pt>
                <c:pt idx="192">
                  <c:v>41339</c:v>
                </c:pt>
                <c:pt idx="193">
                  <c:v>41340</c:v>
                </c:pt>
                <c:pt idx="194">
                  <c:v>41341</c:v>
                </c:pt>
                <c:pt idx="195">
                  <c:v>41344</c:v>
                </c:pt>
                <c:pt idx="196">
                  <c:v>41345</c:v>
                </c:pt>
                <c:pt idx="197">
                  <c:v>41346</c:v>
                </c:pt>
                <c:pt idx="198">
                  <c:v>41347</c:v>
                </c:pt>
                <c:pt idx="199">
                  <c:v>41348</c:v>
                </c:pt>
                <c:pt idx="200">
                  <c:v>41352</c:v>
                </c:pt>
                <c:pt idx="201">
                  <c:v>41353</c:v>
                </c:pt>
                <c:pt idx="202">
                  <c:v>41354</c:v>
                </c:pt>
                <c:pt idx="203">
                  <c:v>41355</c:v>
                </c:pt>
                <c:pt idx="204">
                  <c:v>41359</c:v>
                </c:pt>
                <c:pt idx="205">
                  <c:v>41360</c:v>
                </c:pt>
                <c:pt idx="206">
                  <c:v>41361</c:v>
                </c:pt>
                <c:pt idx="207">
                  <c:v>41366</c:v>
                </c:pt>
                <c:pt idx="208">
                  <c:v>41367</c:v>
                </c:pt>
                <c:pt idx="209">
                  <c:v>41368</c:v>
                </c:pt>
                <c:pt idx="210">
                  <c:v>41369</c:v>
                </c:pt>
                <c:pt idx="211">
                  <c:v>41372</c:v>
                </c:pt>
                <c:pt idx="212">
                  <c:v>41373</c:v>
                </c:pt>
                <c:pt idx="213">
                  <c:v>41374</c:v>
                </c:pt>
                <c:pt idx="214">
                  <c:v>41375</c:v>
                </c:pt>
                <c:pt idx="215">
                  <c:v>41376</c:v>
                </c:pt>
                <c:pt idx="216">
                  <c:v>41379</c:v>
                </c:pt>
                <c:pt idx="217">
                  <c:v>41380</c:v>
                </c:pt>
                <c:pt idx="218">
                  <c:v>41381</c:v>
                </c:pt>
                <c:pt idx="219">
                  <c:v>41382</c:v>
                </c:pt>
                <c:pt idx="220">
                  <c:v>41383</c:v>
                </c:pt>
                <c:pt idx="221">
                  <c:v>41386</c:v>
                </c:pt>
                <c:pt idx="222">
                  <c:v>41387</c:v>
                </c:pt>
                <c:pt idx="223">
                  <c:v>41388</c:v>
                </c:pt>
                <c:pt idx="224">
                  <c:v>41389</c:v>
                </c:pt>
                <c:pt idx="225">
                  <c:v>41390</c:v>
                </c:pt>
                <c:pt idx="226">
                  <c:v>41393</c:v>
                </c:pt>
                <c:pt idx="227">
                  <c:v>41394</c:v>
                </c:pt>
                <c:pt idx="228">
                  <c:v>41396</c:v>
                </c:pt>
                <c:pt idx="229">
                  <c:v>41402</c:v>
                </c:pt>
                <c:pt idx="230">
                  <c:v>41403</c:v>
                </c:pt>
                <c:pt idx="231">
                  <c:v>41404</c:v>
                </c:pt>
                <c:pt idx="232">
                  <c:v>41407</c:v>
                </c:pt>
                <c:pt idx="233">
                  <c:v>41408</c:v>
                </c:pt>
                <c:pt idx="234">
                  <c:v>41409</c:v>
                </c:pt>
                <c:pt idx="235">
                  <c:v>41410</c:v>
                </c:pt>
                <c:pt idx="236">
                  <c:v>41411</c:v>
                </c:pt>
                <c:pt idx="237">
                  <c:v>41414</c:v>
                </c:pt>
                <c:pt idx="238">
                  <c:v>41415</c:v>
                </c:pt>
                <c:pt idx="239">
                  <c:v>41416</c:v>
                </c:pt>
                <c:pt idx="240">
                  <c:v>41417</c:v>
                </c:pt>
                <c:pt idx="241">
                  <c:v>41418</c:v>
                </c:pt>
                <c:pt idx="242">
                  <c:v>41421</c:v>
                </c:pt>
                <c:pt idx="243">
                  <c:v>41422</c:v>
                </c:pt>
                <c:pt idx="244">
                  <c:v>41423</c:v>
                </c:pt>
                <c:pt idx="245">
                  <c:v>41424</c:v>
                </c:pt>
                <c:pt idx="246">
                  <c:v>41425</c:v>
                </c:pt>
                <c:pt idx="247">
                  <c:v>41428</c:v>
                </c:pt>
                <c:pt idx="248">
                  <c:v>41429</c:v>
                </c:pt>
                <c:pt idx="249">
                  <c:v>41430</c:v>
                </c:pt>
                <c:pt idx="250">
                  <c:v>41431</c:v>
                </c:pt>
                <c:pt idx="251">
                  <c:v>41432</c:v>
                </c:pt>
                <c:pt idx="252">
                  <c:v>41435</c:v>
                </c:pt>
                <c:pt idx="253">
                  <c:v>41436</c:v>
                </c:pt>
                <c:pt idx="254">
                  <c:v>41437</c:v>
                </c:pt>
                <c:pt idx="255">
                  <c:v>41438</c:v>
                </c:pt>
                <c:pt idx="256">
                  <c:v>41439</c:v>
                </c:pt>
                <c:pt idx="257">
                  <c:v>41442</c:v>
                </c:pt>
                <c:pt idx="258">
                  <c:v>41443</c:v>
                </c:pt>
                <c:pt idx="259">
                  <c:v>41444</c:v>
                </c:pt>
                <c:pt idx="260">
                  <c:v>41445</c:v>
                </c:pt>
                <c:pt idx="261">
                  <c:v>41446</c:v>
                </c:pt>
                <c:pt idx="262">
                  <c:v>41450</c:v>
                </c:pt>
                <c:pt idx="263">
                  <c:v>41451</c:v>
                </c:pt>
                <c:pt idx="264">
                  <c:v>41452</c:v>
                </c:pt>
                <c:pt idx="265">
                  <c:v>41453</c:v>
                </c:pt>
                <c:pt idx="266">
                  <c:v>41456</c:v>
                </c:pt>
                <c:pt idx="267">
                  <c:v>41457</c:v>
                </c:pt>
                <c:pt idx="268">
                  <c:v>41458</c:v>
                </c:pt>
                <c:pt idx="269">
                  <c:v>41459</c:v>
                </c:pt>
                <c:pt idx="270">
                  <c:v>41460</c:v>
                </c:pt>
                <c:pt idx="271">
                  <c:v>41463</c:v>
                </c:pt>
                <c:pt idx="272">
                  <c:v>41464</c:v>
                </c:pt>
                <c:pt idx="273">
                  <c:v>41465</c:v>
                </c:pt>
                <c:pt idx="274">
                  <c:v>41466</c:v>
                </c:pt>
                <c:pt idx="275">
                  <c:v>41467</c:v>
                </c:pt>
                <c:pt idx="276">
                  <c:v>41470</c:v>
                </c:pt>
                <c:pt idx="277">
                  <c:v>41471</c:v>
                </c:pt>
                <c:pt idx="278">
                  <c:v>41472</c:v>
                </c:pt>
                <c:pt idx="279">
                  <c:v>41473</c:v>
                </c:pt>
                <c:pt idx="280">
                  <c:v>41474</c:v>
                </c:pt>
                <c:pt idx="281">
                  <c:v>41477</c:v>
                </c:pt>
                <c:pt idx="282">
                  <c:v>41478</c:v>
                </c:pt>
                <c:pt idx="283">
                  <c:v>41479</c:v>
                </c:pt>
                <c:pt idx="284">
                  <c:v>41480</c:v>
                </c:pt>
                <c:pt idx="285">
                  <c:v>41481</c:v>
                </c:pt>
                <c:pt idx="286">
                  <c:v>41484</c:v>
                </c:pt>
                <c:pt idx="287">
                  <c:v>41485</c:v>
                </c:pt>
                <c:pt idx="288">
                  <c:v>41486</c:v>
                </c:pt>
                <c:pt idx="289">
                  <c:v>41487</c:v>
                </c:pt>
                <c:pt idx="290">
                  <c:v>41488</c:v>
                </c:pt>
                <c:pt idx="291">
                  <c:v>41491</c:v>
                </c:pt>
                <c:pt idx="292">
                  <c:v>41492</c:v>
                </c:pt>
                <c:pt idx="293">
                  <c:v>41493</c:v>
                </c:pt>
                <c:pt idx="294">
                  <c:v>41494</c:v>
                </c:pt>
                <c:pt idx="295">
                  <c:v>41495</c:v>
                </c:pt>
                <c:pt idx="296">
                  <c:v>41498</c:v>
                </c:pt>
                <c:pt idx="297">
                  <c:v>41499</c:v>
                </c:pt>
                <c:pt idx="298">
                  <c:v>41500</c:v>
                </c:pt>
                <c:pt idx="299">
                  <c:v>41502</c:v>
                </c:pt>
                <c:pt idx="300">
                  <c:v>41505</c:v>
                </c:pt>
                <c:pt idx="301">
                  <c:v>41506</c:v>
                </c:pt>
                <c:pt idx="302">
                  <c:v>41507</c:v>
                </c:pt>
                <c:pt idx="303">
                  <c:v>41508</c:v>
                </c:pt>
                <c:pt idx="304">
                  <c:v>41509</c:v>
                </c:pt>
                <c:pt idx="305">
                  <c:v>41512</c:v>
                </c:pt>
                <c:pt idx="306">
                  <c:v>41513</c:v>
                </c:pt>
                <c:pt idx="307">
                  <c:v>41514</c:v>
                </c:pt>
                <c:pt idx="308">
                  <c:v>41515</c:v>
                </c:pt>
                <c:pt idx="309">
                  <c:v>41516</c:v>
                </c:pt>
                <c:pt idx="310">
                  <c:v>41519</c:v>
                </c:pt>
                <c:pt idx="311">
                  <c:v>41520</c:v>
                </c:pt>
                <c:pt idx="312">
                  <c:v>41521</c:v>
                </c:pt>
                <c:pt idx="313">
                  <c:v>41522</c:v>
                </c:pt>
                <c:pt idx="314">
                  <c:v>41523</c:v>
                </c:pt>
                <c:pt idx="315">
                  <c:v>41526</c:v>
                </c:pt>
                <c:pt idx="316">
                  <c:v>41527</c:v>
                </c:pt>
                <c:pt idx="317">
                  <c:v>41528</c:v>
                </c:pt>
                <c:pt idx="318">
                  <c:v>41529</c:v>
                </c:pt>
                <c:pt idx="319">
                  <c:v>41530</c:v>
                </c:pt>
                <c:pt idx="320">
                  <c:v>41533</c:v>
                </c:pt>
                <c:pt idx="321">
                  <c:v>41534</c:v>
                </c:pt>
                <c:pt idx="322">
                  <c:v>41535</c:v>
                </c:pt>
                <c:pt idx="323">
                  <c:v>41536</c:v>
                </c:pt>
                <c:pt idx="324">
                  <c:v>41537</c:v>
                </c:pt>
                <c:pt idx="325">
                  <c:v>41540</c:v>
                </c:pt>
                <c:pt idx="326">
                  <c:v>41541</c:v>
                </c:pt>
                <c:pt idx="327">
                  <c:v>41542</c:v>
                </c:pt>
                <c:pt idx="328">
                  <c:v>41543</c:v>
                </c:pt>
                <c:pt idx="329">
                  <c:v>41544</c:v>
                </c:pt>
                <c:pt idx="330">
                  <c:v>41547</c:v>
                </c:pt>
                <c:pt idx="331">
                  <c:v>41548</c:v>
                </c:pt>
                <c:pt idx="332">
                  <c:v>41549</c:v>
                </c:pt>
                <c:pt idx="333">
                  <c:v>41550</c:v>
                </c:pt>
                <c:pt idx="334">
                  <c:v>41551</c:v>
                </c:pt>
                <c:pt idx="335">
                  <c:v>41554</c:v>
                </c:pt>
                <c:pt idx="336">
                  <c:v>41555</c:v>
                </c:pt>
                <c:pt idx="337">
                  <c:v>41556</c:v>
                </c:pt>
                <c:pt idx="338">
                  <c:v>41557</c:v>
                </c:pt>
                <c:pt idx="339">
                  <c:v>41558</c:v>
                </c:pt>
                <c:pt idx="340">
                  <c:v>41561</c:v>
                </c:pt>
                <c:pt idx="341">
                  <c:v>41562</c:v>
                </c:pt>
                <c:pt idx="342">
                  <c:v>41563</c:v>
                </c:pt>
                <c:pt idx="343">
                  <c:v>41564</c:v>
                </c:pt>
                <c:pt idx="344">
                  <c:v>41565</c:v>
                </c:pt>
                <c:pt idx="345">
                  <c:v>41568</c:v>
                </c:pt>
                <c:pt idx="346">
                  <c:v>41569</c:v>
                </c:pt>
                <c:pt idx="347">
                  <c:v>41570</c:v>
                </c:pt>
                <c:pt idx="348">
                  <c:v>41571</c:v>
                </c:pt>
                <c:pt idx="349">
                  <c:v>41572</c:v>
                </c:pt>
                <c:pt idx="350">
                  <c:v>41576</c:v>
                </c:pt>
                <c:pt idx="351">
                  <c:v>41577</c:v>
                </c:pt>
                <c:pt idx="352">
                  <c:v>41578</c:v>
                </c:pt>
                <c:pt idx="353">
                  <c:v>41579</c:v>
                </c:pt>
                <c:pt idx="354">
                  <c:v>41582</c:v>
                </c:pt>
                <c:pt idx="355">
                  <c:v>41583</c:v>
                </c:pt>
                <c:pt idx="356">
                  <c:v>41584</c:v>
                </c:pt>
                <c:pt idx="357">
                  <c:v>41585</c:v>
                </c:pt>
                <c:pt idx="358">
                  <c:v>41586</c:v>
                </c:pt>
                <c:pt idx="359">
                  <c:v>41589</c:v>
                </c:pt>
                <c:pt idx="360">
                  <c:v>41590</c:v>
                </c:pt>
                <c:pt idx="361">
                  <c:v>41591</c:v>
                </c:pt>
                <c:pt idx="362">
                  <c:v>41592</c:v>
                </c:pt>
                <c:pt idx="363">
                  <c:v>41593</c:v>
                </c:pt>
                <c:pt idx="364">
                  <c:v>41596</c:v>
                </c:pt>
                <c:pt idx="365">
                  <c:v>41597</c:v>
                </c:pt>
                <c:pt idx="366">
                  <c:v>41598</c:v>
                </c:pt>
                <c:pt idx="367">
                  <c:v>41599</c:v>
                </c:pt>
                <c:pt idx="368">
                  <c:v>41600</c:v>
                </c:pt>
                <c:pt idx="369">
                  <c:v>41603</c:v>
                </c:pt>
                <c:pt idx="370">
                  <c:v>41604</c:v>
                </c:pt>
                <c:pt idx="371">
                  <c:v>41605</c:v>
                </c:pt>
                <c:pt idx="372">
                  <c:v>41606</c:v>
                </c:pt>
                <c:pt idx="373">
                  <c:v>41607</c:v>
                </c:pt>
                <c:pt idx="374">
                  <c:v>41610</c:v>
                </c:pt>
                <c:pt idx="375">
                  <c:v>41611</c:v>
                </c:pt>
                <c:pt idx="376">
                  <c:v>41612</c:v>
                </c:pt>
                <c:pt idx="377">
                  <c:v>41613</c:v>
                </c:pt>
                <c:pt idx="378">
                  <c:v>41614</c:v>
                </c:pt>
                <c:pt idx="379">
                  <c:v>41617</c:v>
                </c:pt>
                <c:pt idx="380">
                  <c:v>41618</c:v>
                </c:pt>
                <c:pt idx="381">
                  <c:v>41619</c:v>
                </c:pt>
                <c:pt idx="382">
                  <c:v>41620</c:v>
                </c:pt>
                <c:pt idx="383">
                  <c:v>41621</c:v>
                </c:pt>
                <c:pt idx="384">
                  <c:v>41624</c:v>
                </c:pt>
                <c:pt idx="385">
                  <c:v>41625</c:v>
                </c:pt>
                <c:pt idx="386">
                  <c:v>41626</c:v>
                </c:pt>
                <c:pt idx="387">
                  <c:v>41627</c:v>
                </c:pt>
                <c:pt idx="388">
                  <c:v>41628</c:v>
                </c:pt>
                <c:pt idx="389">
                  <c:v>41631</c:v>
                </c:pt>
                <c:pt idx="390">
                  <c:v>41635</c:v>
                </c:pt>
                <c:pt idx="391">
                  <c:v>41638</c:v>
                </c:pt>
                <c:pt idx="392">
                  <c:v>41639</c:v>
                </c:pt>
              </c:numCache>
            </c:numRef>
          </c:cat>
          <c:val>
            <c:numRef>
              <c:f>'Mkt Cap + GI'!$C$2:$C$394</c:f>
              <c:numCache>
                <c:formatCode>#,##0.00</c:formatCode>
                <c:ptCount val="393"/>
                <c:pt idx="0">
                  <c:v>20.326888755204024</c:v>
                </c:pt>
                <c:pt idx="1">
                  <c:v>19.378865731625005</c:v>
                </c:pt>
                <c:pt idx="2">
                  <c:v>19.44052508538498</c:v>
                </c:pt>
                <c:pt idx="3">
                  <c:v>19.949609149488989</c:v>
                </c:pt>
                <c:pt idx="4">
                  <c:v>19.968020195558989</c:v>
                </c:pt>
                <c:pt idx="5">
                  <c:v>20.130946640823989</c:v>
                </c:pt>
                <c:pt idx="6">
                  <c:v>19.900783571807978</c:v>
                </c:pt>
                <c:pt idx="7">
                  <c:v>20.294424656985989</c:v>
                </c:pt>
                <c:pt idx="8">
                  <c:v>22.140633103850988</c:v>
                </c:pt>
                <c:pt idx="9">
                  <c:v>22.545349844363965</c:v>
                </c:pt>
                <c:pt idx="10">
                  <c:v>23.305544072842984</c:v>
                </c:pt>
                <c:pt idx="11">
                  <c:v>23.977044579038989</c:v>
                </c:pt>
                <c:pt idx="12">
                  <c:v>24.012439665687989</c:v>
                </c:pt>
                <c:pt idx="13">
                  <c:v>24.40282785374098</c:v>
                </c:pt>
                <c:pt idx="14">
                  <c:v>24.23626989299099</c:v>
                </c:pt>
                <c:pt idx="15">
                  <c:v>22.724146749639988</c:v>
                </c:pt>
                <c:pt idx="16">
                  <c:v>23.015951501301988</c:v>
                </c:pt>
                <c:pt idx="17">
                  <c:v>23.14060637944198</c:v>
                </c:pt>
                <c:pt idx="18">
                  <c:v>23.070557310511987</c:v>
                </c:pt>
                <c:pt idx="19">
                  <c:v>24.271857944662997</c:v>
                </c:pt>
                <c:pt idx="20">
                  <c:v>24.429419973291978</c:v>
                </c:pt>
                <c:pt idx="21">
                  <c:v>24.533984157413023</c:v>
                </c:pt>
                <c:pt idx="22">
                  <c:v>25.575026912495002</c:v>
                </c:pt>
                <c:pt idx="23">
                  <c:v>25.065695660158006</c:v>
                </c:pt>
                <c:pt idx="24">
                  <c:v>25.127896939821987</c:v>
                </c:pt>
                <c:pt idx="25">
                  <c:v>25.256133966442</c:v>
                </c:pt>
                <c:pt idx="26">
                  <c:v>24.479700996758993</c:v>
                </c:pt>
                <c:pt idx="27">
                  <c:v>23.898520426346</c:v>
                </c:pt>
                <c:pt idx="28">
                  <c:v>23.739539635699984</c:v>
                </c:pt>
                <c:pt idx="29">
                  <c:v>24.480997067402001</c:v>
                </c:pt>
                <c:pt idx="30">
                  <c:v>24.453681721174988</c:v>
                </c:pt>
                <c:pt idx="31">
                  <c:v>24.218439234339975</c:v>
                </c:pt>
                <c:pt idx="32">
                  <c:v>24.313309678347981</c:v>
                </c:pt>
                <c:pt idx="33">
                  <c:v>24.585718863503985</c:v>
                </c:pt>
                <c:pt idx="34">
                  <c:v>24.870365064963</c:v>
                </c:pt>
                <c:pt idx="35">
                  <c:v>23.270390611489002</c:v>
                </c:pt>
                <c:pt idx="36">
                  <c:v>23.325091041194</c:v>
                </c:pt>
                <c:pt idx="37">
                  <c:v>23.362383642176979</c:v>
                </c:pt>
                <c:pt idx="38">
                  <c:v>23.10794041071301</c:v>
                </c:pt>
                <c:pt idx="39">
                  <c:v>23.231196325001001</c:v>
                </c:pt>
                <c:pt idx="40">
                  <c:v>23.389998130626999</c:v>
                </c:pt>
                <c:pt idx="41">
                  <c:v>23.306088741825999</c:v>
                </c:pt>
                <c:pt idx="42">
                  <c:v>23.201036166734994</c:v>
                </c:pt>
                <c:pt idx="43">
                  <c:v>23.001548445480999</c:v>
                </c:pt>
                <c:pt idx="44">
                  <c:v>23.129322873429977</c:v>
                </c:pt>
                <c:pt idx="45">
                  <c:v>23.490872693524985</c:v>
                </c:pt>
                <c:pt idx="46">
                  <c:v>23.912860020770996</c:v>
                </c:pt>
                <c:pt idx="47">
                  <c:v>23.600480676440004</c:v>
                </c:pt>
                <c:pt idx="48">
                  <c:v>23.672475857878005</c:v>
                </c:pt>
                <c:pt idx="49">
                  <c:v>23.907262409678001</c:v>
                </c:pt>
                <c:pt idx="50">
                  <c:v>24.056168844626004</c:v>
                </c:pt>
                <c:pt idx="51">
                  <c:v>24.002780582602984</c:v>
                </c:pt>
                <c:pt idx="52">
                  <c:v>24.307432559146989</c:v>
                </c:pt>
                <c:pt idx="53">
                  <c:v>24.54272289397797</c:v>
                </c:pt>
                <c:pt idx="54">
                  <c:v>24.112435067540005</c:v>
                </c:pt>
                <c:pt idx="55">
                  <c:v>24.682810850628989</c:v>
                </c:pt>
                <c:pt idx="56">
                  <c:v>24.584035347813003</c:v>
                </c:pt>
                <c:pt idx="57">
                  <c:v>24.225832439384984</c:v>
                </c:pt>
                <c:pt idx="58">
                  <c:v>24.751145867278005</c:v>
                </c:pt>
                <c:pt idx="59">
                  <c:v>24.800126134313984</c:v>
                </c:pt>
                <c:pt idx="60">
                  <c:v>24.301694702994013</c:v>
                </c:pt>
                <c:pt idx="61">
                  <c:v>24.59309954062298</c:v>
                </c:pt>
                <c:pt idx="62">
                  <c:v>24.147462165824017</c:v>
                </c:pt>
                <c:pt idx="63">
                  <c:v>24.681619456099988</c:v>
                </c:pt>
                <c:pt idx="64">
                  <c:v>24.459330643747982</c:v>
                </c:pt>
                <c:pt idx="65">
                  <c:v>24.797203391919993</c:v>
                </c:pt>
                <c:pt idx="66">
                  <c:v>25.589961075917987</c:v>
                </c:pt>
                <c:pt idx="67">
                  <c:v>25.745877611511986</c:v>
                </c:pt>
                <c:pt idx="68">
                  <c:v>26.213776515868989</c:v>
                </c:pt>
                <c:pt idx="69">
                  <c:v>27.314266255003005</c:v>
                </c:pt>
                <c:pt idx="70">
                  <c:v>27.51317469668701</c:v>
                </c:pt>
                <c:pt idx="71">
                  <c:v>28.835105894615999</c:v>
                </c:pt>
                <c:pt idx="72">
                  <c:v>27.728436639104974</c:v>
                </c:pt>
                <c:pt idx="73">
                  <c:v>27.770414956402</c:v>
                </c:pt>
                <c:pt idx="74">
                  <c:v>27.468342505056977</c:v>
                </c:pt>
                <c:pt idx="75">
                  <c:v>28.186620682183989</c:v>
                </c:pt>
                <c:pt idx="76">
                  <c:v>28.059521002517002</c:v>
                </c:pt>
                <c:pt idx="77">
                  <c:v>28.538971993855011</c:v>
                </c:pt>
                <c:pt idx="78">
                  <c:v>28.969352885039978</c:v>
                </c:pt>
                <c:pt idx="79">
                  <c:v>28.230557594782002</c:v>
                </c:pt>
                <c:pt idx="80">
                  <c:v>28.153436186002004</c:v>
                </c:pt>
                <c:pt idx="81">
                  <c:v>28.280008954240003</c:v>
                </c:pt>
                <c:pt idx="82">
                  <c:v>27.885649797766977</c:v>
                </c:pt>
                <c:pt idx="83">
                  <c:v>27.77920684311399</c:v>
                </c:pt>
                <c:pt idx="84">
                  <c:v>27.918267672836002</c:v>
                </c:pt>
                <c:pt idx="85">
                  <c:v>29.146131684419</c:v>
                </c:pt>
                <c:pt idx="86">
                  <c:v>29.089609994182982</c:v>
                </c:pt>
                <c:pt idx="87">
                  <c:v>29.436255682413005</c:v>
                </c:pt>
                <c:pt idx="88">
                  <c:v>30.849728174723985</c:v>
                </c:pt>
                <c:pt idx="89">
                  <c:v>30.657980875186997</c:v>
                </c:pt>
                <c:pt idx="90">
                  <c:v>30.795292755348989</c:v>
                </c:pt>
                <c:pt idx="91">
                  <c:v>29.762624195517979</c:v>
                </c:pt>
                <c:pt idx="92">
                  <c:v>29.798092303292993</c:v>
                </c:pt>
                <c:pt idx="93">
                  <c:v>30.667162364634997</c:v>
                </c:pt>
                <c:pt idx="94">
                  <c:v>30.979280288700981</c:v>
                </c:pt>
                <c:pt idx="95">
                  <c:v>31.478667470046002</c:v>
                </c:pt>
                <c:pt idx="96">
                  <c:v>32.018560568121003</c:v>
                </c:pt>
                <c:pt idx="97">
                  <c:v>31.974095928777992</c:v>
                </c:pt>
                <c:pt idx="98">
                  <c:v>32.278576225885026</c:v>
                </c:pt>
                <c:pt idx="99">
                  <c:v>33.128664314221012</c:v>
                </c:pt>
                <c:pt idx="100">
                  <c:v>32.464025699337995</c:v>
                </c:pt>
                <c:pt idx="101">
                  <c:v>32.996200106614999</c:v>
                </c:pt>
                <c:pt idx="102">
                  <c:v>32.735170990098048</c:v>
                </c:pt>
                <c:pt idx="103">
                  <c:v>32.561441942767999</c:v>
                </c:pt>
                <c:pt idx="104">
                  <c:v>30.629288916682011</c:v>
                </c:pt>
                <c:pt idx="105">
                  <c:v>30.490517433578979</c:v>
                </c:pt>
                <c:pt idx="106">
                  <c:v>30.061715474788993</c:v>
                </c:pt>
                <c:pt idx="107">
                  <c:v>28.637799989257001</c:v>
                </c:pt>
                <c:pt idx="108">
                  <c:v>29.990805638829002</c:v>
                </c:pt>
                <c:pt idx="109">
                  <c:v>30.893038275249989</c:v>
                </c:pt>
                <c:pt idx="110">
                  <c:v>30.984723827641986</c:v>
                </c:pt>
                <c:pt idx="111">
                  <c:v>30.790267576504981</c:v>
                </c:pt>
                <c:pt idx="112">
                  <c:v>29.706416001366982</c:v>
                </c:pt>
                <c:pt idx="113">
                  <c:v>29.964727546213986</c:v>
                </c:pt>
                <c:pt idx="114">
                  <c:v>28.971045742308</c:v>
                </c:pt>
                <c:pt idx="115">
                  <c:v>29.102880913817007</c:v>
                </c:pt>
                <c:pt idx="116">
                  <c:v>29.751702563736981</c:v>
                </c:pt>
                <c:pt idx="117">
                  <c:v>29.535617894018991</c:v>
                </c:pt>
                <c:pt idx="118">
                  <c:v>29.671031280268988</c:v>
                </c:pt>
                <c:pt idx="119">
                  <c:v>30.727617915524981</c:v>
                </c:pt>
                <c:pt idx="120">
                  <c:v>30.703090081042987</c:v>
                </c:pt>
                <c:pt idx="121">
                  <c:v>30.917597715207997</c:v>
                </c:pt>
                <c:pt idx="122">
                  <c:v>31.502323022138981</c:v>
                </c:pt>
                <c:pt idx="123">
                  <c:v>31.490711100316002</c:v>
                </c:pt>
                <c:pt idx="124">
                  <c:v>31.454040810404987</c:v>
                </c:pt>
                <c:pt idx="125">
                  <c:v>31.488919593250984</c:v>
                </c:pt>
                <c:pt idx="126">
                  <c:v>30.663080214002999</c:v>
                </c:pt>
                <c:pt idx="127">
                  <c:v>30.471106302825984</c:v>
                </c:pt>
                <c:pt idx="128">
                  <c:v>30.216212378612987</c:v>
                </c:pt>
                <c:pt idx="129">
                  <c:v>30.57696238572899</c:v>
                </c:pt>
                <c:pt idx="130">
                  <c:v>30.277109653693</c:v>
                </c:pt>
                <c:pt idx="131">
                  <c:v>30.527739159525982</c:v>
                </c:pt>
                <c:pt idx="132">
                  <c:v>30.973184655760992</c:v>
                </c:pt>
                <c:pt idx="133">
                  <c:v>31.304003329415007</c:v>
                </c:pt>
                <c:pt idx="134">
                  <c:v>31.756103338828993</c:v>
                </c:pt>
                <c:pt idx="135">
                  <c:v>32.416858761366967</c:v>
                </c:pt>
                <c:pt idx="136">
                  <c:v>32.478544176302997</c:v>
                </c:pt>
                <c:pt idx="137">
                  <c:v>32.050350872942005</c:v>
                </c:pt>
                <c:pt idx="138">
                  <c:v>31.980921283778983</c:v>
                </c:pt>
                <c:pt idx="139">
                  <c:v>31.524222345847985</c:v>
                </c:pt>
                <c:pt idx="140">
                  <c:v>31.325332995997982</c:v>
                </c:pt>
                <c:pt idx="141">
                  <c:v>32.680971004183</c:v>
                </c:pt>
                <c:pt idx="142">
                  <c:v>32.794837814252006</c:v>
                </c:pt>
                <c:pt idx="143">
                  <c:v>33.336938970422011</c:v>
                </c:pt>
                <c:pt idx="144">
                  <c:v>33.963011475485999</c:v>
                </c:pt>
                <c:pt idx="145">
                  <c:v>33.650596939483002</c:v>
                </c:pt>
                <c:pt idx="146">
                  <c:v>33.881350343059012</c:v>
                </c:pt>
                <c:pt idx="147">
                  <c:v>35.079459452668978</c:v>
                </c:pt>
                <c:pt idx="148">
                  <c:v>35.484754736267995</c:v>
                </c:pt>
                <c:pt idx="149">
                  <c:v>35.950038082745998</c:v>
                </c:pt>
                <c:pt idx="150">
                  <c:v>36.159667281682957</c:v>
                </c:pt>
                <c:pt idx="151">
                  <c:v>36.609856164116998</c:v>
                </c:pt>
                <c:pt idx="152">
                  <c:v>36.814427390703983</c:v>
                </c:pt>
                <c:pt idx="153">
                  <c:v>36.925222470974013</c:v>
                </c:pt>
                <c:pt idx="154">
                  <c:v>36.69438713061399</c:v>
                </c:pt>
                <c:pt idx="155">
                  <c:v>36.180804799072995</c:v>
                </c:pt>
                <c:pt idx="156">
                  <c:v>35.551770391841998</c:v>
                </c:pt>
                <c:pt idx="157">
                  <c:v>35.674209460224994</c:v>
                </c:pt>
                <c:pt idx="158">
                  <c:v>35.726311987442003</c:v>
                </c:pt>
                <c:pt idx="159">
                  <c:v>36.400324767068994</c:v>
                </c:pt>
                <c:pt idx="160">
                  <c:v>36.484813116182998</c:v>
                </c:pt>
                <c:pt idx="161">
                  <c:v>37.222077276322011</c:v>
                </c:pt>
                <c:pt idx="162">
                  <c:v>37.899903973477002</c:v>
                </c:pt>
                <c:pt idx="163">
                  <c:v>36.50501306904399</c:v>
                </c:pt>
                <c:pt idx="164">
                  <c:v>37.412781065209977</c:v>
                </c:pt>
                <c:pt idx="165">
                  <c:v>37.672398794968039</c:v>
                </c:pt>
                <c:pt idx="166">
                  <c:v>37.332874511358995</c:v>
                </c:pt>
                <c:pt idx="167">
                  <c:v>37.054463801736958</c:v>
                </c:pt>
                <c:pt idx="168">
                  <c:v>36.652471481722976</c:v>
                </c:pt>
                <c:pt idx="169">
                  <c:v>36.293220094974025</c:v>
                </c:pt>
                <c:pt idx="170">
                  <c:v>36.910870542852997</c:v>
                </c:pt>
                <c:pt idx="171">
                  <c:v>37.479376056439001</c:v>
                </c:pt>
                <c:pt idx="172">
                  <c:v>38.293029301720011</c:v>
                </c:pt>
                <c:pt idx="173">
                  <c:v>38.543648907323998</c:v>
                </c:pt>
                <c:pt idx="174">
                  <c:v>37.898171559147997</c:v>
                </c:pt>
                <c:pt idx="175">
                  <c:v>37.532778137974034</c:v>
                </c:pt>
                <c:pt idx="176">
                  <c:v>37.826801803670996</c:v>
                </c:pt>
                <c:pt idx="177">
                  <c:v>37.990177168462999</c:v>
                </c:pt>
                <c:pt idx="178">
                  <c:v>38.181718719708989</c:v>
                </c:pt>
                <c:pt idx="179">
                  <c:v>38.641909074971011</c:v>
                </c:pt>
                <c:pt idx="180">
                  <c:v>38.019079046483</c:v>
                </c:pt>
                <c:pt idx="181">
                  <c:v>38.395510740235039</c:v>
                </c:pt>
                <c:pt idx="182">
                  <c:v>38.456484279257964</c:v>
                </c:pt>
                <c:pt idx="183">
                  <c:v>36.973048139932004</c:v>
                </c:pt>
                <c:pt idx="184">
                  <c:v>37.229973031518021</c:v>
                </c:pt>
                <c:pt idx="185">
                  <c:v>36.936864565967959</c:v>
                </c:pt>
                <c:pt idx="186">
                  <c:v>36.775060207561012</c:v>
                </c:pt>
                <c:pt idx="187">
                  <c:v>37.29737236344301</c:v>
                </c:pt>
                <c:pt idx="188">
                  <c:v>37.591032741818012</c:v>
                </c:pt>
                <c:pt idx="189">
                  <c:v>37.011934688562995</c:v>
                </c:pt>
                <c:pt idx="190">
                  <c:v>36.252010693206998</c:v>
                </c:pt>
                <c:pt idx="191">
                  <c:v>36.204639388456002</c:v>
                </c:pt>
                <c:pt idx="192">
                  <c:v>36.038527720074022</c:v>
                </c:pt>
                <c:pt idx="193">
                  <c:v>35.104813723677999</c:v>
                </c:pt>
                <c:pt idx="194">
                  <c:v>35.629067079362969</c:v>
                </c:pt>
                <c:pt idx="195">
                  <c:v>34.896447523891972</c:v>
                </c:pt>
                <c:pt idx="196">
                  <c:v>35.275907162460001</c:v>
                </c:pt>
                <c:pt idx="197">
                  <c:v>36.312621309897985</c:v>
                </c:pt>
                <c:pt idx="198">
                  <c:v>36.139559901236005</c:v>
                </c:pt>
                <c:pt idx="199">
                  <c:v>35.860877899200972</c:v>
                </c:pt>
                <c:pt idx="200">
                  <c:v>34.04001955212</c:v>
                </c:pt>
                <c:pt idx="201">
                  <c:v>34.263433736219021</c:v>
                </c:pt>
                <c:pt idx="202">
                  <c:v>34.054360813211972</c:v>
                </c:pt>
                <c:pt idx="203">
                  <c:v>34.250723344972023</c:v>
                </c:pt>
                <c:pt idx="204">
                  <c:v>32.711187466412959</c:v>
                </c:pt>
                <c:pt idx="205">
                  <c:v>31.459743983540978</c:v>
                </c:pt>
                <c:pt idx="206">
                  <c:v>32.112747748100013</c:v>
                </c:pt>
                <c:pt idx="207">
                  <c:v>31.704791086413003</c:v>
                </c:pt>
                <c:pt idx="208">
                  <c:v>31.032979077202999</c:v>
                </c:pt>
                <c:pt idx="209">
                  <c:v>31.205274922322992</c:v>
                </c:pt>
                <c:pt idx="210">
                  <c:v>30.508467860952987</c:v>
                </c:pt>
                <c:pt idx="211">
                  <c:v>31.06732701977899</c:v>
                </c:pt>
                <c:pt idx="212">
                  <c:v>32.676963841185021</c:v>
                </c:pt>
                <c:pt idx="213">
                  <c:v>33.620665427025003</c:v>
                </c:pt>
                <c:pt idx="214">
                  <c:v>34.483548159718978</c:v>
                </c:pt>
                <c:pt idx="215">
                  <c:v>34.453120500454006</c:v>
                </c:pt>
                <c:pt idx="216">
                  <c:v>34.376365192681995</c:v>
                </c:pt>
                <c:pt idx="217">
                  <c:v>33.989458917313996</c:v>
                </c:pt>
                <c:pt idx="218">
                  <c:v>34.361806644710995</c:v>
                </c:pt>
                <c:pt idx="219">
                  <c:v>34.221723759751001</c:v>
                </c:pt>
                <c:pt idx="220">
                  <c:v>34.47571840612904</c:v>
                </c:pt>
                <c:pt idx="221">
                  <c:v>35.031499461445968</c:v>
                </c:pt>
                <c:pt idx="222">
                  <c:v>34.961575140891021</c:v>
                </c:pt>
                <c:pt idx="223">
                  <c:v>35.22377674712304</c:v>
                </c:pt>
                <c:pt idx="224">
                  <c:v>35.900230262638004</c:v>
                </c:pt>
                <c:pt idx="225">
                  <c:v>35.635294425746977</c:v>
                </c:pt>
                <c:pt idx="226">
                  <c:v>42.913683884985993</c:v>
                </c:pt>
                <c:pt idx="227">
                  <c:v>42.617587401200957</c:v>
                </c:pt>
                <c:pt idx="228">
                  <c:v>42.923215265096005</c:v>
                </c:pt>
                <c:pt idx="229">
                  <c:v>45.301785047896978</c:v>
                </c:pt>
                <c:pt idx="230">
                  <c:v>46.379394666329006</c:v>
                </c:pt>
                <c:pt idx="231">
                  <c:v>45.412246873442967</c:v>
                </c:pt>
                <c:pt idx="232">
                  <c:v>52.171728926602</c:v>
                </c:pt>
                <c:pt idx="233">
                  <c:v>52.123734666608001</c:v>
                </c:pt>
                <c:pt idx="234">
                  <c:v>54.11612652048801</c:v>
                </c:pt>
                <c:pt idx="235">
                  <c:v>54.815868558165974</c:v>
                </c:pt>
                <c:pt idx="236">
                  <c:v>55.038559182512003</c:v>
                </c:pt>
                <c:pt idx="237">
                  <c:v>54.365879630801011</c:v>
                </c:pt>
                <c:pt idx="238">
                  <c:v>52.735816819298002</c:v>
                </c:pt>
                <c:pt idx="239">
                  <c:v>52.447320227049993</c:v>
                </c:pt>
                <c:pt idx="240">
                  <c:v>50.840667185142941</c:v>
                </c:pt>
                <c:pt idx="241">
                  <c:v>60.705030266597021</c:v>
                </c:pt>
                <c:pt idx="242">
                  <c:v>61.372275567631995</c:v>
                </c:pt>
                <c:pt idx="243">
                  <c:v>61.432926776251996</c:v>
                </c:pt>
                <c:pt idx="244">
                  <c:v>59.956939217461994</c:v>
                </c:pt>
                <c:pt idx="245">
                  <c:v>59.534107548243995</c:v>
                </c:pt>
                <c:pt idx="246">
                  <c:v>62.163567977145007</c:v>
                </c:pt>
                <c:pt idx="247">
                  <c:v>60.656827044564004</c:v>
                </c:pt>
                <c:pt idx="248">
                  <c:v>58.944806277699968</c:v>
                </c:pt>
                <c:pt idx="249">
                  <c:v>67.754287132852909</c:v>
                </c:pt>
                <c:pt idx="250">
                  <c:v>66.72803621460794</c:v>
                </c:pt>
                <c:pt idx="251">
                  <c:v>59.254350224895013</c:v>
                </c:pt>
                <c:pt idx="252">
                  <c:v>57.787435301617997</c:v>
                </c:pt>
                <c:pt idx="253">
                  <c:v>54.307056986977003</c:v>
                </c:pt>
                <c:pt idx="254">
                  <c:v>53.134452434843993</c:v>
                </c:pt>
                <c:pt idx="255">
                  <c:v>60.857093572743963</c:v>
                </c:pt>
                <c:pt idx="256">
                  <c:v>61.006915754879024</c:v>
                </c:pt>
                <c:pt idx="257">
                  <c:v>60.518721478307995</c:v>
                </c:pt>
                <c:pt idx="258">
                  <c:v>60.648828108366999</c:v>
                </c:pt>
                <c:pt idx="259">
                  <c:v>61.988965658827993</c:v>
                </c:pt>
                <c:pt idx="260">
                  <c:v>60.901401132721993</c:v>
                </c:pt>
                <c:pt idx="261">
                  <c:v>59.129659314166013</c:v>
                </c:pt>
                <c:pt idx="262">
                  <c:v>60.530336504734002</c:v>
                </c:pt>
                <c:pt idx="263">
                  <c:v>57.372116332096013</c:v>
                </c:pt>
                <c:pt idx="264">
                  <c:v>54.521631336909024</c:v>
                </c:pt>
                <c:pt idx="265">
                  <c:v>56.403129748655012</c:v>
                </c:pt>
                <c:pt idx="266">
                  <c:v>56.463287340278001</c:v>
                </c:pt>
                <c:pt idx="267">
                  <c:v>54.500745525832997</c:v>
                </c:pt>
                <c:pt idx="268">
                  <c:v>53.554177743097995</c:v>
                </c:pt>
                <c:pt idx="269">
                  <c:v>51.28026378405</c:v>
                </c:pt>
                <c:pt idx="270">
                  <c:v>50.953509308924012</c:v>
                </c:pt>
                <c:pt idx="271">
                  <c:v>51.291669466591998</c:v>
                </c:pt>
                <c:pt idx="272">
                  <c:v>50.536459560675006</c:v>
                </c:pt>
                <c:pt idx="273">
                  <c:v>48.903772276826011</c:v>
                </c:pt>
                <c:pt idx="274">
                  <c:v>48.833448543057997</c:v>
                </c:pt>
                <c:pt idx="275">
                  <c:v>48.409726731563993</c:v>
                </c:pt>
                <c:pt idx="276">
                  <c:v>48.458384024242967</c:v>
                </c:pt>
                <c:pt idx="277">
                  <c:v>49.188703062122002</c:v>
                </c:pt>
                <c:pt idx="278">
                  <c:v>49.589720748032008</c:v>
                </c:pt>
                <c:pt idx="279">
                  <c:v>50.757949596656978</c:v>
                </c:pt>
                <c:pt idx="280">
                  <c:v>49.849317858632979</c:v>
                </c:pt>
                <c:pt idx="281">
                  <c:v>50.233269908561013</c:v>
                </c:pt>
                <c:pt idx="282">
                  <c:v>49.849121074998997</c:v>
                </c:pt>
                <c:pt idx="283">
                  <c:v>49.827036697911993</c:v>
                </c:pt>
                <c:pt idx="284">
                  <c:v>50.013655446908011</c:v>
                </c:pt>
                <c:pt idx="285">
                  <c:v>50.998267357957992</c:v>
                </c:pt>
                <c:pt idx="286">
                  <c:v>51.502866849212985</c:v>
                </c:pt>
                <c:pt idx="287">
                  <c:v>51.284724155020996</c:v>
                </c:pt>
                <c:pt idx="288">
                  <c:v>52.043526596325989</c:v>
                </c:pt>
                <c:pt idx="289">
                  <c:v>52.616153999438012</c:v>
                </c:pt>
                <c:pt idx="290">
                  <c:v>53.602315634857035</c:v>
                </c:pt>
                <c:pt idx="291">
                  <c:v>53.682226341846004</c:v>
                </c:pt>
                <c:pt idx="292">
                  <c:v>54.057184723143969</c:v>
                </c:pt>
                <c:pt idx="293">
                  <c:v>54.032652454039003</c:v>
                </c:pt>
                <c:pt idx="294">
                  <c:v>55.726584175604991</c:v>
                </c:pt>
                <c:pt idx="295">
                  <c:v>56.384556531133995</c:v>
                </c:pt>
                <c:pt idx="296">
                  <c:v>58.028805054084003</c:v>
                </c:pt>
                <c:pt idx="297">
                  <c:v>56.942635739465011</c:v>
                </c:pt>
                <c:pt idx="298">
                  <c:v>56.895652022070017</c:v>
                </c:pt>
                <c:pt idx="299">
                  <c:v>56.854121208344978</c:v>
                </c:pt>
                <c:pt idx="300">
                  <c:v>54.907253087690968</c:v>
                </c:pt>
                <c:pt idx="301">
                  <c:v>53.354276564538978</c:v>
                </c:pt>
                <c:pt idx="302">
                  <c:v>53.78588110447</c:v>
                </c:pt>
                <c:pt idx="303">
                  <c:v>53.505503691574013</c:v>
                </c:pt>
                <c:pt idx="304">
                  <c:v>55.138922360444013</c:v>
                </c:pt>
                <c:pt idx="305">
                  <c:v>54.803195793999002</c:v>
                </c:pt>
                <c:pt idx="306">
                  <c:v>52.531764064120004</c:v>
                </c:pt>
                <c:pt idx="307">
                  <c:v>52.676121747174022</c:v>
                </c:pt>
                <c:pt idx="308">
                  <c:v>53.512934592984003</c:v>
                </c:pt>
                <c:pt idx="309">
                  <c:v>54.220852098063013</c:v>
                </c:pt>
                <c:pt idx="310">
                  <c:v>54.314798279910995</c:v>
                </c:pt>
                <c:pt idx="311">
                  <c:v>55.541811972702995</c:v>
                </c:pt>
                <c:pt idx="312">
                  <c:v>55.270299818962009</c:v>
                </c:pt>
                <c:pt idx="313">
                  <c:v>55.812532398692007</c:v>
                </c:pt>
                <c:pt idx="314">
                  <c:v>56.265001673474003</c:v>
                </c:pt>
                <c:pt idx="315">
                  <c:v>58.968949648449012</c:v>
                </c:pt>
                <c:pt idx="316">
                  <c:v>59.698764720301021</c:v>
                </c:pt>
                <c:pt idx="317">
                  <c:v>59.284532567859003</c:v>
                </c:pt>
                <c:pt idx="318">
                  <c:v>59.851967337104995</c:v>
                </c:pt>
                <c:pt idx="319">
                  <c:v>59.258274202636002</c:v>
                </c:pt>
                <c:pt idx="320">
                  <c:v>59.217496347975022</c:v>
                </c:pt>
                <c:pt idx="321">
                  <c:v>59.880273153449977</c:v>
                </c:pt>
                <c:pt idx="322">
                  <c:v>59.692319534922049</c:v>
                </c:pt>
                <c:pt idx="323">
                  <c:v>60.702173226587036</c:v>
                </c:pt>
                <c:pt idx="324">
                  <c:v>58.031397796467992</c:v>
                </c:pt>
                <c:pt idx="325">
                  <c:v>58.352987993488995</c:v>
                </c:pt>
                <c:pt idx="326">
                  <c:v>59.647260246728003</c:v>
                </c:pt>
                <c:pt idx="327">
                  <c:v>59.580869012514995</c:v>
                </c:pt>
                <c:pt idx="328">
                  <c:v>60.132826892519013</c:v>
                </c:pt>
                <c:pt idx="329">
                  <c:v>59.764984788616985</c:v>
                </c:pt>
                <c:pt idx="330">
                  <c:v>58.758404161122002</c:v>
                </c:pt>
                <c:pt idx="331">
                  <c:v>59.271706052194993</c:v>
                </c:pt>
                <c:pt idx="332">
                  <c:v>58.547175336947014</c:v>
                </c:pt>
                <c:pt idx="333">
                  <c:v>59.66992500851503</c:v>
                </c:pt>
                <c:pt idx="334">
                  <c:v>61.533606213571012</c:v>
                </c:pt>
                <c:pt idx="335">
                  <c:v>63.223486078625996</c:v>
                </c:pt>
                <c:pt idx="336">
                  <c:v>65.28838353860894</c:v>
                </c:pt>
                <c:pt idx="337">
                  <c:v>64.673664480860992</c:v>
                </c:pt>
                <c:pt idx="338">
                  <c:v>65.356107355257009</c:v>
                </c:pt>
                <c:pt idx="339">
                  <c:v>64.28048184896501</c:v>
                </c:pt>
                <c:pt idx="340">
                  <c:v>65.131342806668883</c:v>
                </c:pt>
                <c:pt idx="341">
                  <c:v>65.688217744711949</c:v>
                </c:pt>
                <c:pt idx="342">
                  <c:v>65.736386245771001</c:v>
                </c:pt>
                <c:pt idx="343">
                  <c:v>66.391051212942003</c:v>
                </c:pt>
                <c:pt idx="344">
                  <c:v>68.016316685864993</c:v>
                </c:pt>
                <c:pt idx="345">
                  <c:v>70.543692826403969</c:v>
                </c:pt>
                <c:pt idx="346">
                  <c:v>72.300666431769002</c:v>
                </c:pt>
                <c:pt idx="347">
                  <c:v>69.521484943539008</c:v>
                </c:pt>
                <c:pt idx="348">
                  <c:v>69.916484165789981</c:v>
                </c:pt>
                <c:pt idx="349">
                  <c:v>70.240854171595004</c:v>
                </c:pt>
                <c:pt idx="350">
                  <c:v>68.631111422104979</c:v>
                </c:pt>
                <c:pt idx="351">
                  <c:v>68.712776844449905</c:v>
                </c:pt>
                <c:pt idx="352">
                  <c:v>69.691684625549044</c:v>
                </c:pt>
                <c:pt idx="353">
                  <c:v>69.134859927831002</c:v>
                </c:pt>
                <c:pt idx="354">
                  <c:v>68.293157754182999</c:v>
                </c:pt>
                <c:pt idx="355">
                  <c:v>67.230916846582957</c:v>
                </c:pt>
                <c:pt idx="356">
                  <c:v>68.209690750546002</c:v>
                </c:pt>
                <c:pt idx="357">
                  <c:v>69.228689464021983</c:v>
                </c:pt>
                <c:pt idx="358">
                  <c:v>68.917737061981001</c:v>
                </c:pt>
                <c:pt idx="359">
                  <c:v>68.836282229719998</c:v>
                </c:pt>
                <c:pt idx="360">
                  <c:v>66.343750799617993</c:v>
                </c:pt>
                <c:pt idx="361">
                  <c:v>66.444955569997092</c:v>
                </c:pt>
                <c:pt idx="362">
                  <c:v>68.007515059486011</c:v>
                </c:pt>
                <c:pt idx="363">
                  <c:v>67.596422680402043</c:v>
                </c:pt>
                <c:pt idx="364">
                  <c:v>66.966671933663989</c:v>
                </c:pt>
                <c:pt idx="365">
                  <c:v>66.953031371842002</c:v>
                </c:pt>
                <c:pt idx="366">
                  <c:v>66.394408224663962</c:v>
                </c:pt>
                <c:pt idx="367">
                  <c:v>66.990641970490998</c:v>
                </c:pt>
                <c:pt idx="368">
                  <c:v>68.198741979369956</c:v>
                </c:pt>
                <c:pt idx="369">
                  <c:v>69.370255879919981</c:v>
                </c:pt>
                <c:pt idx="370">
                  <c:v>68.608122227952009</c:v>
                </c:pt>
                <c:pt idx="371">
                  <c:v>69.171730225026934</c:v>
                </c:pt>
                <c:pt idx="372">
                  <c:v>69.068899593443959</c:v>
                </c:pt>
                <c:pt idx="373">
                  <c:v>69.934399108894979</c:v>
                </c:pt>
                <c:pt idx="374">
                  <c:v>70.970127594230007</c:v>
                </c:pt>
                <c:pt idx="375">
                  <c:v>69.702331577959924</c:v>
                </c:pt>
                <c:pt idx="376">
                  <c:v>69.166962626382983</c:v>
                </c:pt>
                <c:pt idx="377">
                  <c:v>67.904663431267124</c:v>
                </c:pt>
                <c:pt idx="378">
                  <c:v>67.245935059240992</c:v>
                </c:pt>
                <c:pt idx="379">
                  <c:v>67.891731838817989</c:v>
                </c:pt>
                <c:pt idx="380">
                  <c:v>68.690752695076981</c:v>
                </c:pt>
                <c:pt idx="381">
                  <c:v>68.630848706261943</c:v>
                </c:pt>
                <c:pt idx="382">
                  <c:v>67.885667851562957</c:v>
                </c:pt>
                <c:pt idx="383">
                  <c:v>66.476803626017045</c:v>
                </c:pt>
                <c:pt idx="384">
                  <c:v>66.276785997428917</c:v>
                </c:pt>
                <c:pt idx="385">
                  <c:v>65.947820186768027</c:v>
                </c:pt>
                <c:pt idx="386">
                  <c:v>65.710157363725983</c:v>
                </c:pt>
                <c:pt idx="387">
                  <c:v>66.161295142988962</c:v>
                </c:pt>
                <c:pt idx="388">
                  <c:v>65.07660294475194</c:v>
                </c:pt>
                <c:pt idx="389">
                  <c:v>64.317884882521923</c:v>
                </c:pt>
                <c:pt idx="390">
                  <c:v>66.994483189796043</c:v>
                </c:pt>
                <c:pt idx="391">
                  <c:v>66.468070058090959</c:v>
                </c:pt>
                <c:pt idx="392">
                  <c:v>66.648262877097949</c:v>
                </c:pt>
              </c:numCache>
            </c:numRef>
          </c:val>
        </c:ser>
        <c:dLbls/>
        <c:marker val="1"/>
        <c:axId val="49802624"/>
        <c:axId val="64689280"/>
      </c:lineChart>
      <c:lineChart>
        <c:grouping val="standard"/>
        <c:ser>
          <c:idx val="1"/>
          <c:order val="1"/>
          <c:tx>
            <c:strRef>
              <c:f>'Mkt Cap + GI'!$D$1</c:f>
              <c:strCache>
                <c:ptCount val="1"/>
                <c:pt idx="0">
                  <c:v>ΓΕΝΙΚΟΣ ΔΕΙΚΤΗΣ</c:v>
                </c:pt>
              </c:strCache>
            </c:strRef>
          </c:tx>
          <c:marker>
            <c:symbol val="none"/>
          </c:marker>
          <c:cat>
            <c:numRef>
              <c:f>'Mkt Cap + GI'!$B$2:$B$394</c:f>
              <c:numCache>
                <c:formatCode>dd/mm/yyyy</c:formatCode>
                <c:ptCount val="393"/>
                <c:pt idx="0">
                  <c:v>41061</c:v>
                </c:pt>
                <c:pt idx="1">
                  <c:v>41065</c:v>
                </c:pt>
                <c:pt idx="2">
                  <c:v>41066</c:v>
                </c:pt>
                <c:pt idx="3">
                  <c:v>41067</c:v>
                </c:pt>
                <c:pt idx="4">
                  <c:v>41068</c:v>
                </c:pt>
                <c:pt idx="5">
                  <c:v>41071</c:v>
                </c:pt>
                <c:pt idx="6">
                  <c:v>41072</c:v>
                </c:pt>
                <c:pt idx="7">
                  <c:v>41073</c:v>
                </c:pt>
                <c:pt idx="8">
                  <c:v>41074</c:v>
                </c:pt>
                <c:pt idx="9">
                  <c:v>41075</c:v>
                </c:pt>
                <c:pt idx="10">
                  <c:v>41078</c:v>
                </c:pt>
                <c:pt idx="11">
                  <c:v>41079</c:v>
                </c:pt>
                <c:pt idx="12">
                  <c:v>41080</c:v>
                </c:pt>
                <c:pt idx="13">
                  <c:v>41081</c:v>
                </c:pt>
                <c:pt idx="14">
                  <c:v>41082</c:v>
                </c:pt>
                <c:pt idx="15">
                  <c:v>41085</c:v>
                </c:pt>
                <c:pt idx="16">
                  <c:v>41086</c:v>
                </c:pt>
                <c:pt idx="17">
                  <c:v>41087</c:v>
                </c:pt>
                <c:pt idx="18">
                  <c:v>41088</c:v>
                </c:pt>
                <c:pt idx="19">
                  <c:v>41089</c:v>
                </c:pt>
                <c:pt idx="20">
                  <c:v>41092</c:v>
                </c:pt>
                <c:pt idx="21">
                  <c:v>41093</c:v>
                </c:pt>
                <c:pt idx="22">
                  <c:v>41094</c:v>
                </c:pt>
                <c:pt idx="23">
                  <c:v>41095</c:v>
                </c:pt>
                <c:pt idx="24">
                  <c:v>41096</c:v>
                </c:pt>
                <c:pt idx="25">
                  <c:v>41099</c:v>
                </c:pt>
                <c:pt idx="26">
                  <c:v>41100</c:v>
                </c:pt>
                <c:pt idx="27">
                  <c:v>41101</c:v>
                </c:pt>
                <c:pt idx="28">
                  <c:v>41102</c:v>
                </c:pt>
                <c:pt idx="29">
                  <c:v>41103</c:v>
                </c:pt>
                <c:pt idx="30">
                  <c:v>41106</c:v>
                </c:pt>
                <c:pt idx="31">
                  <c:v>41107</c:v>
                </c:pt>
                <c:pt idx="32">
                  <c:v>41108</c:v>
                </c:pt>
                <c:pt idx="33">
                  <c:v>41109</c:v>
                </c:pt>
                <c:pt idx="34">
                  <c:v>41110</c:v>
                </c:pt>
                <c:pt idx="35">
                  <c:v>41113</c:v>
                </c:pt>
                <c:pt idx="36">
                  <c:v>41114</c:v>
                </c:pt>
                <c:pt idx="37">
                  <c:v>41115</c:v>
                </c:pt>
                <c:pt idx="38">
                  <c:v>41116</c:v>
                </c:pt>
                <c:pt idx="39">
                  <c:v>41117</c:v>
                </c:pt>
                <c:pt idx="40">
                  <c:v>41120</c:v>
                </c:pt>
                <c:pt idx="41">
                  <c:v>41121</c:v>
                </c:pt>
                <c:pt idx="42">
                  <c:v>41122</c:v>
                </c:pt>
                <c:pt idx="43">
                  <c:v>41123</c:v>
                </c:pt>
                <c:pt idx="44">
                  <c:v>41124</c:v>
                </c:pt>
                <c:pt idx="45">
                  <c:v>41127</c:v>
                </c:pt>
                <c:pt idx="46">
                  <c:v>41128</c:v>
                </c:pt>
                <c:pt idx="47">
                  <c:v>41129</c:v>
                </c:pt>
                <c:pt idx="48">
                  <c:v>41130</c:v>
                </c:pt>
                <c:pt idx="49">
                  <c:v>41131</c:v>
                </c:pt>
                <c:pt idx="50">
                  <c:v>41134</c:v>
                </c:pt>
                <c:pt idx="51">
                  <c:v>41135</c:v>
                </c:pt>
                <c:pt idx="52">
                  <c:v>41137</c:v>
                </c:pt>
                <c:pt idx="53">
                  <c:v>41138</c:v>
                </c:pt>
                <c:pt idx="54">
                  <c:v>41141</c:v>
                </c:pt>
                <c:pt idx="55">
                  <c:v>41142</c:v>
                </c:pt>
                <c:pt idx="56">
                  <c:v>41143</c:v>
                </c:pt>
                <c:pt idx="57">
                  <c:v>41144</c:v>
                </c:pt>
                <c:pt idx="58">
                  <c:v>41145</c:v>
                </c:pt>
                <c:pt idx="59">
                  <c:v>41148</c:v>
                </c:pt>
                <c:pt idx="60">
                  <c:v>41149</c:v>
                </c:pt>
                <c:pt idx="61">
                  <c:v>41150</c:v>
                </c:pt>
                <c:pt idx="62">
                  <c:v>41151</c:v>
                </c:pt>
                <c:pt idx="63">
                  <c:v>41152</c:v>
                </c:pt>
                <c:pt idx="64">
                  <c:v>41155</c:v>
                </c:pt>
                <c:pt idx="65">
                  <c:v>41156</c:v>
                </c:pt>
                <c:pt idx="66">
                  <c:v>41157</c:v>
                </c:pt>
                <c:pt idx="67">
                  <c:v>41158</c:v>
                </c:pt>
                <c:pt idx="68">
                  <c:v>41159</c:v>
                </c:pt>
                <c:pt idx="69">
                  <c:v>41162</c:v>
                </c:pt>
                <c:pt idx="70">
                  <c:v>41163</c:v>
                </c:pt>
                <c:pt idx="71">
                  <c:v>41164</c:v>
                </c:pt>
                <c:pt idx="72">
                  <c:v>41165</c:v>
                </c:pt>
                <c:pt idx="73">
                  <c:v>41166</c:v>
                </c:pt>
                <c:pt idx="74">
                  <c:v>41169</c:v>
                </c:pt>
                <c:pt idx="75">
                  <c:v>41170</c:v>
                </c:pt>
                <c:pt idx="76">
                  <c:v>41171</c:v>
                </c:pt>
                <c:pt idx="77">
                  <c:v>41172</c:v>
                </c:pt>
                <c:pt idx="78">
                  <c:v>41173</c:v>
                </c:pt>
                <c:pt idx="79">
                  <c:v>41176</c:v>
                </c:pt>
                <c:pt idx="80">
                  <c:v>41177</c:v>
                </c:pt>
                <c:pt idx="81">
                  <c:v>41178</c:v>
                </c:pt>
                <c:pt idx="82">
                  <c:v>41179</c:v>
                </c:pt>
                <c:pt idx="83">
                  <c:v>41180</c:v>
                </c:pt>
                <c:pt idx="84">
                  <c:v>41183</c:v>
                </c:pt>
                <c:pt idx="85">
                  <c:v>41184</c:v>
                </c:pt>
                <c:pt idx="86">
                  <c:v>41185</c:v>
                </c:pt>
                <c:pt idx="87">
                  <c:v>41186</c:v>
                </c:pt>
                <c:pt idx="88">
                  <c:v>41187</c:v>
                </c:pt>
                <c:pt idx="89">
                  <c:v>41190</c:v>
                </c:pt>
                <c:pt idx="90">
                  <c:v>41191</c:v>
                </c:pt>
                <c:pt idx="91">
                  <c:v>41192</c:v>
                </c:pt>
                <c:pt idx="92">
                  <c:v>41193</c:v>
                </c:pt>
                <c:pt idx="93">
                  <c:v>41194</c:v>
                </c:pt>
                <c:pt idx="94">
                  <c:v>41197</c:v>
                </c:pt>
                <c:pt idx="95">
                  <c:v>41198</c:v>
                </c:pt>
                <c:pt idx="96">
                  <c:v>41199</c:v>
                </c:pt>
                <c:pt idx="97">
                  <c:v>41200</c:v>
                </c:pt>
                <c:pt idx="98">
                  <c:v>41201</c:v>
                </c:pt>
                <c:pt idx="99">
                  <c:v>41204</c:v>
                </c:pt>
                <c:pt idx="100">
                  <c:v>41205</c:v>
                </c:pt>
                <c:pt idx="101">
                  <c:v>41206</c:v>
                </c:pt>
                <c:pt idx="102">
                  <c:v>41207</c:v>
                </c:pt>
                <c:pt idx="103">
                  <c:v>41208</c:v>
                </c:pt>
                <c:pt idx="104">
                  <c:v>41211</c:v>
                </c:pt>
                <c:pt idx="105">
                  <c:v>41212</c:v>
                </c:pt>
                <c:pt idx="106">
                  <c:v>41213</c:v>
                </c:pt>
                <c:pt idx="107">
                  <c:v>41214</c:v>
                </c:pt>
                <c:pt idx="108">
                  <c:v>41215</c:v>
                </c:pt>
                <c:pt idx="109">
                  <c:v>41218</c:v>
                </c:pt>
                <c:pt idx="110">
                  <c:v>41219</c:v>
                </c:pt>
                <c:pt idx="111">
                  <c:v>41220</c:v>
                </c:pt>
                <c:pt idx="112">
                  <c:v>41221</c:v>
                </c:pt>
                <c:pt idx="113">
                  <c:v>41222</c:v>
                </c:pt>
                <c:pt idx="114">
                  <c:v>41225</c:v>
                </c:pt>
                <c:pt idx="115">
                  <c:v>41226</c:v>
                </c:pt>
                <c:pt idx="116">
                  <c:v>41227</c:v>
                </c:pt>
                <c:pt idx="117">
                  <c:v>41228</c:v>
                </c:pt>
                <c:pt idx="118">
                  <c:v>41229</c:v>
                </c:pt>
                <c:pt idx="119">
                  <c:v>41232</c:v>
                </c:pt>
                <c:pt idx="120">
                  <c:v>41233</c:v>
                </c:pt>
                <c:pt idx="121">
                  <c:v>41234</c:v>
                </c:pt>
                <c:pt idx="122">
                  <c:v>41235</c:v>
                </c:pt>
                <c:pt idx="123">
                  <c:v>41236</c:v>
                </c:pt>
                <c:pt idx="124">
                  <c:v>41239</c:v>
                </c:pt>
                <c:pt idx="125">
                  <c:v>41240</c:v>
                </c:pt>
                <c:pt idx="126">
                  <c:v>41241</c:v>
                </c:pt>
                <c:pt idx="127">
                  <c:v>41242</c:v>
                </c:pt>
                <c:pt idx="128">
                  <c:v>41243</c:v>
                </c:pt>
                <c:pt idx="129">
                  <c:v>41246</c:v>
                </c:pt>
                <c:pt idx="130">
                  <c:v>41247</c:v>
                </c:pt>
                <c:pt idx="131">
                  <c:v>41248</c:v>
                </c:pt>
                <c:pt idx="132">
                  <c:v>41249</c:v>
                </c:pt>
                <c:pt idx="133">
                  <c:v>41250</c:v>
                </c:pt>
                <c:pt idx="134">
                  <c:v>41253</c:v>
                </c:pt>
                <c:pt idx="135">
                  <c:v>41254</c:v>
                </c:pt>
                <c:pt idx="136">
                  <c:v>41255</c:v>
                </c:pt>
                <c:pt idx="137">
                  <c:v>41256</c:v>
                </c:pt>
                <c:pt idx="138">
                  <c:v>41257</c:v>
                </c:pt>
                <c:pt idx="139">
                  <c:v>41260</c:v>
                </c:pt>
                <c:pt idx="140">
                  <c:v>41261</c:v>
                </c:pt>
                <c:pt idx="141">
                  <c:v>41262</c:v>
                </c:pt>
                <c:pt idx="142">
                  <c:v>41263</c:v>
                </c:pt>
                <c:pt idx="143">
                  <c:v>41264</c:v>
                </c:pt>
                <c:pt idx="144">
                  <c:v>41270</c:v>
                </c:pt>
                <c:pt idx="145">
                  <c:v>41271</c:v>
                </c:pt>
                <c:pt idx="146">
                  <c:v>41274</c:v>
                </c:pt>
                <c:pt idx="147">
                  <c:v>41276</c:v>
                </c:pt>
                <c:pt idx="148">
                  <c:v>41277</c:v>
                </c:pt>
                <c:pt idx="149">
                  <c:v>41278</c:v>
                </c:pt>
                <c:pt idx="150">
                  <c:v>41281</c:v>
                </c:pt>
                <c:pt idx="151">
                  <c:v>41282</c:v>
                </c:pt>
                <c:pt idx="152">
                  <c:v>41283</c:v>
                </c:pt>
                <c:pt idx="153">
                  <c:v>41284</c:v>
                </c:pt>
                <c:pt idx="154">
                  <c:v>41285</c:v>
                </c:pt>
                <c:pt idx="155">
                  <c:v>41288</c:v>
                </c:pt>
                <c:pt idx="156">
                  <c:v>41289</c:v>
                </c:pt>
                <c:pt idx="157">
                  <c:v>41290</c:v>
                </c:pt>
                <c:pt idx="158">
                  <c:v>41291</c:v>
                </c:pt>
                <c:pt idx="159">
                  <c:v>41292</c:v>
                </c:pt>
                <c:pt idx="160">
                  <c:v>41295</c:v>
                </c:pt>
                <c:pt idx="161">
                  <c:v>41296</c:v>
                </c:pt>
                <c:pt idx="162">
                  <c:v>41297</c:v>
                </c:pt>
                <c:pt idx="163">
                  <c:v>41298</c:v>
                </c:pt>
                <c:pt idx="164">
                  <c:v>41299</c:v>
                </c:pt>
                <c:pt idx="165">
                  <c:v>41302</c:v>
                </c:pt>
                <c:pt idx="166">
                  <c:v>41303</c:v>
                </c:pt>
                <c:pt idx="167">
                  <c:v>41304</c:v>
                </c:pt>
                <c:pt idx="168">
                  <c:v>41305</c:v>
                </c:pt>
                <c:pt idx="169">
                  <c:v>41306</c:v>
                </c:pt>
                <c:pt idx="170">
                  <c:v>41309</c:v>
                </c:pt>
                <c:pt idx="171">
                  <c:v>41310</c:v>
                </c:pt>
                <c:pt idx="172">
                  <c:v>41311</c:v>
                </c:pt>
                <c:pt idx="173">
                  <c:v>41312</c:v>
                </c:pt>
                <c:pt idx="174">
                  <c:v>41313</c:v>
                </c:pt>
                <c:pt idx="175">
                  <c:v>41316</c:v>
                </c:pt>
                <c:pt idx="176">
                  <c:v>41317</c:v>
                </c:pt>
                <c:pt idx="177">
                  <c:v>41318</c:v>
                </c:pt>
                <c:pt idx="178">
                  <c:v>41319</c:v>
                </c:pt>
                <c:pt idx="179">
                  <c:v>41320</c:v>
                </c:pt>
                <c:pt idx="180">
                  <c:v>41323</c:v>
                </c:pt>
                <c:pt idx="181">
                  <c:v>41324</c:v>
                </c:pt>
                <c:pt idx="182">
                  <c:v>41325</c:v>
                </c:pt>
                <c:pt idx="183">
                  <c:v>41326</c:v>
                </c:pt>
                <c:pt idx="184">
                  <c:v>41327</c:v>
                </c:pt>
                <c:pt idx="185">
                  <c:v>41330</c:v>
                </c:pt>
                <c:pt idx="186">
                  <c:v>41331</c:v>
                </c:pt>
                <c:pt idx="187">
                  <c:v>41332</c:v>
                </c:pt>
                <c:pt idx="188">
                  <c:v>41333</c:v>
                </c:pt>
                <c:pt idx="189">
                  <c:v>41334</c:v>
                </c:pt>
                <c:pt idx="190">
                  <c:v>41337</c:v>
                </c:pt>
                <c:pt idx="191">
                  <c:v>41338</c:v>
                </c:pt>
                <c:pt idx="192">
                  <c:v>41339</c:v>
                </c:pt>
                <c:pt idx="193">
                  <c:v>41340</c:v>
                </c:pt>
                <c:pt idx="194">
                  <c:v>41341</c:v>
                </c:pt>
                <c:pt idx="195">
                  <c:v>41344</c:v>
                </c:pt>
                <c:pt idx="196">
                  <c:v>41345</c:v>
                </c:pt>
                <c:pt idx="197">
                  <c:v>41346</c:v>
                </c:pt>
                <c:pt idx="198">
                  <c:v>41347</c:v>
                </c:pt>
                <c:pt idx="199">
                  <c:v>41348</c:v>
                </c:pt>
                <c:pt idx="200">
                  <c:v>41352</c:v>
                </c:pt>
                <c:pt idx="201">
                  <c:v>41353</c:v>
                </c:pt>
                <c:pt idx="202">
                  <c:v>41354</c:v>
                </c:pt>
                <c:pt idx="203">
                  <c:v>41355</c:v>
                </c:pt>
                <c:pt idx="204">
                  <c:v>41359</c:v>
                </c:pt>
                <c:pt idx="205">
                  <c:v>41360</c:v>
                </c:pt>
                <c:pt idx="206">
                  <c:v>41361</c:v>
                </c:pt>
                <c:pt idx="207">
                  <c:v>41366</c:v>
                </c:pt>
                <c:pt idx="208">
                  <c:v>41367</c:v>
                </c:pt>
                <c:pt idx="209">
                  <c:v>41368</c:v>
                </c:pt>
                <c:pt idx="210">
                  <c:v>41369</c:v>
                </c:pt>
                <c:pt idx="211">
                  <c:v>41372</c:v>
                </c:pt>
                <c:pt idx="212">
                  <c:v>41373</c:v>
                </c:pt>
                <c:pt idx="213">
                  <c:v>41374</c:v>
                </c:pt>
                <c:pt idx="214">
                  <c:v>41375</c:v>
                </c:pt>
                <c:pt idx="215">
                  <c:v>41376</c:v>
                </c:pt>
                <c:pt idx="216">
                  <c:v>41379</c:v>
                </c:pt>
                <c:pt idx="217">
                  <c:v>41380</c:v>
                </c:pt>
                <c:pt idx="218">
                  <c:v>41381</c:v>
                </c:pt>
                <c:pt idx="219">
                  <c:v>41382</c:v>
                </c:pt>
                <c:pt idx="220">
                  <c:v>41383</c:v>
                </c:pt>
                <c:pt idx="221">
                  <c:v>41386</c:v>
                </c:pt>
                <c:pt idx="222">
                  <c:v>41387</c:v>
                </c:pt>
                <c:pt idx="223">
                  <c:v>41388</c:v>
                </c:pt>
                <c:pt idx="224">
                  <c:v>41389</c:v>
                </c:pt>
                <c:pt idx="225">
                  <c:v>41390</c:v>
                </c:pt>
                <c:pt idx="226">
                  <c:v>41393</c:v>
                </c:pt>
                <c:pt idx="227">
                  <c:v>41394</c:v>
                </c:pt>
                <c:pt idx="228">
                  <c:v>41396</c:v>
                </c:pt>
                <c:pt idx="229">
                  <c:v>41402</c:v>
                </c:pt>
                <c:pt idx="230">
                  <c:v>41403</c:v>
                </c:pt>
                <c:pt idx="231">
                  <c:v>41404</c:v>
                </c:pt>
                <c:pt idx="232">
                  <c:v>41407</c:v>
                </c:pt>
                <c:pt idx="233">
                  <c:v>41408</c:v>
                </c:pt>
                <c:pt idx="234">
                  <c:v>41409</c:v>
                </c:pt>
                <c:pt idx="235">
                  <c:v>41410</c:v>
                </c:pt>
                <c:pt idx="236">
                  <c:v>41411</c:v>
                </c:pt>
                <c:pt idx="237">
                  <c:v>41414</c:v>
                </c:pt>
                <c:pt idx="238">
                  <c:v>41415</c:v>
                </c:pt>
                <c:pt idx="239">
                  <c:v>41416</c:v>
                </c:pt>
                <c:pt idx="240">
                  <c:v>41417</c:v>
                </c:pt>
                <c:pt idx="241">
                  <c:v>41418</c:v>
                </c:pt>
                <c:pt idx="242">
                  <c:v>41421</c:v>
                </c:pt>
                <c:pt idx="243">
                  <c:v>41422</c:v>
                </c:pt>
                <c:pt idx="244">
                  <c:v>41423</c:v>
                </c:pt>
                <c:pt idx="245">
                  <c:v>41424</c:v>
                </c:pt>
                <c:pt idx="246">
                  <c:v>41425</c:v>
                </c:pt>
                <c:pt idx="247">
                  <c:v>41428</c:v>
                </c:pt>
                <c:pt idx="248">
                  <c:v>41429</c:v>
                </c:pt>
                <c:pt idx="249">
                  <c:v>41430</c:v>
                </c:pt>
                <c:pt idx="250">
                  <c:v>41431</c:v>
                </c:pt>
                <c:pt idx="251">
                  <c:v>41432</c:v>
                </c:pt>
                <c:pt idx="252">
                  <c:v>41435</c:v>
                </c:pt>
                <c:pt idx="253">
                  <c:v>41436</c:v>
                </c:pt>
                <c:pt idx="254">
                  <c:v>41437</c:v>
                </c:pt>
                <c:pt idx="255">
                  <c:v>41438</c:v>
                </c:pt>
                <c:pt idx="256">
                  <c:v>41439</c:v>
                </c:pt>
                <c:pt idx="257">
                  <c:v>41442</c:v>
                </c:pt>
                <c:pt idx="258">
                  <c:v>41443</c:v>
                </c:pt>
                <c:pt idx="259">
                  <c:v>41444</c:v>
                </c:pt>
                <c:pt idx="260">
                  <c:v>41445</c:v>
                </c:pt>
                <c:pt idx="261">
                  <c:v>41446</c:v>
                </c:pt>
                <c:pt idx="262">
                  <c:v>41450</c:v>
                </c:pt>
                <c:pt idx="263">
                  <c:v>41451</c:v>
                </c:pt>
                <c:pt idx="264">
                  <c:v>41452</c:v>
                </c:pt>
                <c:pt idx="265">
                  <c:v>41453</c:v>
                </c:pt>
                <c:pt idx="266">
                  <c:v>41456</c:v>
                </c:pt>
                <c:pt idx="267">
                  <c:v>41457</c:v>
                </c:pt>
                <c:pt idx="268">
                  <c:v>41458</c:v>
                </c:pt>
                <c:pt idx="269">
                  <c:v>41459</c:v>
                </c:pt>
                <c:pt idx="270">
                  <c:v>41460</c:v>
                </c:pt>
                <c:pt idx="271">
                  <c:v>41463</c:v>
                </c:pt>
                <c:pt idx="272">
                  <c:v>41464</c:v>
                </c:pt>
                <c:pt idx="273">
                  <c:v>41465</c:v>
                </c:pt>
                <c:pt idx="274">
                  <c:v>41466</c:v>
                </c:pt>
                <c:pt idx="275">
                  <c:v>41467</c:v>
                </c:pt>
                <c:pt idx="276">
                  <c:v>41470</c:v>
                </c:pt>
                <c:pt idx="277">
                  <c:v>41471</c:v>
                </c:pt>
                <c:pt idx="278">
                  <c:v>41472</c:v>
                </c:pt>
                <c:pt idx="279">
                  <c:v>41473</c:v>
                </c:pt>
                <c:pt idx="280">
                  <c:v>41474</c:v>
                </c:pt>
                <c:pt idx="281">
                  <c:v>41477</c:v>
                </c:pt>
                <c:pt idx="282">
                  <c:v>41478</c:v>
                </c:pt>
                <c:pt idx="283">
                  <c:v>41479</c:v>
                </c:pt>
                <c:pt idx="284">
                  <c:v>41480</c:v>
                </c:pt>
                <c:pt idx="285">
                  <c:v>41481</c:v>
                </c:pt>
                <c:pt idx="286">
                  <c:v>41484</c:v>
                </c:pt>
                <c:pt idx="287">
                  <c:v>41485</c:v>
                </c:pt>
                <c:pt idx="288">
                  <c:v>41486</c:v>
                </c:pt>
                <c:pt idx="289">
                  <c:v>41487</c:v>
                </c:pt>
                <c:pt idx="290">
                  <c:v>41488</c:v>
                </c:pt>
                <c:pt idx="291">
                  <c:v>41491</c:v>
                </c:pt>
                <c:pt idx="292">
                  <c:v>41492</c:v>
                </c:pt>
                <c:pt idx="293">
                  <c:v>41493</c:v>
                </c:pt>
                <c:pt idx="294">
                  <c:v>41494</c:v>
                </c:pt>
                <c:pt idx="295">
                  <c:v>41495</c:v>
                </c:pt>
                <c:pt idx="296">
                  <c:v>41498</c:v>
                </c:pt>
                <c:pt idx="297">
                  <c:v>41499</c:v>
                </c:pt>
                <c:pt idx="298">
                  <c:v>41500</c:v>
                </c:pt>
                <c:pt idx="299">
                  <c:v>41502</c:v>
                </c:pt>
                <c:pt idx="300">
                  <c:v>41505</c:v>
                </c:pt>
                <c:pt idx="301">
                  <c:v>41506</c:v>
                </c:pt>
                <c:pt idx="302">
                  <c:v>41507</c:v>
                </c:pt>
                <c:pt idx="303">
                  <c:v>41508</c:v>
                </c:pt>
                <c:pt idx="304">
                  <c:v>41509</c:v>
                </c:pt>
                <c:pt idx="305">
                  <c:v>41512</c:v>
                </c:pt>
                <c:pt idx="306">
                  <c:v>41513</c:v>
                </c:pt>
                <c:pt idx="307">
                  <c:v>41514</c:v>
                </c:pt>
                <c:pt idx="308">
                  <c:v>41515</c:v>
                </c:pt>
                <c:pt idx="309">
                  <c:v>41516</c:v>
                </c:pt>
                <c:pt idx="310">
                  <c:v>41519</c:v>
                </c:pt>
                <c:pt idx="311">
                  <c:v>41520</c:v>
                </c:pt>
                <c:pt idx="312">
                  <c:v>41521</c:v>
                </c:pt>
                <c:pt idx="313">
                  <c:v>41522</c:v>
                </c:pt>
                <c:pt idx="314">
                  <c:v>41523</c:v>
                </c:pt>
                <c:pt idx="315">
                  <c:v>41526</c:v>
                </c:pt>
                <c:pt idx="316">
                  <c:v>41527</c:v>
                </c:pt>
                <c:pt idx="317">
                  <c:v>41528</c:v>
                </c:pt>
                <c:pt idx="318">
                  <c:v>41529</c:v>
                </c:pt>
                <c:pt idx="319">
                  <c:v>41530</c:v>
                </c:pt>
                <c:pt idx="320">
                  <c:v>41533</c:v>
                </c:pt>
                <c:pt idx="321">
                  <c:v>41534</c:v>
                </c:pt>
                <c:pt idx="322">
                  <c:v>41535</c:v>
                </c:pt>
                <c:pt idx="323">
                  <c:v>41536</c:v>
                </c:pt>
                <c:pt idx="324">
                  <c:v>41537</c:v>
                </c:pt>
                <c:pt idx="325">
                  <c:v>41540</c:v>
                </c:pt>
                <c:pt idx="326">
                  <c:v>41541</c:v>
                </c:pt>
                <c:pt idx="327">
                  <c:v>41542</c:v>
                </c:pt>
                <c:pt idx="328">
                  <c:v>41543</c:v>
                </c:pt>
                <c:pt idx="329">
                  <c:v>41544</c:v>
                </c:pt>
                <c:pt idx="330">
                  <c:v>41547</c:v>
                </c:pt>
                <c:pt idx="331">
                  <c:v>41548</c:v>
                </c:pt>
                <c:pt idx="332">
                  <c:v>41549</c:v>
                </c:pt>
                <c:pt idx="333">
                  <c:v>41550</c:v>
                </c:pt>
                <c:pt idx="334">
                  <c:v>41551</c:v>
                </c:pt>
                <c:pt idx="335">
                  <c:v>41554</c:v>
                </c:pt>
                <c:pt idx="336">
                  <c:v>41555</c:v>
                </c:pt>
                <c:pt idx="337">
                  <c:v>41556</c:v>
                </c:pt>
                <c:pt idx="338">
                  <c:v>41557</c:v>
                </c:pt>
                <c:pt idx="339">
                  <c:v>41558</c:v>
                </c:pt>
                <c:pt idx="340">
                  <c:v>41561</c:v>
                </c:pt>
                <c:pt idx="341">
                  <c:v>41562</c:v>
                </c:pt>
                <c:pt idx="342">
                  <c:v>41563</c:v>
                </c:pt>
                <c:pt idx="343">
                  <c:v>41564</c:v>
                </c:pt>
                <c:pt idx="344">
                  <c:v>41565</c:v>
                </c:pt>
                <c:pt idx="345">
                  <c:v>41568</c:v>
                </c:pt>
                <c:pt idx="346">
                  <c:v>41569</c:v>
                </c:pt>
                <c:pt idx="347">
                  <c:v>41570</c:v>
                </c:pt>
                <c:pt idx="348">
                  <c:v>41571</c:v>
                </c:pt>
                <c:pt idx="349">
                  <c:v>41572</c:v>
                </c:pt>
                <c:pt idx="350">
                  <c:v>41576</c:v>
                </c:pt>
                <c:pt idx="351">
                  <c:v>41577</c:v>
                </c:pt>
                <c:pt idx="352">
                  <c:v>41578</c:v>
                </c:pt>
                <c:pt idx="353">
                  <c:v>41579</c:v>
                </c:pt>
                <c:pt idx="354">
                  <c:v>41582</c:v>
                </c:pt>
                <c:pt idx="355">
                  <c:v>41583</c:v>
                </c:pt>
                <c:pt idx="356">
                  <c:v>41584</c:v>
                </c:pt>
                <c:pt idx="357">
                  <c:v>41585</c:v>
                </c:pt>
                <c:pt idx="358">
                  <c:v>41586</c:v>
                </c:pt>
                <c:pt idx="359">
                  <c:v>41589</c:v>
                </c:pt>
                <c:pt idx="360">
                  <c:v>41590</c:v>
                </c:pt>
                <c:pt idx="361">
                  <c:v>41591</c:v>
                </c:pt>
                <c:pt idx="362">
                  <c:v>41592</c:v>
                </c:pt>
                <c:pt idx="363">
                  <c:v>41593</c:v>
                </c:pt>
                <c:pt idx="364">
                  <c:v>41596</c:v>
                </c:pt>
                <c:pt idx="365">
                  <c:v>41597</c:v>
                </c:pt>
                <c:pt idx="366">
                  <c:v>41598</c:v>
                </c:pt>
                <c:pt idx="367">
                  <c:v>41599</c:v>
                </c:pt>
                <c:pt idx="368">
                  <c:v>41600</c:v>
                </c:pt>
                <c:pt idx="369">
                  <c:v>41603</c:v>
                </c:pt>
                <c:pt idx="370">
                  <c:v>41604</c:v>
                </c:pt>
                <c:pt idx="371">
                  <c:v>41605</c:v>
                </c:pt>
                <c:pt idx="372">
                  <c:v>41606</c:v>
                </c:pt>
                <c:pt idx="373">
                  <c:v>41607</c:v>
                </c:pt>
                <c:pt idx="374">
                  <c:v>41610</c:v>
                </c:pt>
                <c:pt idx="375">
                  <c:v>41611</c:v>
                </c:pt>
                <c:pt idx="376">
                  <c:v>41612</c:v>
                </c:pt>
                <c:pt idx="377">
                  <c:v>41613</c:v>
                </c:pt>
                <c:pt idx="378">
                  <c:v>41614</c:v>
                </c:pt>
                <c:pt idx="379">
                  <c:v>41617</c:v>
                </c:pt>
                <c:pt idx="380">
                  <c:v>41618</c:v>
                </c:pt>
                <c:pt idx="381">
                  <c:v>41619</c:v>
                </c:pt>
                <c:pt idx="382">
                  <c:v>41620</c:v>
                </c:pt>
                <c:pt idx="383">
                  <c:v>41621</c:v>
                </c:pt>
                <c:pt idx="384">
                  <c:v>41624</c:v>
                </c:pt>
                <c:pt idx="385">
                  <c:v>41625</c:v>
                </c:pt>
                <c:pt idx="386">
                  <c:v>41626</c:v>
                </c:pt>
                <c:pt idx="387">
                  <c:v>41627</c:v>
                </c:pt>
                <c:pt idx="388">
                  <c:v>41628</c:v>
                </c:pt>
                <c:pt idx="389">
                  <c:v>41631</c:v>
                </c:pt>
                <c:pt idx="390">
                  <c:v>41635</c:v>
                </c:pt>
                <c:pt idx="391">
                  <c:v>41638</c:v>
                </c:pt>
                <c:pt idx="392">
                  <c:v>41639</c:v>
                </c:pt>
              </c:numCache>
            </c:numRef>
          </c:cat>
          <c:val>
            <c:numRef>
              <c:f>'Mkt Cap + GI'!$D$2:$D$394</c:f>
              <c:numCache>
                <c:formatCode>#,##0.00</c:formatCode>
                <c:ptCount val="393"/>
                <c:pt idx="0">
                  <c:v>501.9</c:v>
                </c:pt>
                <c:pt idx="1">
                  <c:v>476.36</c:v>
                </c:pt>
                <c:pt idx="2">
                  <c:v>477.41999999999985</c:v>
                </c:pt>
                <c:pt idx="3">
                  <c:v>492.19</c:v>
                </c:pt>
                <c:pt idx="4">
                  <c:v>492.69</c:v>
                </c:pt>
                <c:pt idx="5">
                  <c:v>496.4</c:v>
                </c:pt>
                <c:pt idx="6">
                  <c:v>489.35</c:v>
                </c:pt>
                <c:pt idx="7">
                  <c:v>499.56</c:v>
                </c:pt>
                <c:pt idx="8">
                  <c:v>550.1</c:v>
                </c:pt>
                <c:pt idx="9">
                  <c:v>560.26</c:v>
                </c:pt>
                <c:pt idx="10">
                  <c:v>580.66999999999996</c:v>
                </c:pt>
                <c:pt idx="11">
                  <c:v>600.07000000000005</c:v>
                </c:pt>
                <c:pt idx="12">
                  <c:v>603.04</c:v>
                </c:pt>
                <c:pt idx="13">
                  <c:v>614.09</c:v>
                </c:pt>
                <c:pt idx="14">
                  <c:v>608.41</c:v>
                </c:pt>
                <c:pt idx="15">
                  <c:v>566.7900000000003</c:v>
                </c:pt>
                <c:pt idx="16">
                  <c:v>575.8299999999997</c:v>
                </c:pt>
                <c:pt idx="17">
                  <c:v>579.69000000000005</c:v>
                </c:pt>
                <c:pt idx="18">
                  <c:v>578.3099999999996</c:v>
                </c:pt>
                <c:pt idx="19">
                  <c:v>611.16</c:v>
                </c:pt>
                <c:pt idx="20">
                  <c:v>615.47</c:v>
                </c:pt>
                <c:pt idx="21">
                  <c:v>620.07000000000005</c:v>
                </c:pt>
                <c:pt idx="22">
                  <c:v>650.27000000000032</c:v>
                </c:pt>
                <c:pt idx="23">
                  <c:v>637.04999999999961</c:v>
                </c:pt>
                <c:pt idx="24">
                  <c:v>638.85999999999967</c:v>
                </c:pt>
                <c:pt idx="25">
                  <c:v>642.62</c:v>
                </c:pt>
                <c:pt idx="26">
                  <c:v>621.69000000000005</c:v>
                </c:pt>
                <c:pt idx="27">
                  <c:v>605.75</c:v>
                </c:pt>
                <c:pt idx="28">
                  <c:v>600.16</c:v>
                </c:pt>
                <c:pt idx="29">
                  <c:v>621.78000000000031</c:v>
                </c:pt>
                <c:pt idx="30">
                  <c:v>619.97</c:v>
                </c:pt>
                <c:pt idx="31">
                  <c:v>612.38</c:v>
                </c:pt>
                <c:pt idx="32">
                  <c:v>613.65</c:v>
                </c:pt>
                <c:pt idx="33">
                  <c:v>622.26</c:v>
                </c:pt>
                <c:pt idx="34">
                  <c:v>630.83999999999969</c:v>
                </c:pt>
                <c:pt idx="35">
                  <c:v>586.04</c:v>
                </c:pt>
                <c:pt idx="36">
                  <c:v>586.64</c:v>
                </c:pt>
                <c:pt idx="37">
                  <c:v>588.09</c:v>
                </c:pt>
                <c:pt idx="38">
                  <c:v>583.20000000000005</c:v>
                </c:pt>
                <c:pt idx="39">
                  <c:v>586.26</c:v>
                </c:pt>
                <c:pt idx="40">
                  <c:v>599.48</c:v>
                </c:pt>
                <c:pt idx="41">
                  <c:v>598.67999999999995</c:v>
                </c:pt>
                <c:pt idx="42">
                  <c:v>599.22</c:v>
                </c:pt>
                <c:pt idx="43">
                  <c:v>592.74</c:v>
                </c:pt>
                <c:pt idx="44">
                  <c:v>598.12</c:v>
                </c:pt>
                <c:pt idx="45">
                  <c:v>608.62</c:v>
                </c:pt>
                <c:pt idx="46">
                  <c:v>620.4599999999997</c:v>
                </c:pt>
                <c:pt idx="47">
                  <c:v>611.5</c:v>
                </c:pt>
                <c:pt idx="48">
                  <c:v>612.2900000000003</c:v>
                </c:pt>
                <c:pt idx="49">
                  <c:v>618.23</c:v>
                </c:pt>
                <c:pt idx="50">
                  <c:v>623.22</c:v>
                </c:pt>
                <c:pt idx="51">
                  <c:v>621.77000000000032</c:v>
                </c:pt>
                <c:pt idx="52">
                  <c:v>631.5599999999996</c:v>
                </c:pt>
                <c:pt idx="53">
                  <c:v>639.27000000000032</c:v>
                </c:pt>
                <c:pt idx="54">
                  <c:v>626.22</c:v>
                </c:pt>
                <c:pt idx="55">
                  <c:v>642.83999999999969</c:v>
                </c:pt>
                <c:pt idx="56">
                  <c:v>639.57000000000005</c:v>
                </c:pt>
                <c:pt idx="57">
                  <c:v>629.69000000000005</c:v>
                </c:pt>
                <c:pt idx="58">
                  <c:v>644.04</c:v>
                </c:pt>
                <c:pt idx="59">
                  <c:v>646.08000000000004</c:v>
                </c:pt>
                <c:pt idx="60">
                  <c:v>631.41</c:v>
                </c:pt>
                <c:pt idx="61">
                  <c:v>640.83999999999969</c:v>
                </c:pt>
                <c:pt idx="62">
                  <c:v>629.1</c:v>
                </c:pt>
                <c:pt idx="63">
                  <c:v>646.81999999999971</c:v>
                </c:pt>
                <c:pt idx="64">
                  <c:v>642.37</c:v>
                </c:pt>
                <c:pt idx="65">
                  <c:v>651.77000000000032</c:v>
                </c:pt>
                <c:pt idx="66">
                  <c:v>675.07</c:v>
                </c:pt>
                <c:pt idx="67">
                  <c:v>678.9599999999997</c:v>
                </c:pt>
                <c:pt idx="68">
                  <c:v>693.49</c:v>
                </c:pt>
                <c:pt idx="69">
                  <c:v>726.05</c:v>
                </c:pt>
                <c:pt idx="70">
                  <c:v>731.51</c:v>
                </c:pt>
                <c:pt idx="71">
                  <c:v>770.53</c:v>
                </c:pt>
                <c:pt idx="72">
                  <c:v>741.76</c:v>
                </c:pt>
                <c:pt idx="73">
                  <c:v>743.01</c:v>
                </c:pt>
                <c:pt idx="74">
                  <c:v>734.99</c:v>
                </c:pt>
                <c:pt idx="75">
                  <c:v>755.98</c:v>
                </c:pt>
                <c:pt idx="76">
                  <c:v>753.06</c:v>
                </c:pt>
                <c:pt idx="77">
                  <c:v>763.69</c:v>
                </c:pt>
                <c:pt idx="78">
                  <c:v>775.78000000000031</c:v>
                </c:pt>
                <c:pt idx="79">
                  <c:v>754.48</c:v>
                </c:pt>
                <c:pt idx="80">
                  <c:v>752.2</c:v>
                </c:pt>
                <c:pt idx="81">
                  <c:v>755.09</c:v>
                </c:pt>
                <c:pt idx="82">
                  <c:v>742.43999999999971</c:v>
                </c:pt>
                <c:pt idx="83">
                  <c:v>739.12</c:v>
                </c:pt>
                <c:pt idx="84">
                  <c:v>744.42</c:v>
                </c:pt>
                <c:pt idx="85">
                  <c:v>780.93999999999971</c:v>
                </c:pt>
                <c:pt idx="86">
                  <c:v>777.48</c:v>
                </c:pt>
                <c:pt idx="87">
                  <c:v>790.04</c:v>
                </c:pt>
                <c:pt idx="88">
                  <c:v>829.9599999999997</c:v>
                </c:pt>
                <c:pt idx="89">
                  <c:v>825.09</c:v>
                </c:pt>
                <c:pt idx="90">
                  <c:v>829.59</c:v>
                </c:pt>
                <c:pt idx="91">
                  <c:v>799.42</c:v>
                </c:pt>
                <c:pt idx="92">
                  <c:v>798.66</c:v>
                </c:pt>
                <c:pt idx="93">
                  <c:v>824.85999999999967</c:v>
                </c:pt>
                <c:pt idx="94">
                  <c:v>834.99</c:v>
                </c:pt>
                <c:pt idx="95">
                  <c:v>849.81999999999971</c:v>
                </c:pt>
                <c:pt idx="96">
                  <c:v>865.22</c:v>
                </c:pt>
                <c:pt idx="97">
                  <c:v>862.88</c:v>
                </c:pt>
                <c:pt idx="98">
                  <c:v>870.64</c:v>
                </c:pt>
                <c:pt idx="99">
                  <c:v>894.01</c:v>
                </c:pt>
                <c:pt idx="100">
                  <c:v>873.51</c:v>
                </c:pt>
                <c:pt idx="101">
                  <c:v>889.78000000000031</c:v>
                </c:pt>
                <c:pt idx="102">
                  <c:v>881.22</c:v>
                </c:pt>
                <c:pt idx="103">
                  <c:v>874.54</c:v>
                </c:pt>
                <c:pt idx="104">
                  <c:v>819.61</c:v>
                </c:pt>
                <c:pt idx="105">
                  <c:v>815.54</c:v>
                </c:pt>
                <c:pt idx="106">
                  <c:v>801.31999999999971</c:v>
                </c:pt>
                <c:pt idx="107">
                  <c:v>761.24</c:v>
                </c:pt>
                <c:pt idx="108">
                  <c:v>802.21</c:v>
                </c:pt>
                <c:pt idx="109">
                  <c:v>829.07</c:v>
                </c:pt>
                <c:pt idx="110">
                  <c:v>832.37</c:v>
                </c:pt>
                <c:pt idx="111">
                  <c:v>825.8</c:v>
                </c:pt>
                <c:pt idx="112">
                  <c:v>794.6700000000003</c:v>
                </c:pt>
                <c:pt idx="113">
                  <c:v>801.99</c:v>
                </c:pt>
                <c:pt idx="114">
                  <c:v>772.84999999999968</c:v>
                </c:pt>
                <c:pt idx="115">
                  <c:v>775.72</c:v>
                </c:pt>
                <c:pt idx="116">
                  <c:v>794.72</c:v>
                </c:pt>
                <c:pt idx="117">
                  <c:v>788.06</c:v>
                </c:pt>
                <c:pt idx="118">
                  <c:v>790.49</c:v>
                </c:pt>
                <c:pt idx="119">
                  <c:v>820.91</c:v>
                </c:pt>
                <c:pt idx="120">
                  <c:v>821.23</c:v>
                </c:pt>
                <c:pt idx="121">
                  <c:v>830.27000000000032</c:v>
                </c:pt>
                <c:pt idx="122">
                  <c:v>846.8</c:v>
                </c:pt>
                <c:pt idx="123">
                  <c:v>845.04</c:v>
                </c:pt>
                <c:pt idx="124">
                  <c:v>844.57</c:v>
                </c:pt>
                <c:pt idx="125">
                  <c:v>847.06</c:v>
                </c:pt>
                <c:pt idx="126">
                  <c:v>822.72</c:v>
                </c:pt>
                <c:pt idx="127">
                  <c:v>816.16</c:v>
                </c:pt>
                <c:pt idx="128">
                  <c:v>809.14</c:v>
                </c:pt>
                <c:pt idx="129">
                  <c:v>819.39</c:v>
                </c:pt>
                <c:pt idx="130">
                  <c:v>810.1700000000003</c:v>
                </c:pt>
                <c:pt idx="131">
                  <c:v>818.71</c:v>
                </c:pt>
                <c:pt idx="132">
                  <c:v>831.7</c:v>
                </c:pt>
                <c:pt idx="133">
                  <c:v>840.73</c:v>
                </c:pt>
                <c:pt idx="134">
                  <c:v>852.63</c:v>
                </c:pt>
                <c:pt idx="135">
                  <c:v>872.03</c:v>
                </c:pt>
                <c:pt idx="136">
                  <c:v>873.25</c:v>
                </c:pt>
                <c:pt idx="137">
                  <c:v>859.76</c:v>
                </c:pt>
                <c:pt idx="138">
                  <c:v>857.05</c:v>
                </c:pt>
                <c:pt idx="139">
                  <c:v>844.4599999999997</c:v>
                </c:pt>
                <c:pt idx="140">
                  <c:v>838.08</c:v>
                </c:pt>
                <c:pt idx="141">
                  <c:v>878.41</c:v>
                </c:pt>
                <c:pt idx="142">
                  <c:v>880.7</c:v>
                </c:pt>
                <c:pt idx="143">
                  <c:v>896.88</c:v>
                </c:pt>
                <c:pt idx="144">
                  <c:v>912.7</c:v>
                </c:pt>
                <c:pt idx="145">
                  <c:v>901.35999999999967</c:v>
                </c:pt>
                <c:pt idx="146">
                  <c:v>907.9</c:v>
                </c:pt>
                <c:pt idx="147">
                  <c:v>941.26</c:v>
                </c:pt>
                <c:pt idx="148">
                  <c:v>952.3</c:v>
                </c:pt>
                <c:pt idx="149">
                  <c:v>964.19</c:v>
                </c:pt>
                <c:pt idx="150">
                  <c:v>969.43</c:v>
                </c:pt>
                <c:pt idx="151">
                  <c:v>980.52</c:v>
                </c:pt>
                <c:pt idx="152">
                  <c:v>983.91</c:v>
                </c:pt>
                <c:pt idx="153">
                  <c:v>984.84999999999968</c:v>
                </c:pt>
                <c:pt idx="154">
                  <c:v>979.72</c:v>
                </c:pt>
                <c:pt idx="155">
                  <c:v>968.2900000000003</c:v>
                </c:pt>
                <c:pt idx="156">
                  <c:v>951.05</c:v>
                </c:pt>
                <c:pt idx="157">
                  <c:v>952.78000000000031</c:v>
                </c:pt>
                <c:pt idx="158">
                  <c:v>953.71</c:v>
                </c:pt>
                <c:pt idx="159">
                  <c:v>973.9499999999997</c:v>
                </c:pt>
                <c:pt idx="160">
                  <c:v>975.6700000000003</c:v>
                </c:pt>
                <c:pt idx="161">
                  <c:v>999.2</c:v>
                </c:pt>
                <c:pt idx="162">
                  <c:v>1019.41</c:v>
                </c:pt>
                <c:pt idx="163">
                  <c:v>987.4499999999997</c:v>
                </c:pt>
                <c:pt idx="164">
                  <c:v>1014.53</c:v>
                </c:pt>
                <c:pt idx="165">
                  <c:v>1013.7900000000003</c:v>
                </c:pt>
                <c:pt idx="166">
                  <c:v>1005.2800000000003</c:v>
                </c:pt>
                <c:pt idx="167">
                  <c:v>996.81999999999971</c:v>
                </c:pt>
                <c:pt idx="168">
                  <c:v>986.76</c:v>
                </c:pt>
                <c:pt idx="169">
                  <c:v>977.27000000000032</c:v>
                </c:pt>
                <c:pt idx="170">
                  <c:v>995.3</c:v>
                </c:pt>
                <c:pt idx="171">
                  <c:v>1011.8499999999997</c:v>
                </c:pt>
                <c:pt idx="172">
                  <c:v>1035.1899999999998</c:v>
                </c:pt>
                <c:pt idx="173">
                  <c:v>1042.1599999999999</c:v>
                </c:pt>
                <c:pt idx="174">
                  <c:v>1022.57</c:v>
                </c:pt>
                <c:pt idx="175">
                  <c:v>1013.3499999999997</c:v>
                </c:pt>
                <c:pt idx="176">
                  <c:v>1022.13</c:v>
                </c:pt>
                <c:pt idx="177">
                  <c:v>1027.52</c:v>
                </c:pt>
                <c:pt idx="178">
                  <c:v>1032.43</c:v>
                </c:pt>
                <c:pt idx="179">
                  <c:v>1044.76</c:v>
                </c:pt>
                <c:pt idx="180">
                  <c:v>1026.81</c:v>
                </c:pt>
                <c:pt idx="181">
                  <c:v>1038.26</c:v>
                </c:pt>
                <c:pt idx="182">
                  <c:v>1039.49</c:v>
                </c:pt>
                <c:pt idx="183">
                  <c:v>996.3</c:v>
                </c:pt>
                <c:pt idx="184">
                  <c:v>1003.3199999999997</c:v>
                </c:pt>
                <c:pt idx="185">
                  <c:v>995.37</c:v>
                </c:pt>
                <c:pt idx="186">
                  <c:v>991.56</c:v>
                </c:pt>
                <c:pt idx="187">
                  <c:v>998.48</c:v>
                </c:pt>
                <c:pt idx="188">
                  <c:v>1007.99</c:v>
                </c:pt>
                <c:pt idx="189">
                  <c:v>990.42</c:v>
                </c:pt>
                <c:pt idx="190">
                  <c:v>969.97</c:v>
                </c:pt>
                <c:pt idx="191">
                  <c:v>967.15</c:v>
                </c:pt>
                <c:pt idx="192">
                  <c:v>963.4499999999997</c:v>
                </c:pt>
                <c:pt idx="193">
                  <c:v>936.57</c:v>
                </c:pt>
                <c:pt idx="194">
                  <c:v>952.33999999999969</c:v>
                </c:pt>
                <c:pt idx="195">
                  <c:v>929.69</c:v>
                </c:pt>
                <c:pt idx="196">
                  <c:v>941.1700000000003</c:v>
                </c:pt>
                <c:pt idx="197">
                  <c:v>973.12</c:v>
                </c:pt>
                <c:pt idx="198">
                  <c:v>968.2900000000003</c:v>
                </c:pt>
                <c:pt idx="199">
                  <c:v>960.42</c:v>
                </c:pt>
                <c:pt idx="200">
                  <c:v>923.43</c:v>
                </c:pt>
                <c:pt idx="201">
                  <c:v>930.73</c:v>
                </c:pt>
                <c:pt idx="202">
                  <c:v>924.85999999999967</c:v>
                </c:pt>
                <c:pt idx="203">
                  <c:v>930.53</c:v>
                </c:pt>
                <c:pt idx="204">
                  <c:v>884.93999999999971</c:v>
                </c:pt>
                <c:pt idx="205">
                  <c:v>849.62</c:v>
                </c:pt>
                <c:pt idx="206">
                  <c:v>869.19</c:v>
                </c:pt>
                <c:pt idx="207">
                  <c:v>856.2900000000003</c:v>
                </c:pt>
                <c:pt idx="208">
                  <c:v>837.81999999999971</c:v>
                </c:pt>
                <c:pt idx="209">
                  <c:v>842.76</c:v>
                </c:pt>
                <c:pt idx="210">
                  <c:v>822.9499999999997</c:v>
                </c:pt>
                <c:pt idx="211">
                  <c:v>829.08</c:v>
                </c:pt>
                <c:pt idx="212">
                  <c:v>876.54</c:v>
                </c:pt>
                <c:pt idx="213">
                  <c:v>903.13</c:v>
                </c:pt>
                <c:pt idx="214">
                  <c:v>926.91</c:v>
                </c:pt>
                <c:pt idx="215">
                  <c:v>926.55</c:v>
                </c:pt>
                <c:pt idx="216">
                  <c:v>925.49</c:v>
                </c:pt>
                <c:pt idx="217">
                  <c:v>913.62</c:v>
                </c:pt>
                <c:pt idx="218">
                  <c:v>923.6700000000003</c:v>
                </c:pt>
                <c:pt idx="219">
                  <c:v>918.81</c:v>
                </c:pt>
                <c:pt idx="220">
                  <c:v>926.73</c:v>
                </c:pt>
                <c:pt idx="221">
                  <c:v>943.3299999999997</c:v>
                </c:pt>
                <c:pt idx="222">
                  <c:v>942.18000000000029</c:v>
                </c:pt>
                <c:pt idx="223">
                  <c:v>950.83999999999969</c:v>
                </c:pt>
                <c:pt idx="224">
                  <c:v>970.93</c:v>
                </c:pt>
                <c:pt idx="225">
                  <c:v>962.03</c:v>
                </c:pt>
                <c:pt idx="226">
                  <c:v>982.01</c:v>
                </c:pt>
                <c:pt idx="227">
                  <c:v>974.09</c:v>
                </c:pt>
                <c:pt idx="228">
                  <c:v>983.64</c:v>
                </c:pt>
                <c:pt idx="229">
                  <c:v>1043.28</c:v>
                </c:pt>
                <c:pt idx="230">
                  <c:v>1066.29</c:v>
                </c:pt>
                <c:pt idx="231">
                  <c:v>1034.3899999999999</c:v>
                </c:pt>
                <c:pt idx="232">
                  <c:v>1065.22</c:v>
                </c:pt>
                <c:pt idx="233">
                  <c:v>1073.47</c:v>
                </c:pt>
                <c:pt idx="234">
                  <c:v>1113.6699999999998</c:v>
                </c:pt>
                <c:pt idx="235">
                  <c:v>1134.28</c:v>
                </c:pt>
                <c:pt idx="236">
                  <c:v>1152.5999999999999</c:v>
                </c:pt>
                <c:pt idx="237">
                  <c:v>1135.83</c:v>
                </c:pt>
                <c:pt idx="238">
                  <c:v>1090.8899999999999</c:v>
                </c:pt>
                <c:pt idx="239">
                  <c:v>1080.6499999999999</c:v>
                </c:pt>
                <c:pt idx="240">
                  <c:v>1038.3899999999999</c:v>
                </c:pt>
                <c:pt idx="241">
                  <c:v>1035.1199999999999</c:v>
                </c:pt>
                <c:pt idx="242">
                  <c:v>1038.8899999999999</c:v>
                </c:pt>
                <c:pt idx="243">
                  <c:v>1037.83</c:v>
                </c:pt>
                <c:pt idx="244">
                  <c:v>1008.72</c:v>
                </c:pt>
                <c:pt idx="245">
                  <c:v>994.87</c:v>
                </c:pt>
                <c:pt idx="246">
                  <c:v>1014.53</c:v>
                </c:pt>
                <c:pt idx="247">
                  <c:v>1009.57</c:v>
                </c:pt>
                <c:pt idx="248">
                  <c:v>981.5</c:v>
                </c:pt>
                <c:pt idx="249">
                  <c:v>985.35999999999967</c:v>
                </c:pt>
                <c:pt idx="250">
                  <c:v>976.9499999999997</c:v>
                </c:pt>
                <c:pt idx="251">
                  <c:v>986.05</c:v>
                </c:pt>
                <c:pt idx="252">
                  <c:v>939.78000000000031</c:v>
                </c:pt>
                <c:pt idx="253">
                  <c:v>895.85999999999967</c:v>
                </c:pt>
                <c:pt idx="254">
                  <c:v>867.08</c:v>
                </c:pt>
                <c:pt idx="255">
                  <c:v>896.68000000000029</c:v>
                </c:pt>
                <c:pt idx="256">
                  <c:v>919.11</c:v>
                </c:pt>
                <c:pt idx="257">
                  <c:v>907.47</c:v>
                </c:pt>
                <c:pt idx="258">
                  <c:v>918.03</c:v>
                </c:pt>
                <c:pt idx="259">
                  <c:v>917.62</c:v>
                </c:pt>
                <c:pt idx="260">
                  <c:v>884.02</c:v>
                </c:pt>
                <c:pt idx="261">
                  <c:v>830.01</c:v>
                </c:pt>
                <c:pt idx="262">
                  <c:v>840.71</c:v>
                </c:pt>
                <c:pt idx="263">
                  <c:v>836.58</c:v>
                </c:pt>
                <c:pt idx="264">
                  <c:v>826.81</c:v>
                </c:pt>
                <c:pt idx="265">
                  <c:v>847.57</c:v>
                </c:pt>
                <c:pt idx="266">
                  <c:v>851.42</c:v>
                </c:pt>
                <c:pt idx="267">
                  <c:v>823.8299999999997</c:v>
                </c:pt>
                <c:pt idx="268">
                  <c:v>819.03</c:v>
                </c:pt>
                <c:pt idx="269">
                  <c:v>821.85999999999967</c:v>
                </c:pt>
                <c:pt idx="270">
                  <c:v>840.92</c:v>
                </c:pt>
                <c:pt idx="271">
                  <c:v>858.4</c:v>
                </c:pt>
                <c:pt idx="272">
                  <c:v>838.2900000000003</c:v>
                </c:pt>
                <c:pt idx="273">
                  <c:v>819.54</c:v>
                </c:pt>
                <c:pt idx="274">
                  <c:v>811.51</c:v>
                </c:pt>
                <c:pt idx="275">
                  <c:v>804.19</c:v>
                </c:pt>
                <c:pt idx="276">
                  <c:v>800.91</c:v>
                </c:pt>
                <c:pt idx="277">
                  <c:v>818.62</c:v>
                </c:pt>
                <c:pt idx="278">
                  <c:v>832.73</c:v>
                </c:pt>
                <c:pt idx="279">
                  <c:v>846.9499999999997</c:v>
                </c:pt>
                <c:pt idx="280">
                  <c:v>836.98</c:v>
                </c:pt>
                <c:pt idx="281">
                  <c:v>842.16</c:v>
                </c:pt>
                <c:pt idx="282">
                  <c:v>842.3299999999997</c:v>
                </c:pt>
                <c:pt idx="283">
                  <c:v>841.24</c:v>
                </c:pt>
                <c:pt idx="284">
                  <c:v>843.55</c:v>
                </c:pt>
                <c:pt idx="285">
                  <c:v>865.72</c:v>
                </c:pt>
                <c:pt idx="286">
                  <c:v>874.4</c:v>
                </c:pt>
                <c:pt idx="287">
                  <c:v>866.9</c:v>
                </c:pt>
                <c:pt idx="288">
                  <c:v>884.6</c:v>
                </c:pt>
                <c:pt idx="289">
                  <c:v>900.12</c:v>
                </c:pt>
                <c:pt idx="290">
                  <c:v>916.56</c:v>
                </c:pt>
                <c:pt idx="291">
                  <c:v>917.75</c:v>
                </c:pt>
                <c:pt idx="292">
                  <c:v>925.73</c:v>
                </c:pt>
                <c:pt idx="293">
                  <c:v>925.9499999999997</c:v>
                </c:pt>
                <c:pt idx="294">
                  <c:v>948.72</c:v>
                </c:pt>
                <c:pt idx="295">
                  <c:v>956.93</c:v>
                </c:pt>
                <c:pt idx="296">
                  <c:v>977.21</c:v>
                </c:pt>
                <c:pt idx="297">
                  <c:v>961.01</c:v>
                </c:pt>
                <c:pt idx="298">
                  <c:v>957.68000000000029</c:v>
                </c:pt>
                <c:pt idx="299">
                  <c:v>955.18000000000029</c:v>
                </c:pt>
                <c:pt idx="300">
                  <c:v>927</c:v>
                </c:pt>
                <c:pt idx="301">
                  <c:v>896.11</c:v>
                </c:pt>
                <c:pt idx="302">
                  <c:v>903.76</c:v>
                </c:pt>
                <c:pt idx="303">
                  <c:v>898.08</c:v>
                </c:pt>
                <c:pt idx="304">
                  <c:v>924.47</c:v>
                </c:pt>
                <c:pt idx="305">
                  <c:v>918.81999999999971</c:v>
                </c:pt>
                <c:pt idx="306">
                  <c:v>881.34999999999968</c:v>
                </c:pt>
                <c:pt idx="307">
                  <c:v>881.03</c:v>
                </c:pt>
                <c:pt idx="308">
                  <c:v>893.77000000000032</c:v>
                </c:pt>
                <c:pt idx="309">
                  <c:v>899.92</c:v>
                </c:pt>
                <c:pt idx="310">
                  <c:v>899.19</c:v>
                </c:pt>
                <c:pt idx="311">
                  <c:v>920.4599999999997</c:v>
                </c:pt>
                <c:pt idx="312">
                  <c:v>921.4</c:v>
                </c:pt>
                <c:pt idx="313">
                  <c:v>929.78000000000031</c:v>
                </c:pt>
                <c:pt idx="314">
                  <c:v>939.33999999999969</c:v>
                </c:pt>
                <c:pt idx="315">
                  <c:v>977.33999999999969</c:v>
                </c:pt>
                <c:pt idx="316">
                  <c:v>992.8299999999997</c:v>
                </c:pt>
                <c:pt idx="317">
                  <c:v>988.84999999999968</c:v>
                </c:pt>
                <c:pt idx="318">
                  <c:v>997</c:v>
                </c:pt>
                <c:pt idx="319">
                  <c:v>991.4599999999997</c:v>
                </c:pt>
                <c:pt idx="320">
                  <c:v>993.23</c:v>
                </c:pt>
                <c:pt idx="321">
                  <c:v>999.91</c:v>
                </c:pt>
                <c:pt idx="322">
                  <c:v>1000.81</c:v>
                </c:pt>
                <c:pt idx="323">
                  <c:v>1022.75</c:v>
                </c:pt>
                <c:pt idx="324">
                  <c:v>984.04</c:v>
                </c:pt>
                <c:pt idx="325">
                  <c:v>990.31999999999971</c:v>
                </c:pt>
                <c:pt idx="326">
                  <c:v>1016.11</c:v>
                </c:pt>
                <c:pt idx="327">
                  <c:v>1020.04</c:v>
                </c:pt>
                <c:pt idx="328">
                  <c:v>1028.58</c:v>
                </c:pt>
                <c:pt idx="329">
                  <c:v>1030.95</c:v>
                </c:pt>
                <c:pt idx="330">
                  <c:v>1014.06</c:v>
                </c:pt>
                <c:pt idx="331">
                  <c:v>1021.8</c:v>
                </c:pt>
                <c:pt idx="332">
                  <c:v>1011.6700000000003</c:v>
                </c:pt>
                <c:pt idx="333">
                  <c:v>1033.25</c:v>
                </c:pt>
                <c:pt idx="334">
                  <c:v>1067.8699999999999</c:v>
                </c:pt>
                <c:pt idx="335">
                  <c:v>1094.45</c:v>
                </c:pt>
                <c:pt idx="336">
                  <c:v>1110.45</c:v>
                </c:pt>
                <c:pt idx="337">
                  <c:v>1111.71</c:v>
                </c:pt>
                <c:pt idx="338">
                  <c:v>1124.28</c:v>
                </c:pt>
                <c:pt idx="339">
                  <c:v>1109.2</c:v>
                </c:pt>
                <c:pt idx="340">
                  <c:v>1119.3599999999999</c:v>
                </c:pt>
                <c:pt idx="341">
                  <c:v>1119.99</c:v>
                </c:pt>
                <c:pt idx="342">
                  <c:v>1125.02</c:v>
                </c:pt>
                <c:pt idx="343">
                  <c:v>1138.9000000000001</c:v>
                </c:pt>
                <c:pt idx="344">
                  <c:v>1166</c:v>
                </c:pt>
                <c:pt idx="345">
                  <c:v>1196.8399999999999</c:v>
                </c:pt>
                <c:pt idx="346">
                  <c:v>1202.27</c:v>
                </c:pt>
                <c:pt idx="347">
                  <c:v>1156.3599999999999</c:v>
                </c:pt>
                <c:pt idx="348">
                  <c:v>1174.4100000000001</c:v>
                </c:pt>
                <c:pt idx="349">
                  <c:v>1190.52</c:v>
                </c:pt>
                <c:pt idx="350">
                  <c:v>1165.98</c:v>
                </c:pt>
                <c:pt idx="351">
                  <c:v>1173.3</c:v>
                </c:pt>
                <c:pt idx="352">
                  <c:v>1188.1699999999998</c:v>
                </c:pt>
                <c:pt idx="353">
                  <c:v>1177.7</c:v>
                </c:pt>
                <c:pt idx="354">
                  <c:v>1162.77</c:v>
                </c:pt>
                <c:pt idx="355">
                  <c:v>1138.3499999999999</c:v>
                </c:pt>
                <c:pt idx="356">
                  <c:v>1156.57</c:v>
                </c:pt>
                <c:pt idx="357">
                  <c:v>1171.06</c:v>
                </c:pt>
                <c:pt idx="358">
                  <c:v>1169.04</c:v>
                </c:pt>
                <c:pt idx="359">
                  <c:v>1165.99</c:v>
                </c:pt>
                <c:pt idx="360">
                  <c:v>1129.8599999999999</c:v>
                </c:pt>
                <c:pt idx="361">
                  <c:v>1132.02</c:v>
                </c:pt>
                <c:pt idx="362">
                  <c:v>1143.6199999999999</c:v>
                </c:pt>
                <c:pt idx="363">
                  <c:v>1133.46</c:v>
                </c:pt>
                <c:pt idx="364">
                  <c:v>1141.33</c:v>
                </c:pt>
                <c:pt idx="365">
                  <c:v>1145.0899999999999</c:v>
                </c:pt>
                <c:pt idx="366">
                  <c:v>1136.6499999999999</c:v>
                </c:pt>
                <c:pt idx="367">
                  <c:v>1141.83</c:v>
                </c:pt>
                <c:pt idx="368">
                  <c:v>1168.9000000000001</c:v>
                </c:pt>
                <c:pt idx="369">
                  <c:v>1197.79</c:v>
                </c:pt>
                <c:pt idx="370">
                  <c:v>1151.6599999999999</c:v>
                </c:pt>
                <c:pt idx="371">
                  <c:v>1175.82</c:v>
                </c:pt>
                <c:pt idx="372">
                  <c:v>1180.77</c:v>
                </c:pt>
                <c:pt idx="373">
                  <c:v>1195.6799999999998</c:v>
                </c:pt>
                <c:pt idx="374">
                  <c:v>1228.23</c:v>
                </c:pt>
                <c:pt idx="375">
                  <c:v>1220.99</c:v>
                </c:pt>
                <c:pt idx="376">
                  <c:v>1211.77</c:v>
                </c:pt>
                <c:pt idx="377">
                  <c:v>1190.31</c:v>
                </c:pt>
                <c:pt idx="378">
                  <c:v>1177.3399999999999</c:v>
                </c:pt>
                <c:pt idx="379">
                  <c:v>1182.93</c:v>
                </c:pt>
                <c:pt idx="380">
                  <c:v>1200.6699999999998</c:v>
                </c:pt>
                <c:pt idx="381">
                  <c:v>1196.98</c:v>
                </c:pt>
                <c:pt idx="382">
                  <c:v>1186.93</c:v>
                </c:pt>
                <c:pt idx="383">
                  <c:v>1156.74</c:v>
                </c:pt>
                <c:pt idx="384">
                  <c:v>1146.8799999999999</c:v>
                </c:pt>
                <c:pt idx="385">
                  <c:v>1146.6899999999998</c:v>
                </c:pt>
                <c:pt idx="386">
                  <c:v>1146.26</c:v>
                </c:pt>
                <c:pt idx="387">
                  <c:v>1155.53</c:v>
                </c:pt>
                <c:pt idx="388">
                  <c:v>1123.8599999999999</c:v>
                </c:pt>
                <c:pt idx="389">
                  <c:v>1112.08</c:v>
                </c:pt>
                <c:pt idx="390">
                  <c:v>1165.24</c:v>
                </c:pt>
                <c:pt idx="391">
                  <c:v>1158.03</c:v>
                </c:pt>
                <c:pt idx="392">
                  <c:v>1162.6799999999998</c:v>
                </c:pt>
              </c:numCache>
            </c:numRef>
          </c:val>
        </c:ser>
        <c:dLbls/>
        <c:marker val="1"/>
        <c:axId val="64696704"/>
        <c:axId val="64690816"/>
      </c:lineChart>
      <c:dateAx>
        <c:axId val="49802624"/>
        <c:scaling>
          <c:orientation val="minMax"/>
          <c:min val="41091"/>
        </c:scaling>
        <c:axPos val="b"/>
        <c:majorGridlines>
          <c:spPr>
            <a:ln>
              <a:prstDash val="dash"/>
            </a:ln>
          </c:spPr>
        </c:majorGridlines>
        <c:numFmt formatCode="mmm\-yy" sourceLinked="0"/>
        <c:tickLblPos val="nextTo"/>
        <c:txPr>
          <a:bodyPr/>
          <a:lstStyle/>
          <a:p>
            <a:pPr>
              <a:defRPr lang="en-US" sz="1200" b="1"/>
            </a:pPr>
            <a:endParaRPr lang="en-US"/>
          </a:p>
        </c:txPr>
        <c:crossAx val="64689280"/>
        <c:crosses val="autoZero"/>
        <c:auto val="1"/>
        <c:lblOffset val="100"/>
        <c:baseTimeUnit val="days"/>
        <c:majorUnit val="1"/>
        <c:majorTimeUnit val="months"/>
      </c:dateAx>
      <c:valAx>
        <c:axId val="64689280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lang="en-US" sz="1200" b="1">
                <a:solidFill>
                  <a:schemeClr val="accent1">
                    <a:lumMod val="50000"/>
                  </a:schemeClr>
                </a:solidFill>
              </a:defRPr>
            </a:pPr>
            <a:endParaRPr lang="en-US"/>
          </a:p>
        </c:txPr>
        <c:crossAx val="49802624"/>
        <c:crosses val="autoZero"/>
        <c:crossBetween val="between"/>
      </c:valAx>
      <c:valAx>
        <c:axId val="64690816"/>
        <c:scaling>
          <c:orientation val="minMax"/>
          <c:max val="1400"/>
          <c:min val="200"/>
        </c:scaling>
        <c:axPos val="r"/>
        <c:numFmt formatCode="#,##0" sourceLinked="0"/>
        <c:tickLblPos val="nextTo"/>
        <c:txPr>
          <a:bodyPr/>
          <a:lstStyle/>
          <a:p>
            <a:pPr>
              <a:defRPr lang="en-US" sz="1200" b="1">
                <a:solidFill>
                  <a:schemeClr val="accent2">
                    <a:lumMod val="75000"/>
                  </a:schemeClr>
                </a:solidFill>
              </a:defRPr>
            </a:pPr>
            <a:endParaRPr lang="en-US"/>
          </a:p>
        </c:txPr>
        <c:crossAx val="64696704"/>
        <c:crosses val="max"/>
        <c:crossBetween val="between"/>
        <c:majorUnit val="150"/>
      </c:valAx>
      <c:dateAx>
        <c:axId val="64696704"/>
        <c:scaling>
          <c:orientation val="minMax"/>
        </c:scaling>
        <c:delete val="1"/>
        <c:axPos val="b"/>
        <c:numFmt formatCode="dd/mm/yyyy" sourceLinked="1"/>
        <c:tickLblPos val="nextTo"/>
        <c:crossAx val="64690816"/>
        <c:crosses val="autoZero"/>
        <c:auto val="1"/>
        <c:lblOffset val="100"/>
        <c:baseTimeUnit val="days"/>
      </c:dateAx>
    </c:plotArea>
    <c:legend>
      <c:legendPos val="r"/>
      <c:layout>
        <c:manualLayout>
          <c:xMode val="edge"/>
          <c:yMode val="edge"/>
          <c:x val="7.3765457213769411E-2"/>
          <c:y val="9.800750757910022E-2"/>
          <c:w val="0.23965754716028898"/>
          <c:h val="0.17839465672043403"/>
        </c:manualLayout>
      </c:layout>
      <c:spPr>
        <a:solidFill>
          <a:sysClr val="window" lastClr="FFFFFF"/>
        </a:solidFill>
        <a:ln>
          <a:solidFill>
            <a:schemeClr val="tx1"/>
          </a:solidFill>
        </a:ln>
      </c:spPr>
      <c:txPr>
        <a:bodyPr/>
        <a:lstStyle/>
        <a:p>
          <a:pPr>
            <a:defRPr lang="en-US" sz="1200" b="1"/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lang="el-GR"/>
            </a:pPr>
            <a:r>
              <a:rPr lang="el-GR"/>
              <a:t>Χ.Α.Α. </a:t>
            </a:r>
            <a:r>
              <a:rPr lang="en-GB"/>
              <a:t>Net</a:t>
            </a:r>
            <a:r>
              <a:rPr lang="en-GB" baseline="0"/>
              <a:t> </a:t>
            </a:r>
            <a:r>
              <a:rPr lang="el-GR"/>
              <a:t>Εισροές-Εκροές [€ εκ.]</a:t>
            </a:r>
          </a:p>
        </c:rich>
      </c:tx>
      <c:layout>
        <c:manualLayout>
          <c:xMode val="edge"/>
          <c:yMode val="edge"/>
          <c:x val="0.27933238315537001"/>
          <c:y val="0"/>
        </c:manualLayout>
      </c:layout>
    </c:title>
    <c:plotArea>
      <c:layout>
        <c:manualLayout>
          <c:layoutTarget val="inner"/>
          <c:xMode val="edge"/>
          <c:yMode val="edge"/>
          <c:x val="8.6282545542341313E-2"/>
          <c:y val="9.6775638647263365E-2"/>
          <c:w val="0.87485595457837939"/>
          <c:h val="0.75568234598947381"/>
        </c:manualLayout>
      </c:layout>
      <c:barChart>
        <c:barDir val="col"/>
        <c:grouping val="clustered"/>
        <c:ser>
          <c:idx val="0"/>
          <c:order val="0"/>
          <c:tx>
            <c:strRef>
              <c:f>'Εισροές-Εκροές'!$B$1</c:f>
              <c:strCache>
                <c:ptCount val="1"/>
                <c:pt idx="0">
                  <c:v>Έλληνες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>
                <c:manualLayout>
                  <c:x val="0"/>
                  <c:y val="-3.2760032760032784E-3"/>
                </c:manualLayout>
              </c:layout>
              <c:showVal val="1"/>
            </c:dLbl>
            <c:numFmt formatCode="#,##0" sourceLinked="0"/>
            <c:spPr>
              <a:noFill/>
            </c:spPr>
            <c:txPr>
              <a:bodyPr/>
              <a:lstStyle/>
              <a:p>
                <a:pPr>
                  <a:defRPr lang="el-GR" sz="1100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'Εισροές-Εκροές'!$A$2:$A$19</c:f>
              <c:strCache>
                <c:ptCount val="18"/>
                <c:pt idx="0">
                  <c:v>Ιουλ. '12</c:v>
                </c:pt>
                <c:pt idx="1">
                  <c:v>Αυγ. '12</c:v>
                </c:pt>
                <c:pt idx="2">
                  <c:v>Σεπ. '12</c:v>
                </c:pt>
                <c:pt idx="3">
                  <c:v>Οκτ. '12</c:v>
                </c:pt>
                <c:pt idx="4">
                  <c:v>Νοε. '12</c:v>
                </c:pt>
                <c:pt idx="5">
                  <c:v>Δεκ. '12</c:v>
                </c:pt>
                <c:pt idx="6">
                  <c:v>Ιαν. '13</c:v>
                </c:pt>
                <c:pt idx="7">
                  <c:v>Φεβ. '13</c:v>
                </c:pt>
                <c:pt idx="8">
                  <c:v>Μαρ. '13</c:v>
                </c:pt>
                <c:pt idx="9">
                  <c:v>Απρ. '13</c:v>
                </c:pt>
                <c:pt idx="10">
                  <c:v>Μαι. '13</c:v>
                </c:pt>
                <c:pt idx="11">
                  <c:v>Ιουν. '13</c:v>
                </c:pt>
                <c:pt idx="12">
                  <c:v>Ιουλ. '13</c:v>
                </c:pt>
                <c:pt idx="13">
                  <c:v>Αυγ. '13</c:v>
                </c:pt>
                <c:pt idx="14">
                  <c:v>Σεπ. '13</c:v>
                </c:pt>
                <c:pt idx="15">
                  <c:v>Οκτ. '13</c:v>
                </c:pt>
                <c:pt idx="16">
                  <c:v>Νοε. '13</c:v>
                </c:pt>
                <c:pt idx="17">
                  <c:v>Δεκ. '13</c:v>
                </c:pt>
              </c:strCache>
            </c:strRef>
          </c:cat>
          <c:val>
            <c:numRef>
              <c:f>'Εισροές-Εκροές'!$B$2:$B$19</c:f>
              <c:numCache>
                <c:formatCode>General</c:formatCode>
                <c:ptCount val="18"/>
                <c:pt idx="0">
                  <c:v>0.81000000000000261</c:v>
                </c:pt>
                <c:pt idx="1">
                  <c:v>-3.8400000000000318</c:v>
                </c:pt>
                <c:pt idx="2">
                  <c:v>14.509999999999998</c:v>
                </c:pt>
                <c:pt idx="3">
                  <c:v>17.589999999999907</c:v>
                </c:pt>
                <c:pt idx="4">
                  <c:v>-24.929999999999939</c:v>
                </c:pt>
                <c:pt idx="5">
                  <c:v>-80.969999999999956</c:v>
                </c:pt>
                <c:pt idx="6">
                  <c:v>-25.13000000000001</c:v>
                </c:pt>
                <c:pt idx="7">
                  <c:v>-43.55</c:v>
                </c:pt>
                <c:pt idx="8">
                  <c:v>-40.08</c:v>
                </c:pt>
                <c:pt idx="9">
                  <c:v>-141.43</c:v>
                </c:pt>
                <c:pt idx="10">
                  <c:v>-293.35000000000002</c:v>
                </c:pt>
                <c:pt idx="11">
                  <c:v>-32.93</c:v>
                </c:pt>
                <c:pt idx="12">
                  <c:v>-39.21</c:v>
                </c:pt>
                <c:pt idx="13">
                  <c:v>-115.09</c:v>
                </c:pt>
                <c:pt idx="14">
                  <c:v>-176.76999999999998</c:v>
                </c:pt>
                <c:pt idx="15">
                  <c:v>-883.26</c:v>
                </c:pt>
                <c:pt idx="16">
                  <c:v>-218.47</c:v>
                </c:pt>
                <c:pt idx="17">
                  <c:v>-167.12</c:v>
                </c:pt>
              </c:numCache>
            </c:numRef>
          </c:val>
        </c:ser>
        <c:ser>
          <c:idx val="1"/>
          <c:order val="1"/>
          <c:tx>
            <c:strRef>
              <c:f>'Εισροές-Εκροές'!$C$1</c:f>
              <c:strCache>
                <c:ptCount val="1"/>
                <c:pt idx="0">
                  <c:v>Ξένοι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5.934718100890214E-3"/>
                  <c:y val="0"/>
                </c:manualLayout>
              </c:layout>
              <c:dLblPos val="outEnd"/>
              <c:showVal val="1"/>
            </c:dLbl>
            <c:numFmt formatCode="#,##0" sourceLinked="0"/>
            <c:spPr>
              <a:noFill/>
            </c:spPr>
            <c:txPr>
              <a:bodyPr/>
              <a:lstStyle/>
              <a:p>
                <a:pPr>
                  <a:defRPr lang="el-GR" sz="11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'Εισροές-Εκροές'!$A$2:$A$19</c:f>
              <c:strCache>
                <c:ptCount val="18"/>
                <c:pt idx="0">
                  <c:v>Ιουλ. '12</c:v>
                </c:pt>
                <c:pt idx="1">
                  <c:v>Αυγ. '12</c:v>
                </c:pt>
                <c:pt idx="2">
                  <c:v>Σεπ. '12</c:v>
                </c:pt>
                <c:pt idx="3">
                  <c:v>Οκτ. '12</c:v>
                </c:pt>
                <c:pt idx="4">
                  <c:v>Νοε. '12</c:v>
                </c:pt>
                <c:pt idx="5">
                  <c:v>Δεκ. '12</c:v>
                </c:pt>
                <c:pt idx="6">
                  <c:v>Ιαν. '13</c:v>
                </c:pt>
                <c:pt idx="7">
                  <c:v>Φεβ. '13</c:v>
                </c:pt>
                <c:pt idx="8">
                  <c:v>Μαρ. '13</c:v>
                </c:pt>
                <c:pt idx="9">
                  <c:v>Απρ. '13</c:v>
                </c:pt>
                <c:pt idx="10">
                  <c:v>Μαι. '13</c:v>
                </c:pt>
                <c:pt idx="11">
                  <c:v>Ιουν. '13</c:v>
                </c:pt>
                <c:pt idx="12">
                  <c:v>Ιουλ. '13</c:v>
                </c:pt>
                <c:pt idx="13">
                  <c:v>Αυγ. '13</c:v>
                </c:pt>
                <c:pt idx="14">
                  <c:v>Σεπ. '13</c:v>
                </c:pt>
                <c:pt idx="15">
                  <c:v>Οκτ. '13</c:v>
                </c:pt>
                <c:pt idx="16">
                  <c:v>Νοε. '13</c:v>
                </c:pt>
                <c:pt idx="17">
                  <c:v>Δεκ. '13</c:v>
                </c:pt>
              </c:strCache>
            </c:strRef>
          </c:cat>
          <c:val>
            <c:numRef>
              <c:f>'Εισροές-Εκροές'!$C$2:$C$19</c:f>
              <c:numCache>
                <c:formatCode>General</c:formatCode>
                <c:ptCount val="18"/>
                <c:pt idx="0">
                  <c:v>1.0400000000000205</c:v>
                </c:pt>
                <c:pt idx="1">
                  <c:v>4.0300000000000011</c:v>
                </c:pt>
                <c:pt idx="2">
                  <c:v>-11.360000000000019</c:v>
                </c:pt>
                <c:pt idx="3">
                  <c:v>-8.2900000000000187</c:v>
                </c:pt>
                <c:pt idx="4">
                  <c:v>26.230000000000018</c:v>
                </c:pt>
                <c:pt idx="5">
                  <c:v>78.110000000000014</c:v>
                </c:pt>
                <c:pt idx="6">
                  <c:v>27.6</c:v>
                </c:pt>
                <c:pt idx="7">
                  <c:v>42.08</c:v>
                </c:pt>
                <c:pt idx="8">
                  <c:v>40.49</c:v>
                </c:pt>
                <c:pt idx="9">
                  <c:v>147.47</c:v>
                </c:pt>
                <c:pt idx="10">
                  <c:v>324.48999999999984</c:v>
                </c:pt>
                <c:pt idx="11">
                  <c:v>40.25</c:v>
                </c:pt>
                <c:pt idx="12">
                  <c:v>59.63</c:v>
                </c:pt>
                <c:pt idx="13">
                  <c:v>127.98</c:v>
                </c:pt>
                <c:pt idx="14">
                  <c:v>186.29</c:v>
                </c:pt>
                <c:pt idx="15">
                  <c:v>926.2900000000003</c:v>
                </c:pt>
                <c:pt idx="16">
                  <c:v>232.36</c:v>
                </c:pt>
                <c:pt idx="17">
                  <c:v>176.95000000000007</c:v>
                </c:pt>
              </c:numCache>
            </c:numRef>
          </c:val>
        </c:ser>
        <c:ser>
          <c:idx val="2"/>
          <c:order val="2"/>
          <c:tx>
            <c:strRef>
              <c:f>'Εισροές-Εκροές'!$D$1</c:f>
              <c:strCache>
                <c:ptCount val="1"/>
                <c:pt idx="0">
                  <c:v>Καθ. Εισροές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18694362017804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934718100890214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9.8280098280098382E-3"/>
                </c:manualLayout>
              </c:layout>
              <c:showVal val="1"/>
            </c:dLbl>
            <c:dLbl>
              <c:idx val="4"/>
              <c:layout>
                <c:manualLayout>
                  <c:x val="5.934718100890214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3.95647873392680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5.934718100890214E-3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9.8911968348170277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7.9129574678536187E-3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1.186943620178043E-2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9.8911968348170277E-3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1.186943620178043E-2"/>
                  <c:y val="0"/>
                </c:manualLayout>
              </c:layout>
              <c:showVal val="1"/>
            </c:dLbl>
            <c:dLbl>
              <c:idx val="14"/>
              <c:layout>
                <c:manualLayout>
                  <c:x val="7.9129574678536187E-3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1.186943620178043E-2"/>
                  <c:y val="9.8280098280098382E-3"/>
                </c:manualLayout>
              </c:layout>
              <c:showVal val="1"/>
            </c:dLbl>
            <c:dLbl>
              <c:idx val="16"/>
              <c:layout>
                <c:manualLayout>
                  <c:x val="7.9129574678536187E-3"/>
                  <c:y val="0"/>
                </c:manualLayout>
              </c:layout>
              <c:showVal val="1"/>
            </c:dLbl>
            <c:dLbl>
              <c:idx val="17"/>
              <c:layout>
                <c:manualLayout>
                  <c:x val="1.186943620178043E-2"/>
                  <c:y val="0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lang="el-GR" sz="1100" b="1">
                    <a:solidFill>
                      <a:srgbClr val="00B05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'Εισροές-Εκροές'!$A$2:$A$19</c:f>
              <c:strCache>
                <c:ptCount val="18"/>
                <c:pt idx="0">
                  <c:v>Ιουλ. '12</c:v>
                </c:pt>
                <c:pt idx="1">
                  <c:v>Αυγ. '12</c:v>
                </c:pt>
                <c:pt idx="2">
                  <c:v>Σεπ. '12</c:v>
                </c:pt>
                <c:pt idx="3">
                  <c:v>Οκτ. '12</c:v>
                </c:pt>
                <c:pt idx="4">
                  <c:v>Νοε. '12</c:v>
                </c:pt>
                <c:pt idx="5">
                  <c:v>Δεκ. '12</c:v>
                </c:pt>
                <c:pt idx="6">
                  <c:v>Ιαν. '13</c:v>
                </c:pt>
                <c:pt idx="7">
                  <c:v>Φεβ. '13</c:v>
                </c:pt>
                <c:pt idx="8">
                  <c:v>Μαρ. '13</c:v>
                </c:pt>
                <c:pt idx="9">
                  <c:v>Απρ. '13</c:v>
                </c:pt>
                <c:pt idx="10">
                  <c:v>Μαι. '13</c:v>
                </c:pt>
                <c:pt idx="11">
                  <c:v>Ιουν. '13</c:v>
                </c:pt>
                <c:pt idx="12">
                  <c:v>Ιουλ. '13</c:v>
                </c:pt>
                <c:pt idx="13">
                  <c:v>Αυγ. '13</c:v>
                </c:pt>
                <c:pt idx="14">
                  <c:v>Σεπ. '13</c:v>
                </c:pt>
                <c:pt idx="15">
                  <c:v>Οκτ. '13</c:v>
                </c:pt>
                <c:pt idx="16">
                  <c:v>Νοε. '13</c:v>
                </c:pt>
                <c:pt idx="17">
                  <c:v>Δεκ. '13</c:v>
                </c:pt>
              </c:strCache>
            </c:strRef>
          </c:cat>
          <c:val>
            <c:numRef>
              <c:f>'Εισροές-Εκροές'!$D$2:$D$19</c:f>
              <c:numCache>
                <c:formatCode>General</c:formatCode>
                <c:ptCount val="18"/>
                <c:pt idx="0">
                  <c:v>1.8500000000000227</c:v>
                </c:pt>
                <c:pt idx="1">
                  <c:v>0.18999999999996947</c:v>
                </c:pt>
                <c:pt idx="2">
                  <c:v>3.1499999999999782</c:v>
                </c:pt>
                <c:pt idx="3">
                  <c:v>9.2999999999998977</c:v>
                </c:pt>
                <c:pt idx="4">
                  <c:v>1.3000000000000682</c:v>
                </c:pt>
                <c:pt idx="5">
                  <c:v>-2.8599999999998977</c:v>
                </c:pt>
                <c:pt idx="6">
                  <c:v>2.4700000000000024</c:v>
                </c:pt>
                <c:pt idx="7">
                  <c:v>-1.4699999999999975</c:v>
                </c:pt>
                <c:pt idx="8">
                  <c:v>0.41000000000000381</c:v>
                </c:pt>
                <c:pt idx="9">
                  <c:v>6.039999999999992</c:v>
                </c:pt>
                <c:pt idx="10">
                  <c:v>31.13999999999999</c:v>
                </c:pt>
                <c:pt idx="11">
                  <c:v>7.3199999999999985</c:v>
                </c:pt>
                <c:pt idx="12">
                  <c:v>20.420000000000002</c:v>
                </c:pt>
                <c:pt idx="13">
                  <c:v>12.89</c:v>
                </c:pt>
                <c:pt idx="14">
                  <c:v>9.5199999999999871</c:v>
                </c:pt>
                <c:pt idx="15">
                  <c:v>43.029999999999994</c:v>
                </c:pt>
                <c:pt idx="16">
                  <c:v>13.89000000000002</c:v>
                </c:pt>
                <c:pt idx="17">
                  <c:v>9.8299999999999912</c:v>
                </c:pt>
              </c:numCache>
            </c:numRef>
          </c:val>
        </c:ser>
        <c:dLbls/>
        <c:axId val="64952960"/>
        <c:axId val="64741760"/>
      </c:barChart>
      <c:catAx>
        <c:axId val="64952960"/>
        <c:scaling>
          <c:orientation val="minMax"/>
        </c:scaling>
        <c:axPos val="b"/>
        <c:tickLblPos val="low"/>
        <c:txPr>
          <a:bodyPr/>
          <a:lstStyle/>
          <a:p>
            <a:pPr>
              <a:defRPr lang="el-GR" sz="1200" b="1"/>
            </a:pPr>
            <a:endParaRPr lang="en-US"/>
          </a:p>
        </c:txPr>
        <c:crossAx val="64741760"/>
        <c:crosses val="autoZero"/>
        <c:auto val="1"/>
        <c:lblAlgn val="ctr"/>
        <c:lblOffset val="100"/>
      </c:catAx>
      <c:valAx>
        <c:axId val="64741760"/>
        <c:scaling>
          <c:orientation val="minMax"/>
          <c:max val="500"/>
          <c:min val="-5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[$€-452]#,##0" sourceLinked="0"/>
        <c:tickLblPos val="nextTo"/>
        <c:txPr>
          <a:bodyPr/>
          <a:lstStyle/>
          <a:p>
            <a:pPr>
              <a:defRPr lang="el-GR" sz="1200" b="1"/>
            </a:pPr>
            <a:endParaRPr lang="en-US"/>
          </a:p>
        </c:txPr>
        <c:crossAx val="64952960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12013520565122254"/>
          <c:y val="0.13517331218118622"/>
          <c:w val="0.13832737525020056"/>
          <c:h val="0.17771905047495612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lang="el-GR" sz="12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4.7493416329003418E-2"/>
          <c:y val="2.8657202613079996E-2"/>
          <c:w val="0.93622794507953033"/>
          <c:h val="0.86169404275904204"/>
        </c:manualLayout>
      </c:layout>
      <c:lineChart>
        <c:grouping val="standard"/>
        <c:ser>
          <c:idx val="0"/>
          <c:order val="0"/>
          <c:tx>
            <c:strRef>
              <c:f>Spreads!$B$1</c:f>
              <c:strCache>
                <c:ptCount val="1"/>
                <c:pt idx="0">
                  <c:v>10-Yr Bond Spread [%]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Spreads!$A$2:$A$41</c:f>
              <c:numCache>
                <c:formatCode>dd/mm/yyyy</c:formatCode>
                <c:ptCount val="40"/>
                <c:pt idx="0">
                  <c:v>41060</c:v>
                </c:pt>
                <c:pt idx="1">
                  <c:v>41061</c:v>
                </c:pt>
                <c:pt idx="2">
                  <c:v>41075</c:v>
                </c:pt>
                <c:pt idx="3">
                  <c:v>41089</c:v>
                </c:pt>
                <c:pt idx="4">
                  <c:v>41106</c:v>
                </c:pt>
                <c:pt idx="5">
                  <c:v>41121</c:v>
                </c:pt>
                <c:pt idx="6">
                  <c:v>41136</c:v>
                </c:pt>
                <c:pt idx="7">
                  <c:v>41151</c:v>
                </c:pt>
                <c:pt idx="8">
                  <c:v>41166</c:v>
                </c:pt>
                <c:pt idx="9">
                  <c:v>41180</c:v>
                </c:pt>
                <c:pt idx="10">
                  <c:v>41197</c:v>
                </c:pt>
                <c:pt idx="11">
                  <c:v>41213</c:v>
                </c:pt>
                <c:pt idx="12">
                  <c:v>41228</c:v>
                </c:pt>
                <c:pt idx="13">
                  <c:v>41243</c:v>
                </c:pt>
                <c:pt idx="14">
                  <c:v>41257</c:v>
                </c:pt>
                <c:pt idx="15">
                  <c:v>41274</c:v>
                </c:pt>
                <c:pt idx="16">
                  <c:v>41289</c:v>
                </c:pt>
                <c:pt idx="17">
                  <c:v>41305</c:v>
                </c:pt>
                <c:pt idx="18">
                  <c:v>41320</c:v>
                </c:pt>
                <c:pt idx="19">
                  <c:v>41333</c:v>
                </c:pt>
                <c:pt idx="20">
                  <c:v>41348</c:v>
                </c:pt>
                <c:pt idx="21">
                  <c:v>41361</c:v>
                </c:pt>
                <c:pt idx="22">
                  <c:v>41379</c:v>
                </c:pt>
                <c:pt idx="23">
                  <c:v>41394</c:v>
                </c:pt>
                <c:pt idx="24">
                  <c:v>41409</c:v>
                </c:pt>
                <c:pt idx="25">
                  <c:v>41425</c:v>
                </c:pt>
                <c:pt idx="26">
                  <c:v>41439</c:v>
                </c:pt>
                <c:pt idx="27">
                  <c:v>41453</c:v>
                </c:pt>
                <c:pt idx="28">
                  <c:v>41470</c:v>
                </c:pt>
                <c:pt idx="29">
                  <c:v>41486</c:v>
                </c:pt>
                <c:pt idx="30">
                  <c:v>41502</c:v>
                </c:pt>
                <c:pt idx="31">
                  <c:v>41516</c:v>
                </c:pt>
                <c:pt idx="32">
                  <c:v>41533</c:v>
                </c:pt>
                <c:pt idx="33">
                  <c:v>41547</c:v>
                </c:pt>
                <c:pt idx="34">
                  <c:v>41562</c:v>
                </c:pt>
                <c:pt idx="35">
                  <c:v>41578</c:v>
                </c:pt>
                <c:pt idx="36">
                  <c:v>41593</c:v>
                </c:pt>
                <c:pt idx="37">
                  <c:v>41607</c:v>
                </c:pt>
                <c:pt idx="38">
                  <c:v>41624</c:v>
                </c:pt>
                <c:pt idx="39">
                  <c:v>41639</c:v>
                </c:pt>
              </c:numCache>
            </c:numRef>
          </c:cat>
          <c:val>
            <c:numRef>
              <c:f>Spreads!$B$2:$B$41</c:f>
              <c:numCache>
                <c:formatCode>0.00</c:formatCode>
                <c:ptCount val="40"/>
                <c:pt idx="0">
                  <c:v>29.95999999999999</c:v>
                </c:pt>
                <c:pt idx="1">
                  <c:v>29.37</c:v>
                </c:pt>
                <c:pt idx="2">
                  <c:v>25.77999999999999</c:v>
                </c:pt>
                <c:pt idx="3">
                  <c:v>24.29</c:v>
                </c:pt>
                <c:pt idx="4">
                  <c:v>23.39</c:v>
                </c:pt>
                <c:pt idx="5">
                  <c:v>24.34</c:v>
                </c:pt>
                <c:pt idx="6">
                  <c:v>22.87</c:v>
                </c:pt>
                <c:pt idx="7">
                  <c:v>22.43</c:v>
                </c:pt>
                <c:pt idx="8">
                  <c:v>20.34</c:v>
                </c:pt>
                <c:pt idx="9">
                  <c:v>18.27999999999999</c:v>
                </c:pt>
                <c:pt idx="10">
                  <c:v>16.05</c:v>
                </c:pt>
                <c:pt idx="11">
                  <c:v>16.12</c:v>
                </c:pt>
                <c:pt idx="12">
                  <c:v>16.399999999999999</c:v>
                </c:pt>
                <c:pt idx="13">
                  <c:v>14.79</c:v>
                </c:pt>
                <c:pt idx="14">
                  <c:v>11.6</c:v>
                </c:pt>
                <c:pt idx="15">
                  <c:v>10.53</c:v>
                </c:pt>
                <c:pt idx="16">
                  <c:v>10.19</c:v>
                </c:pt>
                <c:pt idx="17">
                  <c:v>9</c:v>
                </c:pt>
                <c:pt idx="18">
                  <c:v>9.2399999999999984</c:v>
                </c:pt>
                <c:pt idx="19">
                  <c:v>9.5</c:v>
                </c:pt>
                <c:pt idx="20">
                  <c:v>9.2900000000000009</c:v>
                </c:pt>
                <c:pt idx="21">
                  <c:v>11.239999999999998</c:v>
                </c:pt>
                <c:pt idx="22">
                  <c:v>10.200000000000001</c:v>
                </c:pt>
                <c:pt idx="23">
                  <c:v>9.84</c:v>
                </c:pt>
                <c:pt idx="24">
                  <c:v>7.37</c:v>
                </c:pt>
                <c:pt idx="25">
                  <c:v>7.92</c:v>
                </c:pt>
                <c:pt idx="26">
                  <c:v>8.4600000000000026</c:v>
                </c:pt>
                <c:pt idx="27">
                  <c:v>9.2800000000000011</c:v>
                </c:pt>
                <c:pt idx="28">
                  <c:v>8.98</c:v>
                </c:pt>
                <c:pt idx="29">
                  <c:v>8.3600000000000048</c:v>
                </c:pt>
                <c:pt idx="30">
                  <c:v>7.8199999999999985</c:v>
                </c:pt>
                <c:pt idx="31">
                  <c:v>8.4500000000000028</c:v>
                </c:pt>
                <c:pt idx="32">
                  <c:v>8.43</c:v>
                </c:pt>
                <c:pt idx="33">
                  <c:v>7.92</c:v>
                </c:pt>
                <c:pt idx="34">
                  <c:v>6.75</c:v>
                </c:pt>
                <c:pt idx="35">
                  <c:v>6.73</c:v>
                </c:pt>
                <c:pt idx="36">
                  <c:v>7.04</c:v>
                </c:pt>
                <c:pt idx="37">
                  <c:v>7.22</c:v>
                </c:pt>
                <c:pt idx="38">
                  <c:v>7.09</c:v>
                </c:pt>
                <c:pt idx="39">
                  <c:v>6.63</c:v>
                </c:pt>
              </c:numCache>
            </c:numRef>
          </c:val>
        </c:ser>
        <c:dLbls/>
        <c:marker val="1"/>
        <c:axId val="65016576"/>
        <c:axId val="65018112"/>
      </c:lineChart>
      <c:dateAx>
        <c:axId val="65016576"/>
        <c:scaling>
          <c:orientation val="minMax"/>
          <c:min val="41091"/>
        </c:scaling>
        <c:axPos val="b"/>
        <c:majorGridlines>
          <c:spPr>
            <a:ln>
              <a:prstDash val="dash"/>
            </a:ln>
          </c:spPr>
        </c:majorGridlines>
        <c:numFmt formatCode="mmm\-yy" sourceLinked="0"/>
        <c:tickLblPos val="nextTo"/>
        <c:txPr>
          <a:bodyPr/>
          <a:lstStyle/>
          <a:p>
            <a:pPr>
              <a:defRPr lang="en-US" sz="1200" b="1"/>
            </a:pPr>
            <a:endParaRPr lang="en-US"/>
          </a:p>
        </c:txPr>
        <c:crossAx val="65018112"/>
        <c:crosses val="autoZero"/>
        <c:auto val="1"/>
        <c:lblOffset val="100"/>
        <c:baseTimeUnit val="days"/>
        <c:majorUnit val="1"/>
        <c:majorTimeUnit val="months"/>
      </c:dateAx>
      <c:valAx>
        <c:axId val="65018112"/>
        <c:scaling>
          <c:orientation val="minMax"/>
          <c:max val="25"/>
          <c:min val="4"/>
        </c:scaling>
        <c:axPos val="l"/>
        <c:majorGridlines>
          <c:spPr>
            <a:ln>
              <a:prstDash val="dash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lang="en-US" sz="1200" b="1">
                <a:solidFill>
                  <a:schemeClr val="accent1">
                    <a:lumMod val="50000"/>
                  </a:schemeClr>
                </a:solidFill>
              </a:defRPr>
            </a:pPr>
            <a:endParaRPr lang="en-US"/>
          </a:p>
        </c:txPr>
        <c:crossAx val="65016576"/>
        <c:crosses val="autoZero"/>
        <c:crossBetween val="between"/>
        <c:majorUnit val="2"/>
        <c:dispUnits>
          <c:builtInUnit val="hundreds"/>
        </c:dispUnits>
      </c:valAx>
    </c:plotArea>
    <c:legend>
      <c:legendPos val="r"/>
      <c:layout>
        <c:manualLayout>
          <c:xMode val="edge"/>
          <c:yMode val="edge"/>
          <c:x val="8.3420842073879842E-2"/>
          <c:y val="0.12643682792359184"/>
          <c:w val="0.21922044025433313"/>
          <c:h val="9.5949627721407874E-2"/>
        </c:manualLayout>
      </c:layout>
      <c:spPr>
        <a:solidFill>
          <a:sysClr val="window" lastClr="FFFFFF"/>
        </a:solidFill>
        <a:ln>
          <a:solidFill>
            <a:schemeClr val="tx1"/>
          </a:solidFill>
        </a:ln>
      </c:spPr>
      <c:txPr>
        <a:bodyPr/>
        <a:lstStyle/>
        <a:p>
          <a:pPr>
            <a:defRPr lang="en-US" sz="1200" b="1"/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0.77092</cdr:x>
      <cdr:y>0.33049</cdr:y>
    </cdr:from>
    <cdr:to>
      <cdr:x>0.92285</cdr:x>
      <cdr:y>0.46055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6186489" y="1476388"/>
          <a:ext cx="1219210" cy="581007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l-GR" sz="1000" b="1"/>
            <a:t>31</a:t>
          </a:r>
          <a:r>
            <a:rPr lang="en-GB" sz="1000" b="1"/>
            <a:t>/</a:t>
          </a:r>
          <a:r>
            <a:rPr lang="el-GR" sz="1000" b="1"/>
            <a:t>12/</a:t>
          </a:r>
          <a:r>
            <a:rPr lang="en-GB" sz="1000" b="1"/>
            <a:t>2013</a:t>
          </a:r>
        </a:p>
        <a:p xmlns:a="http://schemas.openxmlformats.org/drawingml/2006/main">
          <a:r>
            <a:rPr lang="el-GR" sz="1000" b="1"/>
            <a:t>Κεφ/ση</a:t>
          </a:r>
          <a:r>
            <a:rPr lang="el-GR" sz="1000" b="1" baseline="0"/>
            <a:t>  </a:t>
          </a:r>
          <a:r>
            <a:rPr lang="el-GR" sz="1000" b="1"/>
            <a:t>€66,7</a:t>
          </a:r>
          <a:r>
            <a:rPr lang="el-GR" sz="1000" b="1" baseline="0"/>
            <a:t> δισ.</a:t>
          </a:r>
          <a:endParaRPr lang="en-GB" sz="1000" b="1" baseline="0"/>
        </a:p>
        <a:p xmlns:a="http://schemas.openxmlformats.org/drawingml/2006/main">
          <a:r>
            <a:rPr lang="el-GR" sz="1000" b="1" baseline="0"/>
            <a:t>Γ.Δ.           1.162,68</a:t>
          </a:r>
          <a:endParaRPr lang="en-GB" sz="1000" b="1"/>
        </a:p>
      </cdr:txBody>
    </cdr:sp>
  </cdr:relSizeAnchor>
  <cdr:relSizeAnchor xmlns:cdr="http://schemas.openxmlformats.org/drawingml/2006/chartDrawing">
    <cdr:from>
      <cdr:x>0.29318</cdr:x>
      <cdr:y>0.56503</cdr:y>
    </cdr:from>
    <cdr:to>
      <cdr:x>0.44511</cdr:x>
      <cdr:y>0.6887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2698" y="2524127"/>
          <a:ext cx="1219209" cy="552461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GB" sz="1000" b="1"/>
            <a:t>0</a:t>
          </a:r>
          <a:r>
            <a:rPr lang="el-GR" sz="1000" b="1"/>
            <a:t>2</a:t>
          </a:r>
          <a:r>
            <a:rPr lang="en-GB" sz="1000" b="1"/>
            <a:t>/01/2013</a:t>
          </a:r>
        </a:p>
        <a:p xmlns:a="http://schemas.openxmlformats.org/drawingml/2006/main">
          <a:r>
            <a:rPr lang="el-GR" sz="1000" b="1"/>
            <a:t>Κεφ/ση</a:t>
          </a:r>
          <a:r>
            <a:rPr lang="el-GR" sz="1000" b="1" baseline="0"/>
            <a:t>   </a:t>
          </a:r>
          <a:r>
            <a:rPr lang="el-GR" sz="1000" b="1"/>
            <a:t>€</a:t>
          </a:r>
          <a:r>
            <a:rPr lang="en-GB" sz="1000" b="1"/>
            <a:t>35,1</a:t>
          </a:r>
          <a:r>
            <a:rPr lang="el-GR" sz="1000" b="1" baseline="0"/>
            <a:t> δισ.</a:t>
          </a:r>
          <a:endParaRPr lang="en-GB" sz="1000" b="1" baseline="0"/>
        </a:p>
        <a:p xmlns:a="http://schemas.openxmlformats.org/drawingml/2006/main">
          <a:r>
            <a:rPr lang="el-GR" sz="1000" b="1" baseline="0"/>
            <a:t>Γ.Δ.                </a:t>
          </a:r>
          <a:r>
            <a:rPr lang="en-GB" sz="1000" b="1" baseline="0"/>
            <a:t>941,26</a:t>
          </a:r>
          <a:endParaRPr lang="en-GB" sz="1000" b="1"/>
        </a:p>
      </cdr:txBody>
    </cdr:sp>
  </cdr:relSizeAnchor>
  <cdr:relSizeAnchor xmlns:cdr="http://schemas.openxmlformats.org/drawingml/2006/chartDrawing">
    <cdr:from>
      <cdr:x>0.05579</cdr:x>
      <cdr:y>0.68444</cdr:y>
    </cdr:from>
    <cdr:to>
      <cdr:x>0.20772</cdr:x>
      <cdr:y>0.80811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7675" y="3057525"/>
          <a:ext cx="1219209" cy="552461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00" b="1" dirty="0" smtClean="0"/>
            <a:t>29/06/2012</a:t>
          </a:r>
          <a:endParaRPr lang="en-GB" sz="1000" b="1" dirty="0"/>
        </a:p>
        <a:p xmlns:a="http://schemas.openxmlformats.org/drawingml/2006/main">
          <a:r>
            <a:rPr lang="el-GR" sz="1000" b="1" dirty="0" err="1"/>
            <a:t>Κεφ</a:t>
          </a:r>
          <a:r>
            <a:rPr lang="el-GR" sz="1000" b="1" dirty="0"/>
            <a:t>/ση</a:t>
          </a:r>
          <a:r>
            <a:rPr lang="el-GR" sz="1000" b="1" baseline="0" dirty="0"/>
            <a:t>   </a:t>
          </a:r>
          <a:r>
            <a:rPr lang="el-GR" sz="1000" b="1" dirty="0" smtClean="0"/>
            <a:t>€</a:t>
          </a:r>
          <a:r>
            <a:rPr lang="en-GB" sz="1000" b="1" dirty="0" smtClean="0"/>
            <a:t>24,3</a:t>
          </a:r>
          <a:r>
            <a:rPr lang="el-GR" sz="1000" b="1" baseline="0" dirty="0" smtClean="0"/>
            <a:t> </a:t>
          </a:r>
          <a:r>
            <a:rPr lang="el-GR" sz="1000" b="1" baseline="0" dirty="0"/>
            <a:t>δισ.</a:t>
          </a:r>
          <a:endParaRPr lang="en-GB" sz="1000" b="1" baseline="0" dirty="0"/>
        </a:p>
        <a:p xmlns:a="http://schemas.openxmlformats.org/drawingml/2006/main">
          <a:r>
            <a:rPr lang="el-GR" sz="1000" b="1" baseline="0" dirty="0"/>
            <a:t>Γ.Δ.                </a:t>
          </a:r>
          <a:r>
            <a:rPr lang="en-GB" sz="1000" b="1" dirty="0" smtClean="0"/>
            <a:t>611,16</a:t>
          </a:r>
          <a:endParaRPr lang="en-GB" sz="1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0.26138</cdr:x>
      <cdr:y>0.62367</cdr:y>
    </cdr:from>
    <cdr:to>
      <cdr:x>0.39535</cdr:x>
      <cdr:y>0.72389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214578" y="2786082"/>
          <a:ext cx="1135059" cy="447704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GB" sz="1100" b="1"/>
            <a:t>31/12/2012</a:t>
          </a:r>
        </a:p>
        <a:p xmlns:a="http://schemas.openxmlformats.org/drawingml/2006/main">
          <a:r>
            <a:rPr lang="en-GB" sz="1100" b="1"/>
            <a:t>Spread 10,53%</a:t>
          </a:r>
        </a:p>
      </cdr:txBody>
    </cdr:sp>
  </cdr:relSizeAnchor>
  <cdr:relSizeAnchor xmlns:cdr="http://schemas.openxmlformats.org/drawingml/2006/chartDrawing">
    <cdr:from>
      <cdr:x>0.84504</cdr:x>
      <cdr:y>0.51599</cdr:y>
    </cdr:from>
    <cdr:to>
      <cdr:x>0.96964</cdr:x>
      <cdr:y>0.60768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19938" y="2305039"/>
          <a:ext cx="1064573" cy="409599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/>
            <a:t>31/12/2013</a:t>
          </a:r>
        </a:p>
        <a:p xmlns:a="http://schemas.openxmlformats.org/drawingml/2006/main">
          <a:r>
            <a:rPr lang="en-GB" sz="1100" b="1"/>
            <a:t>Spread 6,63%</a:t>
          </a:r>
        </a:p>
      </cdr:txBody>
    </cdr:sp>
  </cdr:relSizeAnchor>
  <cdr:relSizeAnchor xmlns:cdr="http://schemas.openxmlformats.org/drawingml/2006/chartDrawing">
    <cdr:from>
      <cdr:x>0.45117</cdr:x>
      <cdr:y>0.04797</cdr:y>
    </cdr:from>
    <cdr:to>
      <cdr:x>0.52454</cdr:x>
      <cdr:y>0.73561</cdr:y>
    </cdr:to>
    <cdr:sp macro="" textlink="">
      <cdr:nvSpPr>
        <cdr:cNvPr id="4" name="Down Arrow 3"/>
        <cdr:cNvSpPr/>
      </cdr:nvSpPr>
      <cdr:spPr>
        <a:xfrm xmlns:a="http://schemas.openxmlformats.org/drawingml/2006/main">
          <a:off x="3822532" y="214314"/>
          <a:ext cx="621626" cy="307183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0.43394</cdr:x>
      <cdr:y>0.30703</cdr:y>
    </cdr:from>
    <cdr:to>
      <cdr:x>0.53236</cdr:x>
      <cdr:y>0.38971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6551" y="1371570"/>
          <a:ext cx="833883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55000"/>
          </a:schemeClr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en-GB" sz="1800" b="1" dirty="0" smtClean="0"/>
            <a:t>-17,7%</a:t>
          </a:r>
          <a:endParaRPr lang="en-GB" sz="1800" b="1" dirty="0"/>
        </a:p>
      </cdr:txBody>
    </cdr:sp>
  </cdr:relSizeAnchor>
  <cdr:relSizeAnchor xmlns:cdr="http://schemas.openxmlformats.org/drawingml/2006/chartDrawing">
    <cdr:from>
      <cdr:x>0.05059</cdr:x>
      <cdr:y>0.04797</cdr:y>
    </cdr:from>
    <cdr:to>
      <cdr:x>0.98704</cdr:x>
      <cdr:y>0.04833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428628" y="214314"/>
          <a:ext cx="7934061" cy="1609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accent6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marL="0" indent="0"/>
          <a:endParaRPr lang="en-US" sz="110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0.05059</cdr:x>
      <cdr:y>0.73561</cdr:y>
    </cdr:from>
    <cdr:to>
      <cdr:x>0.98259</cdr:x>
      <cdr:y>0.73596</cdr:y>
    </cdr:to>
    <cdr:sp macro="" textlink="">
      <cdr:nvSpPr>
        <cdr:cNvPr id="12" name="Straight Connector 11"/>
        <cdr:cNvSpPr/>
      </cdr:nvSpPr>
      <cdr:spPr>
        <a:xfrm xmlns:a="http://schemas.openxmlformats.org/drawingml/2006/main">
          <a:off x="428628" y="3286148"/>
          <a:ext cx="7896358" cy="156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accent6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marL="0" indent="0"/>
          <a:endParaRPr lang="en-US" sz="110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0.06466</cdr:x>
      <cdr:y>0.28998</cdr:y>
    </cdr:from>
    <cdr:to>
      <cdr:x>0.19863</cdr:x>
      <cdr:y>0.3902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552450" y="1295400"/>
          <a:ext cx="1144629" cy="447705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/>
            <a:t>29/06/2012</a:t>
          </a:r>
          <a:endParaRPr lang="en-GB" sz="1100" b="1" dirty="0"/>
        </a:p>
        <a:p xmlns:a="http://schemas.openxmlformats.org/drawingml/2006/main">
          <a:r>
            <a:rPr lang="en-GB" sz="1100" b="1" dirty="0"/>
            <a:t>Spread </a:t>
          </a:r>
          <a:r>
            <a:rPr lang="en-GB" sz="1100" b="1" dirty="0" smtClean="0"/>
            <a:t>24,29%</a:t>
          </a:r>
          <a:endParaRPr lang="en-GB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C7CFF-6DAA-4749-BE2E-A104AE5EDCCB}" type="datetimeFigureOut">
              <a:rPr lang="el-GR" smtClean="0"/>
              <a:pPr/>
              <a:t>14/1/2014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3ADC3-D06E-4DB4-A70D-05A230790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0727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8CAA-F82C-45F1-BDCF-A30200C0CD38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96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3275-8127-4A0D-A2DD-2262061AAF04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74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FB9E-5C19-4CDE-8240-B583A09D6DC5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61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2095-F0DE-42F9-8F3A-984A6079C557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00034" y="1428736"/>
            <a:ext cx="8215370" cy="1588"/>
          </a:xfrm>
          <a:prstGeom prst="line">
            <a:avLst/>
          </a:prstGeom>
          <a:ln w="34925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671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D2-2692-475F-90E2-8BE3426EDA05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2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6592-19F3-4AB4-B1E5-DFA21B5E1E5F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00034" y="1428736"/>
            <a:ext cx="8215370" cy="1588"/>
          </a:xfrm>
          <a:prstGeom prst="line">
            <a:avLst/>
          </a:prstGeom>
          <a:ln w="34925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375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5C2-5F8D-49B3-BA4F-6C633FBA0036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00034" y="1428736"/>
            <a:ext cx="8215370" cy="1588"/>
          </a:xfrm>
          <a:prstGeom prst="line">
            <a:avLst/>
          </a:prstGeom>
          <a:ln w="34925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309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E598-A742-4C6C-8A4A-F6CDBEB61A1C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00034" y="1428736"/>
            <a:ext cx="8215370" cy="1588"/>
          </a:xfrm>
          <a:prstGeom prst="line">
            <a:avLst/>
          </a:prstGeom>
          <a:ln w="34925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093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A85-0FBC-41A2-82EF-96E1789898B8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6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21A1-3BEE-4AD8-B160-7869928A5886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05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1E6F-F905-4DBD-9DD3-B10D7A5FE73D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40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7786710" y="134917"/>
            <a:ext cx="1214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0D18-729B-46F2-9BB5-32D1C6F5467F}" type="datetime1">
              <a:rPr lang="el-GR" smtClean="0"/>
              <a:pPr/>
              <a:t>14/1/2014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ight Triangle 6"/>
          <p:cNvSpPr/>
          <p:nvPr userDrawn="1"/>
        </p:nvSpPr>
        <p:spPr>
          <a:xfrm flipH="1">
            <a:off x="8429652" y="5786454"/>
            <a:ext cx="714380" cy="1071546"/>
          </a:xfrm>
          <a:prstGeom prst="rtTriangle">
            <a:avLst/>
          </a:prstGeom>
          <a:solidFill>
            <a:srgbClr val="023F88"/>
          </a:solidFill>
          <a:ln>
            <a:solidFill>
              <a:srgbClr val="023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701043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CAE15760-E2C2-4FB5-86DC-9D24747DD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274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571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88" indent="-190500" algn="l" defTabSz="914400" rtl="0" eaLnBrk="1" latinLnBrk="0" hangingPunct="1">
        <a:spcBef>
          <a:spcPct val="20000"/>
        </a:spcBef>
        <a:buFont typeface="Wingdings" pitchFamily="2" charset="2"/>
        <a:buChar char="Ø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6231"/>
            <a:ext cx="7772400" cy="2541595"/>
          </a:xfrm>
        </p:spPr>
        <p:txBody>
          <a:bodyPr anchor="t">
            <a:normAutofit/>
          </a:bodyPr>
          <a:lstStyle/>
          <a:p>
            <a:pPr algn="ctr"/>
            <a:r>
              <a:rPr lang="el-GR" sz="3600" dirty="0" smtClean="0">
                <a:solidFill>
                  <a:srgbClr val="000F47"/>
                </a:solidFill>
              </a:rPr>
              <a:t>Απογραφή Επενδύσεων </a:t>
            </a:r>
            <a:br>
              <a:rPr lang="el-GR" sz="3600" dirty="0" smtClean="0">
                <a:solidFill>
                  <a:srgbClr val="000F47"/>
                </a:solidFill>
              </a:rPr>
            </a:br>
            <a:r>
              <a:rPr lang="el-GR" sz="3600" dirty="0" smtClean="0">
                <a:solidFill>
                  <a:srgbClr val="000F47"/>
                </a:solidFill>
              </a:rPr>
              <a:t>18μηνο 07/2012 – 12/2013</a:t>
            </a:r>
            <a:br>
              <a:rPr lang="el-GR" sz="3600" dirty="0" smtClean="0">
                <a:solidFill>
                  <a:srgbClr val="000F47"/>
                </a:solidFill>
              </a:rPr>
            </a:br>
            <a:r>
              <a:rPr lang="el-GR" sz="3600" dirty="0" smtClean="0">
                <a:solidFill>
                  <a:srgbClr val="000F47"/>
                </a:solidFill>
              </a:rPr>
              <a:t/>
            </a:r>
            <a:br>
              <a:rPr lang="el-GR" sz="3600" dirty="0" smtClean="0">
                <a:solidFill>
                  <a:srgbClr val="000F47"/>
                </a:solidFill>
              </a:rPr>
            </a:br>
            <a:r>
              <a:rPr lang="el-GR" sz="2400" b="0" dirty="0" smtClean="0">
                <a:solidFill>
                  <a:srgbClr val="023F88"/>
                </a:solidFill>
              </a:rPr>
              <a:t>1</a:t>
            </a:r>
            <a:r>
              <a:rPr lang="en-GB" sz="2400" b="0" dirty="0" smtClean="0">
                <a:solidFill>
                  <a:srgbClr val="023F88"/>
                </a:solidFill>
              </a:rPr>
              <a:t>5</a:t>
            </a:r>
            <a:r>
              <a:rPr lang="el-GR" sz="2400" b="0" dirty="0" smtClean="0">
                <a:solidFill>
                  <a:srgbClr val="023F88"/>
                </a:solidFill>
              </a:rPr>
              <a:t> Ιανουαρίου 2014</a:t>
            </a:r>
            <a:endParaRPr lang="en-GB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0F47"/>
                </a:solidFill>
              </a:rPr>
              <a:t>ΣΔΙΤ – </a:t>
            </a:r>
            <a:r>
              <a:rPr lang="el-GR" dirty="0" smtClean="0">
                <a:solidFill>
                  <a:srgbClr val="023F88"/>
                </a:solidFill>
              </a:rPr>
              <a:t>ΠΡΟΓΡΑΜΜΑ</a:t>
            </a:r>
            <a:r>
              <a:rPr lang="en-GB" dirty="0" smtClean="0">
                <a:solidFill>
                  <a:srgbClr val="023F88"/>
                </a:solidFill>
              </a:rPr>
              <a:t> </a:t>
            </a:r>
            <a:r>
              <a:rPr lang="el-GR" dirty="0" smtClean="0">
                <a:solidFill>
                  <a:srgbClr val="023F88"/>
                </a:solidFill>
              </a:rPr>
              <a:t>«ΑΥΓΕΙΑΣ»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348" y="1686576"/>
          <a:ext cx="800105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1071570"/>
                <a:gridCol w="292895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ΕΡΓΟ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Π/Υ</a:t>
                      </a:r>
                    </a:p>
                    <a:p>
                      <a:pPr algn="ctr"/>
                      <a:r>
                        <a:rPr lang="el-GR" dirty="0" smtClean="0"/>
                        <a:t>[€ εκ.]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ΤΡΕΧΟΥΣΑ ΚΑΤΑΣΤΑΣΗ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Υλοποίηση Μονάδας Ολοκληρωμένης Διαχείρισης Στερεών Αποβλήτων </a:t>
                      </a:r>
                      <a:r>
                        <a:rPr lang="el-GR" sz="18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Νήσου Κέρκυρας</a:t>
                      </a:r>
                      <a:endParaRPr lang="el-GR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Αναμένεται η προκήρυξη του διαγωνισμού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Εγκατάσταση Επεξεργασίας Αστικών Στέρεων Αποβλήτων </a:t>
                      </a:r>
                      <a:r>
                        <a:rPr lang="el-GR" sz="18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Περιφέρειας Ηπείρου</a:t>
                      </a:r>
                      <a:endParaRPr lang="el-GR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Σε φάση ανταγωνιστικού διαλόγου με 6 προεπιλεγέντες υποψηφίους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Μονάδα Επεξεργασίας Απορριμμάτων στην </a:t>
                      </a:r>
                      <a:r>
                        <a:rPr lang="el-GR" sz="18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Περιφέρεια Ανατολικής Μακεδονίας – Θράκης</a:t>
                      </a:r>
                      <a:endParaRPr lang="el-GR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145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Σε φάση προεπιλογής υποψηφίων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noProof="0" dirty="0" smtClean="0"/>
                        <a:t>Σύνολο</a:t>
                      </a:r>
                      <a:endParaRPr lang="el-GR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340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F47"/>
                </a:solidFill>
              </a:rPr>
              <a:t>ΣΔΙΤ – </a:t>
            </a:r>
            <a:r>
              <a:rPr lang="en-GB" dirty="0" smtClean="0">
                <a:solidFill>
                  <a:srgbClr val="000F47"/>
                </a:solidFill>
              </a:rPr>
              <a:t>ICT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21537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Έργο:</a:t>
            </a:r>
          </a:p>
          <a:p>
            <a:r>
              <a:rPr lang="el-GR" sz="2800" dirty="0" err="1" smtClean="0">
                <a:solidFill>
                  <a:srgbClr val="023F88"/>
                </a:solidFill>
              </a:rPr>
              <a:t>Ευρυζωνικές</a:t>
            </a:r>
            <a:r>
              <a:rPr lang="el-GR" sz="2800" dirty="0" smtClean="0">
                <a:solidFill>
                  <a:srgbClr val="023F88"/>
                </a:solidFill>
              </a:rPr>
              <a:t> Υποδομές σε αγροτικές «λευκές» περιοχές</a:t>
            </a:r>
          </a:p>
          <a:p>
            <a:pPr>
              <a:spcBef>
                <a:spcPts val="1200"/>
              </a:spcBef>
            </a:pPr>
            <a:r>
              <a:rPr lang="el-GR" sz="1600" b="1" dirty="0" smtClean="0"/>
              <a:t>Σύντομη περιγραφή: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Αναμένεται η υποβολή δεσμευτικών προσφορών</a:t>
            </a:r>
            <a:endParaRPr lang="el-GR" sz="1600" dirty="0">
              <a:solidFill>
                <a:srgbClr val="023F8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5528656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l-GR" sz="1200" b="1" dirty="0" smtClean="0"/>
              <a:t>Τομέας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Πληροφορική / Τηλεπικοινωνία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4357686" y="5786454"/>
            <a:ext cx="135732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29256" y="552865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Προϋπολογισμός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€ 161 εκ.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714488"/>
          <a:ext cx="8001056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1071570"/>
                <a:gridCol w="292895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ΕΡΓΟ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Π/Υ</a:t>
                      </a:r>
                    </a:p>
                    <a:p>
                      <a:pPr algn="ctr"/>
                      <a:r>
                        <a:rPr lang="el-GR" dirty="0" smtClean="0"/>
                        <a:t>[€ εκ.]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ΤΡΕΧΟΥΣΑ ΚΑΤΑΣΤΑΣΗ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Ολοκληρωμένο Σύστημα Εισόδου/ Εξόδου/ Στάθμευσης της Κεντρικής Αγοράς Αθηνών Ρέντη</a:t>
                      </a:r>
                      <a:endParaRPr lang="el-GR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Σε φάση δημοσίας διαβούλευσης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Νέας Ιχθυαγορά στην Κεντρική Αγορά Αθηνών Ρέντη </a:t>
                      </a:r>
                      <a:endParaRPr lang="el-GR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Σε φάση δημοσίας διαβούλευσης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Μαρίνα Ναυπλίου</a:t>
                      </a:r>
                      <a:endParaRPr lang="el-GR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Υπογραφή συμβάσεων</a:t>
                      </a:r>
                      <a:r>
                        <a:rPr lang="el-GR" baseline="0" dirty="0" smtClean="0"/>
                        <a:t> από Περιφέρεια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Κατασκευή και συντήρηση έντεκα (11) ανοικτών κολυμβητηρίων και επτά (7) κλειστών γυμναστηρίων</a:t>
                      </a:r>
                      <a:endParaRPr lang="el-GR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Δημοσίευση τευχών διαγωνισμού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noProof="0" dirty="0" smtClean="0"/>
                        <a:t>Σύνολο</a:t>
                      </a:r>
                      <a:endParaRPr lang="el-GR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49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0F47"/>
                </a:solidFill>
              </a:rPr>
              <a:t>ΣΔΙΤ – </a:t>
            </a:r>
            <a:r>
              <a:rPr lang="el-GR" dirty="0" smtClean="0">
                <a:solidFill>
                  <a:srgbClr val="023F88"/>
                </a:solidFill>
              </a:rPr>
              <a:t>ΥΠΟΔΟΜΕΣ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Υπότιτλος 2"/>
          <p:cNvSpPr txBox="1">
            <a:spLocks/>
          </p:cNvSpPr>
          <p:nvPr/>
        </p:nvSpPr>
        <p:spPr>
          <a:xfrm>
            <a:off x="2971800" y="2362200"/>
            <a:ext cx="5688000" cy="29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dirty="0" smtClean="0">
                <a:solidFill>
                  <a:srgbClr val="000F47"/>
                </a:solidFill>
                <a:latin typeface="+mj-lt"/>
              </a:rPr>
              <a:t>Μέρος Γ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sz="2800" b="1" dirty="0" smtClean="0">
                <a:solidFill>
                  <a:srgbClr val="000F47"/>
                </a:solidFill>
                <a:latin typeface="+mj-lt"/>
              </a:rPr>
              <a:t>Ξένες Επενδύσεις</a:t>
            </a:r>
            <a:endParaRPr lang="en-GB" sz="2800" b="1" dirty="0" smtClean="0">
              <a:solidFill>
                <a:srgbClr val="000F47"/>
              </a:solidFill>
              <a:latin typeface="+mj-lt"/>
            </a:endParaRPr>
          </a:p>
          <a:p>
            <a:pPr marL="171450" indent="-171450">
              <a:lnSpc>
                <a:spcPct val="120000"/>
              </a:lnSpc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Εξαγορές &amp; Συγχωνεύσεις</a:t>
            </a:r>
          </a:p>
          <a:p>
            <a:pPr marL="171450" indent="-171450">
              <a:lnSpc>
                <a:spcPct val="120000"/>
              </a:lnSpc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Επεκτάσεις Δραστηριοτήτων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10648" y="928614"/>
            <a:ext cx="6000648" cy="4000496"/>
          </a:xfrm>
          <a:prstGeom prst="line">
            <a:avLst/>
          </a:prstGeom>
          <a:ln w="19050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rot="2017521" flipH="1" flipV="1">
            <a:off x="-1168774" y="1953784"/>
            <a:ext cx="2362237" cy="3573502"/>
          </a:xfrm>
          <a:prstGeom prst="rtTriangle">
            <a:avLst/>
          </a:prstGeom>
          <a:solidFill>
            <a:srgbClr val="023F88"/>
          </a:solidFill>
          <a:ln>
            <a:solidFill>
              <a:srgbClr val="023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8458200" y="6075402"/>
            <a:ext cx="213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AE15760-E2C2-4FB5-86DC-9D24747DD772}" type="slidenum">
              <a:rPr lang="en-US" sz="3000" baseline="30000" smtClean="0">
                <a:solidFill>
                  <a:schemeClr val="bg1"/>
                </a:solidFill>
                <a:latin typeface="+mj-lt"/>
              </a:rPr>
              <a:pPr/>
              <a:t>14</a:t>
            </a:fld>
            <a:endParaRPr lang="en-US" sz="3000" baseline="30000" dirty="0">
              <a:solidFill>
                <a:schemeClr val="bg1"/>
              </a:solidFill>
              <a:latin typeface="+mj-lt"/>
            </a:endParaRPr>
          </a:p>
          <a:p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9600" y="4643446"/>
            <a:ext cx="1371600" cy="16885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Τίτλος 1"/>
          <p:cNvSpPr txBox="1">
            <a:spLocks/>
          </p:cNvSpPr>
          <p:nvPr/>
        </p:nvSpPr>
        <p:spPr>
          <a:xfrm>
            <a:off x="6934200" y="2286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aseline="30000" dirty="0" smtClean="0">
                <a:solidFill>
                  <a:schemeClr val="tx2">
                    <a:lumMod val="75000"/>
                  </a:schemeClr>
                </a:solidFill>
              </a:rPr>
              <a:t>	15/01/2014</a:t>
            </a:r>
            <a:endParaRPr lang="en-US" sz="18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00034" y="1571612"/>
          <a:ext cx="8215370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5000660"/>
                <a:gridCol w="857256"/>
              </a:tblGrid>
              <a:tr h="448532"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ΕΠΕΝΔΥΤΗΣ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ΕΠΕΝΔΥΣΗ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Π/Υ </a:t>
                      </a:r>
                    </a:p>
                    <a:p>
                      <a:pPr algn="ctr"/>
                      <a:r>
                        <a:rPr lang="el-GR" sz="1600" dirty="0" smtClean="0"/>
                        <a:t>[€ εκ.]</a:t>
                      </a:r>
                      <a:endParaRPr lang="en-GB" sz="1600" dirty="0"/>
                    </a:p>
                  </a:txBody>
                  <a:tcPr anchor="ctr"/>
                </a:tc>
              </a:tr>
              <a:tr h="28721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</a:pPr>
                      <a:r>
                        <a:rPr lang="en-US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Dufry</a:t>
                      </a: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 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51% της </a:t>
                      </a:r>
                      <a:r>
                        <a:rPr lang="en-GB" sz="1600" dirty="0" smtClean="0"/>
                        <a:t>“KAE Duty Free</a:t>
                      </a:r>
                      <a:r>
                        <a:rPr lang="en-GB" sz="1600" baseline="0" dirty="0" smtClean="0"/>
                        <a:t> Shops”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200</a:t>
                      </a:r>
                      <a:endParaRPr lang="en-GB" sz="1600" dirty="0"/>
                    </a:p>
                  </a:txBody>
                  <a:tcPr anchor="ctr"/>
                </a:tc>
              </a:tr>
              <a:tr h="448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cap="all" baseline="0" noProof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Qatar Petroleum</a:t>
                      </a:r>
                      <a:endParaRPr lang="el-GR" sz="1600" b="0" cap="all" baseline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25% της θερμοηλεκτρικής μονάδας «ΗΡΩΝ ΙΙ» της ΓΕΚ ΤΕΡΝΑ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58</a:t>
                      </a:r>
                      <a:endParaRPr lang="en-GB" sz="1600" dirty="0"/>
                    </a:p>
                  </a:txBody>
                  <a:tcPr anchor="ctr"/>
                </a:tc>
              </a:tr>
              <a:tr h="287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Dahra</a:t>
                      </a:r>
                      <a:endParaRPr lang="el-GR" sz="1600" b="1" cap="all" baseline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100% </a:t>
                      </a:r>
                      <a:r>
                        <a:rPr lang="el-GR" sz="1600" dirty="0" smtClean="0"/>
                        <a:t>της</a:t>
                      </a:r>
                      <a:r>
                        <a:rPr lang="el-GR" sz="1600" baseline="0" dirty="0" smtClean="0"/>
                        <a:t> «ΜΥΛΟΙ ΛΟΥΛΗ»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15,6</a:t>
                      </a:r>
                      <a:endParaRPr lang="en-GB" sz="1600" dirty="0"/>
                    </a:p>
                  </a:txBody>
                  <a:tcPr anchor="ctr"/>
                </a:tc>
              </a:tr>
              <a:tr h="287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Fairfax Financial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19,1% της </a:t>
                      </a:r>
                      <a:r>
                        <a:rPr lang="en-GB" sz="1600" dirty="0" smtClean="0"/>
                        <a:t>EUROBANK PROPERTIES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243</a:t>
                      </a:r>
                      <a:endParaRPr lang="en-GB" sz="1600" dirty="0"/>
                    </a:p>
                  </a:txBody>
                  <a:tcPr anchor="ctr"/>
                </a:tc>
              </a:tr>
              <a:tr h="28721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</a:pPr>
                      <a:r>
                        <a:rPr lang="en-US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Donskoy</a:t>
                      </a: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Tabak</a:t>
                      </a: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 JSC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50,4% της ΣΕΚΑΠ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smtClean="0"/>
                        <a:t>3,3</a:t>
                      </a:r>
                      <a:endParaRPr lang="en-GB" sz="1600" dirty="0"/>
                    </a:p>
                  </a:txBody>
                  <a:tcPr anchor="ctr"/>
                </a:tc>
              </a:tr>
              <a:tr h="287218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Paine &amp; Partners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67,5% της </a:t>
                      </a:r>
                      <a:r>
                        <a:rPr lang="en-GB" sz="1600" b="0" dirty="0" smtClean="0"/>
                        <a:t>EURODRIP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58</a:t>
                      </a:r>
                      <a:endParaRPr lang="en-GB" sz="1600" dirty="0"/>
                    </a:p>
                  </a:txBody>
                  <a:tcPr anchor="ctr"/>
                </a:tc>
              </a:tr>
              <a:tr h="287218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Rhone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/>
                        <a:t>38,7% </a:t>
                      </a:r>
                      <a:r>
                        <a:rPr lang="el-GR" sz="1600" b="0" dirty="0" smtClean="0"/>
                        <a:t>της</a:t>
                      </a:r>
                      <a:r>
                        <a:rPr lang="el-GR" sz="1600" b="0" baseline="0" dirty="0" smtClean="0"/>
                        <a:t> </a:t>
                      </a:r>
                      <a:r>
                        <a:rPr lang="en-GB" sz="1600" b="0" baseline="0" dirty="0" smtClean="0"/>
                        <a:t>S&amp;B </a:t>
                      </a:r>
                      <a:r>
                        <a:rPr lang="el-GR" sz="1600" b="0" baseline="0" dirty="0" smtClean="0"/>
                        <a:t>ΒΙΟΜΗΧΑΝΙΚΑ ΟΡΥΚΤΑ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115</a:t>
                      </a:r>
                      <a:endParaRPr lang="en-GB" sz="1600" dirty="0"/>
                    </a:p>
                  </a:txBody>
                  <a:tcPr anchor="ctr"/>
                </a:tc>
              </a:tr>
              <a:tr h="448532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PSP Investments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100% του χαρτοφυλακίου αεροδρομίων της </a:t>
                      </a:r>
                      <a:r>
                        <a:rPr lang="en-GB" sz="1600" b="0" dirty="0" smtClean="0"/>
                        <a:t>HOCHTIEF (</a:t>
                      </a:r>
                      <a:r>
                        <a:rPr lang="el-GR" sz="1600" b="0" dirty="0" smtClean="0"/>
                        <a:t>Δ.Α.Α. Ελ. Βενιζέλος)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Εξαγορές &amp; Συγχωνεύσεις</a:t>
            </a:r>
            <a:r>
              <a:rPr lang="en-GB" dirty="0" smtClean="0"/>
              <a:t> 1/2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356350"/>
            <a:ext cx="2133600" cy="365125"/>
          </a:xfrm>
        </p:spPr>
        <p:txBody>
          <a:bodyPr/>
          <a:lstStyle/>
          <a:p>
            <a:fld id="{CAE15760-E2C2-4FB5-86DC-9D24747DD77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96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8458200" y="6075402"/>
            <a:ext cx="213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AE15760-E2C2-4FB5-86DC-9D24747DD772}" type="slidenum">
              <a:rPr lang="en-US" sz="3000" baseline="30000" smtClean="0">
                <a:solidFill>
                  <a:schemeClr val="bg1"/>
                </a:solidFill>
                <a:latin typeface="+mj-lt"/>
              </a:rPr>
              <a:pPr/>
              <a:t>15</a:t>
            </a:fld>
            <a:endParaRPr lang="en-US" sz="3000" baseline="30000" dirty="0">
              <a:solidFill>
                <a:schemeClr val="bg1"/>
              </a:solidFill>
              <a:latin typeface="+mj-lt"/>
            </a:endParaRPr>
          </a:p>
          <a:p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Τίτλος 1"/>
          <p:cNvSpPr txBox="1">
            <a:spLocks/>
          </p:cNvSpPr>
          <p:nvPr/>
        </p:nvSpPr>
        <p:spPr>
          <a:xfrm>
            <a:off x="6934200" y="2286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aseline="30000" dirty="0" smtClean="0">
                <a:solidFill>
                  <a:schemeClr val="tx2">
                    <a:lumMod val="75000"/>
                  </a:schemeClr>
                </a:solidFill>
              </a:rPr>
              <a:t>	15/01/2014</a:t>
            </a:r>
            <a:endParaRPr lang="en-US" sz="18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Εξαγορές &amp; Συγχωνεύσεις</a:t>
            </a:r>
            <a:r>
              <a:rPr lang="en-GB" dirty="0" smtClean="0"/>
              <a:t> 2/2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356350"/>
            <a:ext cx="2133600" cy="365125"/>
          </a:xfrm>
        </p:spPr>
        <p:txBody>
          <a:bodyPr/>
          <a:lstStyle/>
          <a:p>
            <a:fld id="{CAE15760-E2C2-4FB5-86DC-9D24747DD772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34" y="1571612"/>
          <a:ext cx="8215370" cy="346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5000660"/>
                <a:gridCol w="857256"/>
              </a:tblGrid>
              <a:tr h="305125"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ΕΠΕΝΔΥΤΗΣ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ΕΠΕΝΔΥΣΗ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Π/Υ </a:t>
                      </a:r>
                    </a:p>
                    <a:p>
                      <a:pPr algn="ctr"/>
                      <a:r>
                        <a:rPr lang="el-GR" sz="1600" dirty="0" smtClean="0"/>
                        <a:t>[€ εκ.]</a:t>
                      </a:r>
                      <a:endParaRPr lang="en-GB" sz="1600" dirty="0"/>
                    </a:p>
                  </a:txBody>
                  <a:tcPr anchor="ctr"/>
                </a:tc>
              </a:tr>
              <a:tr h="19204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</a:pPr>
                      <a:r>
                        <a:rPr lang="en-US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Grupo</a:t>
                      </a: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 Dolphin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Εξαγορά</a:t>
                      </a:r>
                      <a:r>
                        <a:rPr lang="el-GR" sz="1600" baseline="0" dirty="0" smtClean="0"/>
                        <a:t> κτιρίου γραφείων της </a:t>
                      </a:r>
                      <a:r>
                        <a:rPr lang="en-GB" sz="1600" baseline="0" dirty="0" smtClean="0"/>
                        <a:t>BNP PARIBAS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10,3</a:t>
                      </a:r>
                      <a:endParaRPr lang="en-GB" sz="1600" dirty="0"/>
                    </a:p>
                  </a:txBody>
                  <a:tcPr anchor="ctr"/>
                </a:tc>
              </a:tr>
              <a:tr h="236321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</a:pPr>
                      <a:r>
                        <a:rPr lang="en-GB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Third Point Hellenic Recovery Fund</a:t>
                      </a:r>
                      <a:endParaRPr lang="en-US" sz="1600" kern="1200" cap="all" baseline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Εισφορά</a:t>
                      </a:r>
                      <a:r>
                        <a:rPr lang="el-GR" sz="1600" baseline="0" dirty="0" smtClean="0"/>
                        <a:t> ΜΚ στην </a:t>
                      </a:r>
                      <a:r>
                        <a:rPr lang="en-GB" sz="1600" baseline="0" dirty="0" smtClean="0"/>
                        <a:t>ENERGEAN OIL &amp; GAS </a:t>
                      </a:r>
                      <a:r>
                        <a:rPr lang="el-GR" sz="1600" baseline="0" dirty="0" smtClean="0"/>
                        <a:t>για διεξαγωγή γεωτρήσεων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46</a:t>
                      </a:r>
                      <a:endParaRPr lang="en-GB" sz="1600" dirty="0"/>
                    </a:p>
                  </a:txBody>
                  <a:tcPr anchor="ctr"/>
                </a:tc>
              </a:tr>
              <a:tr h="17665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cap="all" baseline="0" noProof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Argos </a:t>
                      </a:r>
                      <a:r>
                        <a:rPr lang="en-GB" sz="1600" kern="1200" cap="all" baseline="0" noProof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s.p.a</a:t>
                      </a:r>
                      <a:r>
                        <a:rPr lang="en-GB" sz="1600" kern="1200" cap="all" baseline="0" noProof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l-GR" sz="1600" kern="1200" cap="all" baseline="0" noProof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Αύξηση συμμετοχής από 1,4% στο 10% στην ΣΑΡΑΝΤΗΣ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</a:tr>
              <a:tr h="1766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Qatar Holding</a:t>
                      </a:r>
                      <a:endParaRPr lang="en-US" sz="1600" kern="1200" cap="all" baseline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Εξαγορά του </a:t>
                      </a:r>
                      <a:r>
                        <a:rPr lang="el-GR" sz="1600" dirty="0" err="1" smtClean="0"/>
                        <a:t>ξεν</a:t>
                      </a:r>
                      <a:r>
                        <a:rPr lang="el-GR" sz="1600" dirty="0" smtClean="0"/>
                        <a:t>/</a:t>
                      </a:r>
                      <a:r>
                        <a:rPr lang="el-GR" sz="1600" dirty="0" err="1" smtClean="0"/>
                        <a:t>χείου</a:t>
                      </a:r>
                      <a:r>
                        <a:rPr lang="el-GR" sz="1600" dirty="0" smtClean="0"/>
                        <a:t> </a:t>
                      </a:r>
                      <a:r>
                        <a:rPr lang="en-GB" sz="1600" dirty="0" smtClean="0"/>
                        <a:t>MIRAMARE </a:t>
                      </a:r>
                      <a:r>
                        <a:rPr lang="el-GR" sz="1600" dirty="0" smtClean="0"/>
                        <a:t>στην Κέρκυρα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40</a:t>
                      </a:r>
                      <a:endParaRPr lang="en-GB" sz="1600" dirty="0"/>
                    </a:p>
                  </a:txBody>
                  <a:tcPr anchor="ctr"/>
                </a:tc>
              </a:tr>
              <a:tr h="192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Fairfax Financial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5</a:t>
                      </a:r>
                      <a:r>
                        <a:rPr lang="el-GR" sz="1600" dirty="0" smtClean="0"/>
                        <a:t>% του</a:t>
                      </a:r>
                      <a:r>
                        <a:rPr lang="el-GR" sz="1600" baseline="0" dirty="0" smtClean="0"/>
                        <a:t> ΟΜΙΛΟΥ ΜΥΤΙΛΗΝΑΙΟΥ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25,5</a:t>
                      </a:r>
                      <a:endParaRPr lang="en-GB" sz="1600" dirty="0"/>
                    </a:p>
                  </a:txBody>
                  <a:tcPr anchor="ctr"/>
                </a:tc>
              </a:tr>
              <a:tr h="19204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York Capital</a:t>
                      </a:r>
                      <a:r>
                        <a:rPr lang="el-GR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Mgmt</a:t>
                      </a:r>
                      <a:endParaRPr lang="el-GR" sz="1600" kern="1200" cap="all" baseline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/>
                        <a:t>10% </a:t>
                      </a:r>
                      <a:r>
                        <a:rPr lang="el-GR" sz="1600" b="0" dirty="0" smtClean="0"/>
                        <a:t>της ΓΕΚ</a:t>
                      </a:r>
                      <a:r>
                        <a:rPr lang="el-GR" sz="1600" b="0" baseline="0" dirty="0" smtClean="0"/>
                        <a:t>-ΤΕΡΝΑ και ΤΕΡΝΑ ΕΝΕΡΓΕΙΑΚΗ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100</a:t>
                      </a:r>
                      <a:endParaRPr lang="en-GB" sz="1600" dirty="0"/>
                    </a:p>
                  </a:txBody>
                  <a:tcPr anchor="ctr"/>
                </a:tc>
              </a:tr>
              <a:tr h="19204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ArabSat</a:t>
                      </a:r>
                      <a:endParaRPr lang="el-GR" sz="1600" kern="1200" cap="all" baseline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100% της </a:t>
                      </a:r>
                      <a:r>
                        <a:rPr lang="en-GB" sz="1600" b="0" dirty="0" smtClean="0"/>
                        <a:t>HELLAS SAT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208</a:t>
                      </a:r>
                      <a:endParaRPr lang="en-GB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96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8458200" y="6075402"/>
            <a:ext cx="213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AE15760-E2C2-4FB5-86DC-9D24747DD772}" type="slidenum">
              <a:rPr lang="en-US" sz="3000" baseline="30000" smtClean="0">
                <a:solidFill>
                  <a:schemeClr val="bg1"/>
                </a:solidFill>
                <a:latin typeface="+mj-lt"/>
              </a:rPr>
              <a:pPr/>
              <a:t>16</a:t>
            </a:fld>
            <a:endParaRPr lang="en-US" sz="3000" baseline="30000" dirty="0">
              <a:solidFill>
                <a:schemeClr val="bg1"/>
              </a:solidFill>
              <a:latin typeface="+mj-lt"/>
            </a:endParaRPr>
          </a:p>
          <a:p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Τίτλος 1"/>
          <p:cNvSpPr txBox="1">
            <a:spLocks/>
          </p:cNvSpPr>
          <p:nvPr/>
        </p:nvSpPr>
        <p:spPr>
          <a:xfrm>
            <a:off x="6934200" y="2286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aseline="30000" dirty="0" smtClean="0">
                <a:solidFill>
                  <a:schemeClr val="tx2">
                    <a:lumMod val="75000"/>
                  </a:schemeClr>
                </a:solidFill>
              </a:rPr>
              <a:t>	15/01/2014</a:t>
            </a:r>
            <a:endParaRPr lang="en-US" sz="18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Επέκταση Δραστηριοτήτων</a:t>
            </a:r>
            <a:r>
              <a:rPr lang="en-GB" dirty="0" smtClean="0"/>
              <a:t> 1/2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356350"/>
            <a:ext cx="2133600" cy="365125"/>
          </a:xfrm>
        </p:spPr>
        <p:txBody>
          <a:bodyPr/>
          <a:lstStyle/>
          <a:p>
            <a:fld id="{CAE15760-E2C2-4FB5-86DC-9D24747DD772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1571612"/>
          <a:ext cx="8215370" cy="338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327"/>
                <a:gridCol w="5621043"/>
              </a:tblGrid>
              <a:tr h="483902"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ΕΠΕΝΔΥΤΗΣ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ΕΠΕΝΔΥΣΗ</a:t>
                      </a:r>
                      <a:endParaRPr lang="en-GB" sz="1600" dirty="0"/>
                    </a:p>
                  </a:txBody>
                  <a:tcPr anchor="ctr"/>
                </a:tc>
              </a:tr>
              <a:tr h="632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cap="all" baseline="0" noProof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Philip Morris</a:t>
                      </a:r>
                      <a:endParaRPr lang="el-GR" sz="1600" b="0" cap="all" baseline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indent="-82550" algn="l">
                        <a:buFont typeface="Arial" pitchFamily="34" charset="0"/>
                        <a:buChar char="•"/>
                      </a:pPr>
                      <a:r>
                        <a:rPr lang="el-GR" sz="1600" dirty="0" smtClean="0"/>
                        <a:t>Μετατροπή</a:t>
                      </a:r>
                      <a:r>
                        <a:rPr lang="el-GR" sz="1600" baseline="0" dirty="0" smtClean="0"/>
                        <a:t> των αποθηκών της ΠΑΠΑΣΤΡΑΤΟΣ στο Αγρίνιο σε </a:t>
                      </a:r>
                      <a:r>
                        <a:rPr lang="en-GB" sz="1600" baseline="0" dirty="0" smtClean="0"/>
                        <a:t>logistics hub </a:t>
                      </a:r>
                      <a:r>
                        <a:rPr lang="el-GR" sz="1600" baseline="0" dirty="0" smtClean="0"/>
                        <a:t>για την Ευρώπη.</a:t>
                      </a:r>
                    </a:p>
                    <a:p>
                      <a:pPr marL="82550" indent="-82550" algn="l">
                        <a:buFont typeface="Arial" pitchFamily="34" charset="0"/>
                        <a:buChar char="•"/>
                      </a:pPr>
                      <a:r>
                        <a:rPr lang="el-GR" sz="1600" baseline="0" dirty="0" smtClean="0"/>
                        <a:t>Νέα μονάδα συσκευασιών</a:t>
                      </a:r>
                    </a:p>
                    <a:p>
                      <a:pPr marL="82550" indent="-82550" algn="l">
                        <a:buFont typeface="Arial" pitchFamily="34" charset="0"/>
                        <a:buChar char="•"/>
                      </a:pPr>
                      <a:r>
                        <a:rPr lang="el-GR" sz="1600" baseline="0" dirty="0" smtClean="0"/>
                        <a:t>Νέες γραμμές παραγωγής</a:t>
                      </a:r>
                      <a:endParaRPr lang="en-GB" sz="1600" dirty="0"/>
                    </a:p>
                  </a:txBody>
                  <a:tcPr anchor="ctr"/>
                </a:tc>
              </a:tr>
              <a:tr h="343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cap="all" baseline="0" noProof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Syngenta</a:t>
                      </a:r>
                      <a:r>
                        <a:rPr lang="en-GB" sz="1600" b="0" kern="1200" cap="all" baseline="0" noProof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 Hellas</a:t>
                      </a:r>
                      <a:endParaRPr lang="el-GR" sz="1600" b="0" cap="all" baseline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Νέα</a:t>
                      </a:r>
                      <a:r>
                        <a:rPr lang="el-GR" sz="1600" baseline="0" dirty="0" smtClean="0"/>
                        <a:t> γραμμή παραγωγής </a:t>
                      </a:r>
                      <a:r>
                        <a:rPr lang="el-GR" sz="1600" baseline="0" dirty="0" err="1" smtClean="0"/>
                        <a:t>μικροσυσκευασιών</a:t>
                      </a:r>
                      <a:r>
                        <a:rPr lang="el-GR" sz="1600" baseline="0" dirty="0" smtClean="0"/>
                        <a:t> φυτοπροστασίας</a:t>
                      </a:r>
                      <a:endParaRPr lang="en-GB" sz="1600" dirty="0"/>
                    </a:p>
                  </a:txBody>
                  <a:tcPr anchor="ctr"/>
                </a:tc>
              </a:tr>
              <a:tr h="219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Hewlett Packard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Χρήση</a:t>
                      </a:r>
                      <a:r>
                        <a:rPr lang="el-GR" sz="1600" baseline="0" dirty="0" smtClean="0"/>
                        <a:t> ΟΛΠ για μετακίνηση προϊόντων</a:t>
                      </a:r>
                      <a:endParaRPr lang="en-GB" sz="1600" dirty="0"/>
                    </a:p>
                  </a:txBody>
                  <a:tcPr anchor="ctr"/>
                </a:tc>
              </a:tr>
              <a:tr h="2278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</a:pPr>
                      <a:r>
                        <a:rPr lang="en-US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600" kern="1200" cap="all" baseline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Ανάπτυξη </a:t>
                      </a:r>
                      <a:r>
                        <a:rPr lang="en-GB" sz="1600" b="0" dirty="0" smtClean="0"/>
                        <a:t>logistics hub </a:t>
                      </a:r>
                      <a:r>
                        <a:rPr lang="el-GR" sz="1600" b="0" dirty="0" smtClean="0"/>
                        <a:t>στον Πειραιά</a:t>
                      </a:r>
                      <a:endParaRPr lang="en-GB" sz="1600" b="0" dirty="0"/>
                    </a:p>
                  </a:txBody>
                  <a:tcPr anchor="ctr"/>
                </a:tc>
              </a:tr>
              <a:tr h="227835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Δημιουργία</a:t>
                      </a:r>
                      <a:r>
                        <a:rPr lang="el-GR" sz="1600" b="0" baseline="0" dirty="0" smtClean="0"/>
                        <a:t> κέντρου </a:t>
                      </a:r>
                      <a:r>
                        <a:rPr lang="en-GB" sz="1600" b="0" baseline="0" dirty="0" smtClean="0"/>
                        <a:t>logistics</a:t>
                      </a:r>
                      <a:r>
                        <a:rPr lang="el-GR" sz="1600" b="0" baseline="0" dirty="0" smtClean="0"/>
                        <a:t> στον Πειραιά</a:t>
                      </a:r>
                      <a:endParaRPr lang="en-GB" sz="1600" b="0" dirty="0"/>
                    </a:p>
                  </a:txBody>
                  <a:tcPr anchor="ctr"/>
                </a:tc>
              </a:tr>
              <a:tr h="227835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Procter &amp; Gamble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Νέο κέντρο έρευνας &amp; καινοτομίας</a:t>
                      </a:r>
                      <a:endParaRPr lang="en-GB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96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8458200" y="6075402"/>
            <a:ext cx="213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AE15760-E2C2-4FB5-86DC-9D24747DD772}" type="slidenum">
              <a:rPr lang="en-US" sz="3000" baseline="30000" smtClean="0">
                <a:solidFill>
                  <a:schemeClr val="bg1"/>
                </a:solidFill>
                <a:latin typeface="+mj-lt"/>
              </a:rPr>
              <a:pPr/>
              <a:t>17</a:t>
            </a:fld>
            <a:endParaRPr lang="en-US" sz="3000" baseline="30000" dirty="0">
              <a:solidFill>
                <a:schemeClr val="bg1"/>
              </a:solidFill>
              <a:latin typeface="+mj-lt"/>
            </a:endParaRPr>
          </a:p>
          <a:p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Τίτλος 1"/>
          <p:cNvSpPr txBox="1">
            <a:spLocks/>
          </p:cNvSpPr>
          <p:nvPr/>
        </p:nvSpPr>
        <p:spPr>
          <a:xfrm>
            <a:off x="6934200" y="2286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aseline="30000" dirty="0" smtClean="0">
                <a:solidFill>
                  <a:schemeClr val="tx2">
                    <a:lumMod val="75000"/>
                  </a:schemeClr>
                </a:solidFill>
              </a:rPr>
              <a:t>	15/01/2014</a:t>
            </a:r>
            <a:endParaRPr lang="en-US" sz="18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Επέκταση Δραστηριοτήτων</a:t>
            </a:r>
            <a:r>
              <a:rPr lang="en-GB" dirty="0" smtClean="0"/>
              <a:t> 2/2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356350"/>
            <a:ext cx="2133600" cy="365125"/>
          </a:xfrm>
        </p:spPr>
        <p:txBody>
          <a:bodyPr/>
          <a:lstStyle/>
          <a:p>
            <a:fld id="{CAE15760-E2C2-4FB5-86DC-9D24747DD772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34" y="1571612"/>
          <a:ext cx="8215370" cy="409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148"/>
                <a:gridCol w="5620222"/>
              </a:tblGrid>
              <a:tr h="483902"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ΕΠΕΝΔΥΤΗΣ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ΕΠΕΝΔΥΣΗ</a:t>
                      </a:r>
                      <a:endParaRPr lang="en-GB" sz="1600" dirty="0"/>
                    </a:p>
                  </a:txBody>
                  <a:tcPr anchor="ctr"/>
                </a:tc>
              </a:tr>
              <a:tr h="235359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</a:pPr>
                      <a:r>
                        <a:rPr lang="en-GB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Boehringer</a:t>
                      </a:r>
                      <a:r>
                        <a:rPr lang="en-GB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cap="all" baseline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Ingelheim</a:t>
                      </a:r>
                      <a:endParaRPr lang="en-US" sz="1600" kern="1200" cap="all" baseline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Δημιουργία</a:t>
                      </a:r>
                      <a:r>
                        <a:rPr lang="el-GR" sz="1600" baseline="0" dirty="0" smtClean="0"/>
                        <a:t> νέας παραγωγικής μονάδας (Π/Υ € 10 εκ.)</a:t>
                      </a:r>
                      <a:endParaRPr lang="en-GB" sz="1600" dirty="0"/>
                    </a:p>
                  </a:txBody>
                  <a:tcPr anchor="ctr"/>
                </a:tc>
              </a:tr>
              <a:tr h="216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cap="all" baseline="0" noProof="0" dirty="0" err="1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Cosco</a:t>
                      </a:r>
                      <a:endParaRPr lang="el-GR" sz="1600" kern="1200" cap="all" baseline="0" noProof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l-GR" sz="1600" dirty="0" smtClean="0"/>
                        <a:t>Εγκαίνια</a:t>
                      </a:r>
                      <a:r>
                        <a:rPr lang="el-GR" sz="1600" baseline="0" dirty="0" smtClean="0"/>
                        <a:t> Προβλήτας 3 του ΟΛΠ, δυόμιση χρόνια νωρίτερα της συμβατικής υποχρέωσης (Π/Υ €340 εκ.)</a:t>
                      </a:r>
                      <a:endParaRPr lang="en-GB" sz="1600" dirty="0"/>
                    </a:p>
                  </a:txBody>
                  <a:tcPr anchor="ctr"/>
                </a:tc>
              </a:tr>
              <a:tr h="216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noProof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GSK</a:t>
                      </a:r>
                      <a:endParaRPr lang="el-GR" sz="1600" kern="1200" noProof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Ανάθεση </a:t>
                      </a:r>
                      <a:r>
                        <a:rPr lang="el-GR" sz="1600" baseline="0" dirty="0" smtClean="0"/>
                        <a:t>παραγωγής 4 μη συνταγογραφούμενων προϊόντων στην ΦΑΜΑΡ</a:t>
                      </a:r>
                      <a:endParaRPr lang="en-GB" sz="16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kern="120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ΣΑΡΑΝΤΗΣ</a:t>
                      </a:r>
                      <a:endParaRPr lang="en-US" sz="1600" kern="120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smtClean="0"/>
                        <a:t>Μεταφορά</a:t>
                      </a:r>
                      <a:r>
                        <a:rPr lang="el-GR" sz="1600" baseline="0" dirty="0" smtClean="0"/>
                        <a:t> παραγωγής προϊόντων από Ρουμανία σε Ελλάδα</a:t>
                      </a:r>
                      <a:endParaRPr lang="en-GB" sz="1600" dirty="0"/>
                    </a:p>
                  </a:txBody>
                  <a:tcPr anchor="ctr"/>
                </a:tc>
              </a:tr>
              <a:tr h="24798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</a:pPr>
                      <a:r>
                        <a:rPr lang="en-GB" sz="1600" kern="120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NESTLÉ</a:t>
                      </a:r>
                      <a:endParaRPr lang="en-US" sz="1600" kern="120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Νέα γραμμή παραγωγής ελληνικού καφέ στα</a:t>
                      </a:r>
                      <a:r>
                        <a:rPr lang="en-GB" sz="1600" b="0" baseline="0" dirty="0" smtClean="0"/>
                        <a:t> </a:t>
                      </a:r>
                      <a:r>
                        <a:rPr lang="el-GR" sz="1600" b="0" baseline="0" dirty="0" smtClean="0"/>
                        <a:t>Οινόφυτα</a:t>
                      </a:r>
                      <a:endParaRPr lang="en-GB" sz="1600" b="0" dirty="0"/>
                    </a:p>
                  </a:txBody>
                  <a:tcPr anchor="ctr"/>
                </a:tc>
              </a:tr>
              <a:tr h="247988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HENKEL</a:t>
                      </a:r>
                      <a:endParaRPr lang="en-US" sz="1600" kern="120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Επιστροφή</a:t>
                      </a:r>
                      <a:r>
                        <a:rPr lang="el-GR" sz="1600" b="0" baseline="0" dirty="0" smtClean="0"/>
                        <a:t> γραμμών παραγωγής στην Ελλάδα – συμφωνία με </a:t>
                      </a:r>
                      <a:r>
                        <a:rPr lang="en-GB" sz="1600" b="0" baseline="0" dirty="0" smtClean="0"/>
                        <a:t>ROLCO</a:t>
                      </a:r>
                      <a:r>
                        <a:rPr lang="el-GR" sz="1600" b="0" baseline="0" dirty="0" smtClean="0"/>
                        <a:t> ΒΙΑΝΙΛ</a:t>
                      </a:r>
                      <a:endParaRPr lang="en-GB" sz="1600" b="0" dirty="0"/>
                    </a:p>
                  </a:txBody>
                  <a:tcPr anchor="ctr"/>
                </a:tc>
              </a:tr>
              <a:tr h="247988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Unilever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Μεταφορά</a:t>
                      </a:r>
                      <a:r>
                        <a:rPr lang="el-GR" sz="1600" b="0" baseline="0" dirty="0" smtClean="0"/>
                        <a:t> παραγωγής 110 κωδικών από το εξωτερικό</a:t>
                      </a:r>
                      <a:endParaRPr lang="en-GB" sz="1600" b="0" dirty="0"/>
                    </a:p>
                  </a:txBody>
                  <a:tcPr anchor="ctr"/>
                </a:tc>
              </a:tr>
              <a:tr h="247988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cap="all" baseline="0" dirty="0" smtClean="0">
                          <a:solidFill>
                            <a:srgbClr val="023F88"/>
                          </a:solidFill>
                          <a:latin typeface="+mn-lt"/>
                          <a:ea typeface="+mn-ea"/>
                          <a:cs typeface="+mn-cs"/>
                        </a:rPr>
                        <a:t>Earth Friendly Products</a:t>
                      </a:r>
                      <a:endParaRPr lang="el-GR" sz="1600" kern="1200" cap="all" baseline="0" dirty="0" smtClean="0">
                        <a:solidFill>
                          <a:srgbClr val="023F8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b="0" dirty="0" smtClean="0"/>
                        <a:t>Εγκαίνια</a:t>
                      </a:r>
                      <a:r>
                        <a:rPr lang="el-GR" sz="1600" b="0" baseline="0" dirty="0" smtClean="0"/>
                        <a:t> στην Αθήνα </a:t>
                      </a:r>
                      <a:r>
                        <a:rPr lang="en-GB" sz="1600" b="0" baseline="0" dirty="0" smtClean="0"/>
                        <a:t>1</a:t>
                      </a:r>
                      <a:r>
                        <a:rPr lang="el-GR" sz="1600" b="0" baseline="30000" dirty="0" smtClean="0"/>
                        <a:t>ου</a:t>
                      </a:r>
                      <a:r>
                        <a:rPr lang="el-GR" sz="1600" b="0" baseline="0" dirty="0" smtClean="0"/>
                        <a:t> γραφείου στο εξωτερικό</a:t>
                      </a:r>
                      <a:endParaRPr lang="en-GB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96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934200" y="2286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aseline="30000" dirty="0" smtClean="0">
                <a:solidFill>
                  <a:schemeClr val="tx2">
                    <a:lumMod val="75000"/>
                  </a:schemeClr>
                </a:solidFill>
              </a:rPr>
              <a:t>	15/01/2014</a:t>
            </a:r>
            <a:endParaRPr lang="en-US" sz="18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010648" y="928614"/>
            <a:ext cx="6000648" cy="4000496"/>
          </a:xfrm>
          <a:prstGeom prst="line">
            <a:avLst/>
          </a:prstGeom>
          <a:ln w="19050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Triangle 7"/>
          <p:cNvSpPr/>
          <p:nvPr/>
        </p:nvSpPr>
        <p:spPr>
          <a:xfrm rot="2017521" flipH="1" flipV="1">
            <a:off x="-1168774" y="1953784"/>
            <a:ext cx="2362237" cy="3573502"/>
          </a:xfrm>
          <a:prstGeom prst="rtTriangle">
            <a:avLst/>
          </a:prstGeom>
          <a:solidFill>
            <a:srgbClr val="023F88"/>
          </a:solidFill>
          <a:ln>
            <a:solidFill>
              <a:srgbClr val="023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Υπότιτλος 2"/>
          <p:cNvSpPr txBox="1">
            <a:spLocks/>
          </p:cNvSpPr>
          <p:nvPr/>
        </p:nvSpPr>
        <p:spPr>
          <a:xfrm>
            <a:off x="2971800" y="2362200"/>
            <a:ext cx="5688000" cy="29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dirty="0" smtClean="0">
                <a:solidFill>
                  <a:srgbClr val="000F47"/>
                </a:solidFill>
                <a:latin typeface="+mj-lt"/>
              </a:rPr>
              <a:t>Μέρος Δ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sz="2800" b="1" dirty="0" smtClean="0">
                <a:solidFill>
                  <a:srgbClr val="000F47"/>
                </a:solidFill>
                <a:latin typeface="+mj-lt"/>
              </a:rPr>
              <a:t>Υλοποίηση Αναπτυξιακού Νόμου</a:t>
            </a:r>
            <a:endParaRPr lang="en-GB" sz="2800" b="1" dirty="0" smtClean="0">
              <a:solidFill>
                <a:srgbClr val="000F47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Πληρωμές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071678"/>
          <a:ext cx="69294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179"/>
                <a:gridCol w="1054487"/>
                <a:gridCol w="1584060"/>
                <a:gridCol w="142876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Φορέας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2012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2013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ΓΔΙΕ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+</a:t>
                      </a:r>
                      <a:r>
                        <a:rPr lang="el-GR" sz="1600" dirty="0" smtClean="0"/>
                        <a:t>5</a:t>
                      </a:r>
                      <a:r>
                        <a:rPr lang="en-GB" sz="1600" dirty="0" smtClean="0"/>
                        <a:t>%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€</a:t>
                      </a:r>
                      <a:r>
                        <a:rPr lang="el-GR" sz="1600" baseline="0" dirty="0" smtClean="0"/>
                        <a:t> 5</a:t>
                      </a:r>
                      <a:r>
                        <a:rPr lang="el-GR" sz="1600" dirty="0" smtClean="0"/>
                        <a:t>10.953.868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€ 534.599.170</a:t>
                      </a:r>
                      <a:endParaRPr lang="en-GB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ΓΓΒ, ΣΑΕΠ &amp; Περιφέρειες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€ </a:t>
                      </a:r>
                      <a:r>
                        <a:rPr lang="en-GB" sz="1600" dirty="0" smtClean="0"/>
                        <a:t>67.519.291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€ 78.599.756</a:t>
                      </a:r>
                      <a:endParaRPr lang="en-GB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b="1" dirty="0" smtClean="0"/>
                        <a:t>Σύνολο</a:t>
                      </a:r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+6%</a:t>
                      </a:r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1" dirty="0" smtClean="0"/>
                        <a:t>€ 578.473.159</a:t>
                      </a:r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1" dirty="0" smtClean="0"/>
                        <a:t>€ 613.198.926</a:t>
                      </a:r>
                      <a:endParaRPr lang="en-GB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Εκκρεμούσες πληρωμές ΓΔΙΕ*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~€ 75.000.000</a:t>
                      </a:r>
                      <a:endParaRPr lang="en-GB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b="1" dirty="0" smtClean="0"/>
                        <a:t>Σύνολο ΓΔΙΕ</a:t>
                      </a:r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+</a:t>
                      </a:r>
                      <a:r>
                        <a:rPr lang="el-GR" sz="1600" b="1" dirty="0" smtClean="0"/>
                        <a:t>19</a:t>
                      </a:r>
                      <a:r>
                        <a:rPr lang="en-GB" sz="1600" b="1" dirty="0" smtClean="0"/>
                        <a:t>%</a:t>
                      </a:r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1" dirty="0" smtClean="0"/>
                        <a:t>€ 510.953.868</a:t>
                      </a:r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1" dirty="0" smtClean="0"/>
                        <a:t>€ 609.600.000</a:t>
                      </a:r>
                      <a:endParaRPr lang="en-GB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4357694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l-GR" sz="1400" dirty="0" smtClean="0"/>
              <a:t>*	Σύνολο εγκριθέντων πληρωμών που δεν μπορούσαν να εκταμιευθούν εντός του 2013 λόγω επίτευξης του 100% του ΠΔΕ.</a:t>
            </a:r>
            <a:endParaRPr lang="en-GB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F47"/>
                </a:solidFill>
              </a:rPr>
              <a:t>Περίληψη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pPr marL="177800" lvl="0" indent="-177800"/>
            <a:r>
              <a:rPr lang="el-GR" sz="1800" dirty="0" smtClean="0"/>
              <a:t>Εντάχθηκαν </a:t>
            </a:r>
            <a:r>
              <a:rPr lang="el-GR" sz="1800" b="1" dirty="0" smtClean="0"/>
              <a:t>3 νέα έργα</a:t>
            </a:r>
            <a:r>
              <a:rPr lang="el-GR" sz="1800" dirty="0" smtClean="0"/>
              <a:t> στο καθεστώς </a:t>
            </a:r>
            <a:r>
              <a:rPr lang="el-GR" sz="1800" b="1" dirty="0" smtClean="0"/>
              <a:t>«</a:t>
            </a:r>
            <a:r>
              <a:rPr lang="en-GB" sz="1800" b="1" dirty="0" smtClean="0"/>
              <a:t>Fast</a:t>
            </a:r>
            <a:r>
              <a:rPr lang="el-GR" sz="1800" b="1" dirty="0" smtClean="0"/>
              <a:t>-</a:t>
            </a:r>
            <a:r>
              <a:rPr lang="en-GB" sz="1800" b="1" dirty="0" smtClean="0"/>
              <a:t>Track</a:t>
            </a:r>
            <a:r>
              <a:rPr lang="el-GR" sz="1800" b="1" dirty="0" smtClean="0"/>
              <a:t>»,</a:t>
            </a:r>
            <a:r>
              <a:rPr lang="el-GR" sz="1800" dirty="0" smtClean="0"/>
              <a:t> </a:t>
            </a:r>
            <a:r>
              <a:rPr lang="el-GR" sz="1800" b="1" dirty="0" smtClean="0"/>
              <a:t>συν. Π/Υ €1,4 δισ.</a:t>
            </a:r>
            <a:r>
              <a:rPr lang="el-GR" sz="1800" dirty="0" smtClean="0"/>
              <a:t> με αναμενόμενη δημιουργία </a:t>
            </a:r>
            <a:r>
              <a:rPr lang="el-GR" sz="1800" b="1" dirty="0" smtClean="0"/>
              <a:t>3.100 θέσεων εργασίας</a:t>
            </a:r>
            <a:r>
              <a:rPr lang="el-GR" sz="1800" dirty="0" smtClean="0"/>
              <a:t>. </a:t>
            </a:r>
            <a:endParaRPr lang="en-GB" sz="1800" dirty="0" smtClean="0"/>
          </a:p>
          <a:p>
            <a:pPr marL="177800" lvl="0" indent="-177800"/>
            <a:r>
              <a:rPr lang="el-GR" sz="1800" dirty="0" smtClean="0"/>
              <a:t>Επιλέχθηκε ο </a:t>
            </a:r>
            <a:r>
              <a:rPr lang="el-GR" sz="1800" b="1" dirty="0" smtClean="0"/>
              <a:t>αγωγός </a:t>
            </a:r>
            <a:r>
              <a:rPr lang="en-GB" sz="1800" b="1" dirty="0" smtClean="0"/>
              <a:t>TAP</a:t>
            </a:r>
            <a:r>
              <a:rPr lang="el-GR" sz="1800" dirty="0" smtClean="0"/>
              <a:t> για τη μεταφορά αερίου από Αζερμπαϊτζάν στην Ευρώπη, 60% του οποίου θα περάσει από την Ελλάδα, </a:t>
            </a:r>
            <a:r>
              <a:rPr lang="el-GR" sz="1800" b="1" dirty="0" smtClean="0"/>
              <a:t>συν. Π/Υ €1,5 δισ</a:t>
            </a:r>
            <a:r>
              <a:rPr lang="el-GR" sz="1800" dirty="0" smtClean="0"/>
              <a:t>. με αναμενόμενη δημιουργία </a:t>
            </a:r>
            <a:r>
              <a:rPr lang="el-GR" sz="1800" b="1" dirty="0" smtClean="0"/>
              <a:t>12.000 θέσεων εργασίας.</a:t>
            </a:r>
            <a:endParaRPr lang="en-GB" sz="1800" dirty="0" smtClean="0"/>
          </a:p>
          <a:p>
            <a:pPr marL="177800" lvl="0" indent="-177800"/>
            <a:r>
              <a:rPr lang="el-GR" sz="1800" dirty="0" smtClean="0"/>
              <a:t>Εντάχθηκαν </a:t>
            </a:r>
            <a:r>
              <a:rPr lang="el-GR" sz="1800" b="1" dirty="0" smtClean="0"/>
              <a:t>14 νέα έργα</a:t>
            </a:r>
            <a:r>
              <a:rPr lang="el-GR" sz="1800" dirty="0" smtClean="0"/>
              <a:t> στο καθεστώς </a:t>
            </a:r>
            <a:r>
              <a:rPr lang="el-GR" sz="1800" b="1" dirty="0" smtClean="0"/>
              <a:t>ΣΔΙΤ (Συμπράξεις Δημοσίου-Ιδιωτικού Τομέα).</a:t>
            </a:r>
            <a:r>
              <a:rPr lang="el-GR" sz="1800" dirty="0" smtClean="0"/>
              <a:t> </a:t>
            </a:r>
            <a:r>
              <a:rPr lang="el-GR" sz="1800" b="1" dirty="0" smtClean="0"/>
              <a:t>Συν. Π/Υ €1,8 δισ.</a:t>
            </a:r>
            <a:endParaRPr lang="en-GB" sz="1800" dirty="0" smtClean="0"/>
          </a:p>
          <a:p>
            <a:pPr marL="177800" lvl="0" indent="-177800"/>
            <a:r>
              <a:rPr lang="el-GR" sz="1800" b="1" dirty="0" smtClean="0"/>
              <a:t>Εισροές Ξένων Κεφαλαίων</a:t>
            </a:r>
            <a:r>
              <a:rPr lang="el-GR" sz="1800" dirty="0" smtClean="0"/>
              <a:t> για εξαγορές, συγχωνεύσεις και επεκτάσεις δραστηριοτήτων, συνολικού ύψους </a:t>
            </a:r>
            <a:r>
              <a:rPr lang="el-GR" sz="1800" b="1" dirty="0" smtClean="0"/>
              <a:t>€1,5 δισ.</a:t>
            </a:r>
            <a:endParaRPr lang="en-GB" sz="1800" b="1" dirty="0" smtClean="0"/>
          </a:p>
          <a:p>
            <a:pPr marL="177800" lvl="0" indent="-177800"/>
            <a:r>
              <a:rPr lang="el-GR" sz="1800" b="1" dirty="0" smtClean="0"/>
              <a:t>Αιτήσεις για ένταξη</a:t>
            </a:r>
            <a:r>
              <a:rPr lang="el-GR" sz="1800" dirty="0" smtClean="0"/>
              <a:t> επιχειρηματικών σχεδίων στις διατάξεις του</a:t>
            </a:r>
            <a:r>
              <a:rPr lang="en-GB" sz="1800" dirty="0" smtClean="0"/>
              <a:t> </a:t>
            </a:r>
            <a:r>
              <a:rPr lang="el-GR" sz="1800" b="1" dirty="0" smtClean="0"/>
              <a:t>Αναπτυξιακού Νόμου συν</a:t>
            </a:r>
            <a:r>
              <a:rPr lang="en-GB" sz="1800" b="1" dirty="0" smtClean="0"/>
              <a:t>.</a:t>
            </a:r>
            <a:r>
              <a:rPr lang="el-GR" sz="1800" b="1" dirty="0" smtClean="0"/>
              <a:t> Π/Υ €1,8 δισ</a:t>
            </a:r>
            <a:r>
              <a:rPr lang="el-GR" sz="1800" dirty="0" smtClean="0"/>
              <a:t>. από το οποίο το </a:t>
            </a:r>
            <a:r>
              <a:rPr lang="el-GR" sz="1800" b="1" dirty="0" smtClean="0"/>
              <a:t>€1,0 δισ.</a:t>
            </a:r>
            <a:r>
              <a:rPr lang="el-GR" sz="1800" dirty="0" smtClean="0"/>
              <a:t> αφορά στην </a:t>
            </a:r>
            <a:r>
              <a:rPr lang="el-GR" sz="1800" b="1" dirty="0" smtClean="0"/>
              <a:t>Γεν. Δ/</a:t>
            </a:r>
            <a:r>
              <a:rPr lang="el-GR" sz="1800" b="1" dirty="0" err="1" smtClean="0"/>
              <a:t>νση</a:t>
            </a:r>
            <a:r>
              <a:rPr lang="el-GR" sz="1800" b="1" dirty="0" smtClean="0"/>
              <a:t> Ιδιωτικών Επενδύσεων (ΓΔΙΕ).</a:t>
            </a:r>
          </a:p>
          <a:p>
            <a:pPr marL="177800" lvl="0" indent="-177800"/>
            <a:r>
              <a:rPr lang="el-GR" sz="1800" b="1" dirty="0" smtClean="0"/>
              <a:t>Εισροές ξένων </a:t>
            </a:r>
            <a:r>
              <a:rPr lang="el-GR" sz="1800" b="1" dirty="0"/>
              <a:t>κεφαλαίων </a:t>
            </a:r>
            <a:r>
              <a:rPr lang="el-GR" sz="1800" b="1" dirty="0" smtClean="0"/>
              <a:t>μέσω Χρηματιστήριο Αθηνών €2,42 </a:t>
            </a:r>
            <a:r>
              <a:rPr lang="el-GR" sz="1800" b="1" dirty="0" err="1" smtClean="0"/>
              <a:t>δισ</a:t>
            </a:r>
            <a:r>
              <a:rPr lang="el-GR" sz="1800" b="1" dirty="0" smtClean="0"/>
              <a:t>, αύξηση κεφαλαιοποίησης </a:t>
            </a:r>
            <a:r>
              <a:rPr lang="en-GB" sz="1800" b="1" dirty="0" smtClean="0"/>
              <a:t>275</a:t>
            </a:r>
            <a:r>
              <a:rPr lang="el-GR" sz="1800" b="1" dirty="0" smtClean="0"/>
              <a:t>%, </a:t>
            </a:r>
            <a:r>
              <a:rPr lang="el-GR" sz="1800" b="1" dirty="0" smtClean="0"/>
              <a:t>αύξηση Γεν. Δείκτη </a:t>
            </a:r>
            <a:r>
              <a:rPr lang="en-GB" sz="1800" b="1" dirty="0" smtClean="0"/>
              <a:t>190</a:t>
            </a:r>
            <a:r>
              <a:rPr lang="el-GR" sz="1800" b="1" dirty="0" smtClean="0"/>
              <a:t>%.</a:t>
            </a:r>
            <a:endParaRPr lang="el-GR" sz="1800" b="1" dirty="0" smtClean="0"/>
          </a:p>
          <a:p>
            <a:pPr marL="177800" lvl="0" indent="-177800"/>
            <a:r>
              <a:rPr lang="el-GR" sz="1800" b="1" dirty="0" smtClean="0"/>
              <a:t>Μείωση </a:t>
            </a:r>
            <a:r>
              <a:rPr lang="en-US" sz="1800" b="1" dirty="0" smtClean="0"/>
              <a:t>spread </a:t>
            </a:r>
            <a:r>
              <a:rPr lang="el-GR" sz="1800" b="1" dirty="0" smtClean="0"/>
              <a:t>Ελληνικών ομολόγων κατά </a:t>
            </a:r>
            <a:r>
              <a:rPr lang="en-GB" sz="1800" b="1" dirty="0" smtClean="0"/>
              <a:t>1.766 </a:t>
            </a:r>
            <a:r>
              <a:rPr lang="el-GR" sz="1800" b="1" dirty="0" smtClean="0"/>
              <a:t>μονάδες </a:t>
            </a:r>
            <a:r>
              <a:rPr lang="el-GR" sz="1800" b="1" dirty="0" smtClean="0"/>
              <a:t>βάσεις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934200" y="2286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aseline="30000" dirty="0" smtClean="0">
                <a:solidFill>
                  <a:schemeClr val="tx2">
                    <a:lumMod val="75000"/>
                  </a:schemeClr>
                </a:solidFill>
              </a:rPr>
              <a:t>	15/01/2014</a:t>
            </a:r>
            <a:endParaRPr lang="en-US" sz="18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Υπότιτλος 2"/>
          <p:cNvSpPr txBox="1">
            <a:spLocks/>
          </p:cNvSpPr>
          <p:nvPr/>
        </p:nvSpPr>
        <p:spPr>
          <a:xfrm>
            <a:off x="2971800" y="2362200"/>
            <a:ext cx="5688000" cy="29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dirty="0" smtClean="0">
                <a:solidFill>
                  <a:srgbClr val="000F47"/>
                </a:solidFill>
                <a:latin typeface="+mj-lt"/>
              </a:rPr>
              <a:t>Μέρος Ε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sz="2800" b="1" dirty="0" smtClean="0">
                <a:solidFill>
                  <a:srgbClr val="000F47"/>
                </a:solidFill>
                <a:latin typeface="+mj-lt"/>
              </a:rPr>
              <a:t>Στοιχεία Χ.Α.Α. </a:t>
            </a:r>
            <a:endParaRPr lang="en-GB" sz="2800" b="1" dirty="0" smtClean="0">
              <a:solidFill>
                <a:srgbClr val="000F47"/>
              </a:solidFill>
              <a:latin typeface="+mj-lt"/>
            </a:endParaRPr>
          </a:p>
          <a:p>
            <a:pPr marL="171450" indent="-171450">
              <a:lnSpc>
                <a:spcPct val="120000"/>
              </a:lnSpc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Κεφαλαιοποίηση &amp; Γεν. Δείκτης Χ.Α.Α. </a:t>
            </a:r>
          </a:p>
          <a:p>
            <a:pPr marL="171450" indent="-171450">
              <a:lnSpc>
                <a:spcPct val="120000"/>
              </a:lnSpc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Καθαρές Εισροές/Εκροές Ξένων &amp; Εγχώριων Κεφαλαίων</a:t>
            </a:r>
          </a:p>
          <a:p>
            <a:pPr marL="171450" indent="-171450">
              <a:lnSpc>
                <a:spcPct val="120000"/>
              </a:lnSpc>
            </a:pPr>
            <a:r>
              <a:rPr lang="el-GR" sz="2000" dirty="0" err="1" smtClean="0">
                <a:solidFill>
                  <a:srgbClr val="023F88"/>
                </a:solidFill>
                <a:latin typeface="+mj-lt"/>
              </a:rPr>
              <a:t>Spread</a:t>
            </a: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 10-ετούς Ομολόγου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10648" y="928614"/>
            <a:ext cx="6000648" cy="4000496"/>
          </a:xfrm>
          <a:prstGeom prst="line">
            <a:avLst/>
          </a:prstGeom>
          <a:ln w="19050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rot="2017521" flipH="1" flipV="1">
            <a:off x="-1168774" y="1953784"/>
            <a:ext cx="2362237" cy="3573502"/>
          </a:xfrm>
          <a:prstGeom prst="rtTriangle">
            <a:avLst/>
          </a:prstGeom>
          <a:solidFill>
            <a:srgbClr val="023F88"/>
          </a:solidFill>
          <a:ln>
            <a:solidFill>
              <a:srgbClr val="023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Κεφαλαιοποίηση &amp; Γεν. Δείκτης Χ.Α.Α.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500034" y="1643050"/>
          <a:ext cx="8286808" cy="446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72396" y="6286520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 smtClean="0"/>
              <a:t>Πηγή: Χ.Α.Α.</a:t>
            </a:r>
            <a:endParaRPr lang="en-GB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€2,42 δισ. οι εισροές των ξένων κεφαλαίων το 18μηνο 07/2012 – 12/2013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500034" y="1490662"/>
          <a:ext cx="8215370" cy="493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03331" y="2143116"/>
            <a:ext cx="40107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926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7767" y="5357826"/>
            <a:ext cx="40107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023F88"/>
                </a:solidFill>
              </a:rPr>
              <a:t>926</a:t>
            </a:r>
            <a:endParaRPr lang="en-GB" sz="1100" dirty="0">
              <a:solidFill>
                <a:srgbClr val="023F8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2396" y="6239224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 smtClean="0"/>
              <a:t>Πηγή: Χ.Α.Α.</a:t>
            </a:r>
            <a:endParaRPr lang="en-GB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Spread 10-</a:t>
            </a:r>
            <a:r>
              <a:rPr lang="el-GR" dirty="0" err="1" smtClean="0"/>
              <a:t>ετούς</a:t>
            </a:r>
            <a:r>
              <a:rPr lang="el-GR" dirty="0" smtClean="0"/>
              <a:t> Ομολόγου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428596" y="1643050"/>
          <a:ext cx="8472487" cy="446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72396" y="6286520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 smtClean="0"/>
              <a:t>Πηγή: Χ.Α.Α.</a:t>
            </a:r>
            <a:endParaRPr lang="en-GB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Υπότιτλος 2"/>
          <p:cNvSpPr txBox="1">
            <a:spLocks/>
          </p:cNvSpPr>
          <p:nvPr/>
        </p:nvSpPr>
        <p:spPr>
          <a:xfrm>
            <a:off x="2971800" y="2362200"/>
            <a:ext cx="5688000" cy="29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dirty="0" smtClean="0">
                <a:solidFill>
                  <a:srgbClr val="000F47"/>
                </a:solidFill>
                <a:latin typeface="+mj-lt"/>
              </a:rPr>
              <a:t>Περιεχόμενα</a:t>
            </a:r>
          </a:p>
          <a:p>
            <a:pPr marL="355600" indent="-355600">
              <a:lnSpc>
                <a:spcPct val="120000"/>
              </a:lnSpc>
              <a:buNone/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A.	Στρατηγικές Επενδύσεις &amp; </a:t>
            </a:r>
            <a:r>
              <a:rPr lang="el-GR" sz="2000" dirty="0" err="1" smtClean="0">
                <a:solidFill>
                  <a:srgbClr val="023F88"/>
                </a:solidFill>
                <a:latin typeface="+mj-lt"/>
              </a:rPr>
              <a:t>Fast</a:t>
            </a: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 </a:t>
            </a:r>
            <a:r>
              <a:rPr lang="el-GR" sz="2000" dirty="0" err="1" smtClean="0">
                <a:solidFill>
                  <a:srgbClr val="023F88"/>
                </a:solidFill>
                <a:latin typeface="+mj-lt"/>
              </a:rPr>
              <a:t>Track</a:t>
            </a:r>
            <a:endParaRPr lang="el-GR" sz="2000" dirty="0" smtClean="0">
              <a:solidFill>
                <a:srgbClr val="023F88"/>
              </a:solidFill>
              <a:latin typeface="+mj-lt"/>
            </a:endParaRPr>
          </a:p>
          <a:p>
            <a:pPr marL="355600" indent="-355600">
              <a:lnSpc>
                <a:spcPct val="120000"/>
              </a:lnSpc>
              <a:buNone/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B.	Συμπράξεις Δημοσίου-Ιδιωτικού Τομέα (ΣΔΙΤ)</a:t>
            </a:r>
          </a:p>
          <a:p>
            <a:pPr marL="355600" indent="-355600">
              <a:lnSpc>
                <a:spcPct val="120000"/>
              </a:lnSpc>
              <a:buNone/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Γ.	Ξένες Επενδύσεις</a:t>
            </a:r>
          </a:p>
          <a:p>
            <a:pPr marL="355600" indent="-355600">
              <a:lnSpc>
                <a:spcPct val="120000"/>
              </a:lnSpc>
              <a:buNone/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Δ.	Υλοποίηση Αναπτυξιακού Νόμου</a:t>
            </a:r>
          </a:p>
          <a:p>
            <a:pPr marL="355600" indent="-355600">
              <a:lnSpc>
                <a:spcPct val="120000"/>
              </a:lnSpc>
              <a:buNone/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Ε.	Στοιχεία Χ.Α.Α.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10648" y="928614"/>
            <a:ext cx="6000648" cy="4000496"/>
          </a:xfrm>
          <a:prstGeom prst="line">
            <a:avLst/>
          </a:prstGeom>
          <a:ln w="19050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rot="2017521" flipH="1" flipV="1">
            <a:off x="-1168774" y="1953784"/>
            <a:ext cx="2362237" cy="3573502"/>
          </a:xfrm>
          <a:prstGeom prst="rtTriangle">
            <a:avLst/>
          </a:prstGeom>
          <a:solidFill>
            <a:srgbClr val="023F88"/>
          </a:solidFill>
          <a:ln>
            <a:solidFill>
              <a:srgbClr val="023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Υπότιτλος 2"/>
          <p:cNvSpPr txBox="1">
            <a:spLocks/>
          </p:cNvSpPr>
          <p:nvPr/>
        </p:nvSpPr>
        <p:spPr>
          <a:xfrm>
            <a:off x="2971800" y="2362200"/>
            <a:ext cx="5688000" cy="29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dirty="0" smtClean="0">
                <a:solidFill>
                  <a:srgbClr val="000F47"/>
                </a:solidFill>
                <a:latin typeface="+mj-lt"/>
              </a:rPr>
              <a:t>Μέρος Α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sz="2800" b="1" dirty="0" smtClean="0">
                <a:solidFill>
                  <a:srgbClr val="000F47"/>
                </a:solidFill>
                <a:latin typeface="+mj-lt"/>
              </a:rPr>
              <a:t>Στρατηγικές Επενδύσεις &amp; </a:t>
            </a:r>
            <a:r>
              <a:rPr lang="en-GB" sz="2800" b="1" dirty="0" smtClean="0">
                <a:solidFill>
                  <a:srgbClr val="000F47"/>
                </a:solidFill>
                <a:latin typeface="+mj-lt"/>
              </a:rPr>
              <a:t>Fast Track</a:t>
            </a:r>
          </a:p>
          <a:p>
            <a:pPr marL="171450" indent="-171450">
              <a:lnSpc>
                <a:spcPct val="120000"/>
              </a:lnSpc>
            </a:pPr>
            <a:r>
              <a:rPr lang="en-GB" sz="2000" dirty="0" err="1" smtClean="0">
                <a:solidFill>
                  <a:srgbClr val="023F88"/>
                </a:solidFill>
                <a:latin typeface="+mj-lt"/>
              </a:rPr>
              <a:t>Loyalward</a:t>
            </a:r>
            <a:r>
              <a:rPr lang="en-GB" sz="2000" dirty="0" smtClean="0">
                <a:solidFill>
                  <a:srgbClr val="023F88"/>
                </a:solidFill>
                <a:latin typeface="+mj-lt"/>
              </a:rPr>
              <a:t> Ltd. </a:t>
            </a:r>
            <a:r>
              <a:rPr lang="el-GR" sz="2000" dirty="0" err="1" smtClean="0">
                <a:solidFill>
                  <a:srgbClr val="023F88"/>
                </a:solidFill>
                <a:latin typeface="+mj-lt"/>
              </a:rPr>
              <a:t>Ίτανος</a:t>
            </a: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 Γαία</a:t>
            </a:r>
            <a:endParaRPr lang="en-GB" sz="2000" dirty="0" smtClean="0">
              <a:solidFill>
                <a:srgbClr val="023F88"/>
              </a:solidFill>
              <a:latin typeface="+mj-lt"/>
            </a:endParaRPr>
          </a:p>
          <a:p>
            <a:pPr marL="171450" indent="-171450">
              <a:lnSpc>
                <a:spcPct val="120000"/>
              </a:lnSpc>
            </a:pPr>
            <a:r>
              <a:rPr lang="en-GB" sz="2000" dirty="0" err="1" smtClean="0">
                <a:solidFill>
                  <a:srgbClr val="023F88"/>
                </a:solidFill>
                <a:latin typeface="+mj-lt"/>
              </a:rPr>
              <a:t>Pravita</a:t>
            </a:r>
            <a:r>
              <a:rPr lang="en-GB" sz="2000" dirty="0" smtClean="0">
                <a:solidFill>
                  <a:srgbClr val="023F88"/>
                </a:solidFill>
                <a:latin typeface="+mj-lt"/>
              </a:rPr>
              <a:t> Estate Holding</a:t>
            </a:r>
          </a:p>
          <a:p>
            <a:pPr marL="171450" indent="-171450">
              <a:lnSpc>
                <a:spcPct val="120000"/>
              </a:lnSpc>
            </a:pPr>
            <a:r>
              <a:rPr lang="en-GB" sz="2000" dirty="0" err="1" smtClean="0">
                <a:solidFill>
                  <a:srgbClr val="023F88"/>
                </a:solidFill>
                <a:latin typeface="+mj-lt"/>
              </a:rPr>
              <a:t>Kilada</a:t>
            </a:r>
            <a:r>
              <a:rPr lang="en-GB" sz="2000" dirty="0" smtClean="0">
                <a:solidFill>
                  <a:srgbClr val="023F88"/>
                </a:solidFill>
                <a:latin typeface="+mj-lt"/>
              </a:rPr>
              <a:t> Hills – Dolphin Capital</a:t>
            </a:r>
          </a:p>
          <a:p>
            <a:pPr marL="171450" indent="-171450">
              <a:lnSpc>
                <a:spcPct val="120000"/>
              </a:lnSpc>
            </a:pPr>
            <a:r>
              <a:rPr lang="en-GB" sz="2000" dirty="0" smtClean="0">
                <a:solidFill>
                  <a:srgbClr val="023F88"/>
                </a:solidFill>
                <a:latin typeface="+mj-lt"/>
              </a:rPr>
              <a:t>Trans-Adriatic Pipeline (TAP)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10648" y="928614"/>
            <a:ext cx="6000648" cy="4000496"/>
          </a:xfrm>
          <a:prstGeom prst="line">
            <a:avLst/>
          </a:prstGeom>
          <a:ln w="19050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rot="2017521" flipH="1" flipV="1">
            <a:off x="-1168774" y="1953784"/>
            <a:ext cx="2362237" cy="3573502"/>
          </a:xfrm>
          <a:prstGeom prst="rtTriangle">
            <a:avLst/>
          </a:prstGeom>
          <a:solidFill>
            <a:srgbClr val="023F88"/>
          </a:solidFill>
          <a:ln>
            <a:solidFill>
              <a:srgbClr val="023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rgbClr val="000F47"/>
                </a:solidFill>
              </a:rPr>
              <a:t>Fast</a:t>
            </a:r>
            <a:r>
              <a:rPr lang="el-GR" dirty="0" smtClean="0">
                <a:solidFill>
                  <a:srgbClr val="000F47"/>
                </a:solidFill>
              </a:rPr>
              <a:t> </a:t>
            </a:r>
            <a:r>
              <a:rPr lang="el-GR" dirty="0" err="1" smtClean="0">
                <a:solidFill>
                  <a:srgbClr val="000F47"/>
                </a:solidFill>
              </a:rPr>
              <a:t>Track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Έργο:</a:t>
            </a:r>
          </a:p>
          <a:p>
            <a:r>
              <a:rPr lang="en-GB" sz="2800" dirty="0" err="1" smtClean="0">
                <a:solidFill>
                  <a:srgbClr val="023F88"/>
                </a:solidFill>
              </a:rPr>
              <a:t>Loyalward</a:t>
            </a:r>
            <a:r>
              <a:rPr lang="en-GB" sz="2800" dirty="0" smtClean="0">
                <a:solidFill>
                  <a:srgbClr val="023F88"/>
                </a:solidFill>
              </a:rPr>
              <a:t> Ltd. – </a:t>
            </a:r>
            <a:r>
              <a:rPr lang="el-GR" sz="2800" dirty="0" err="1" smtClean="0">
                <a:solidFill>
                  <a:srgbClr val="023F88"/>
                </a:solidFill>
              </a:rPr>
              <a:t>Ίτανος</a:t>
            </a:r>
            <a:r>
              <a:rPr lang="el-GR" sz="2800" dirty="0" smtClean="0">
                <a:solidFill>
                  <a:srgbClr val="023F88"/>
                </a:solidFill>
              </a:rPr>
              <a:t> Γαία</a:t>
            </a:r>
          </a:p>
          <a:p>
            <a:pPr>
              <a:spcBef>
                <a:spcPts val="1200"/>
              </a:spcBef>
            </a:pPr>
            <a:r>
              <a:rPr lang="el-GR" sz="1600" b="1" dirty="0" smtClean="0"/>
              <a:t>Σύντομη περιγραφή: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n-GB" sz="1600" dirty="0" smtClean="0">
                <a:solidFill>
                  <a:srgbClr val="023F88"/>
                </a:solidFill>
              </a:rPr>
              <a:t>5</a:t>
            </a:r>
            <a:r>
              <a:rPr lang="el-GR" sz="1600" dirty="0" smtClean="0">
                <a:solidFill>
                  <a:srgbClr val="023F88"/>
                </a:solidFill>
              </a:rPr>
              <a:t> ξενοδοχεία, γήπεδο γκολφ και κέντρο ευεξίας στην Κρήτη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Ένταξη στο καθεστώς </a:t>
            </a:r>
            <a:r>
              <a:rPr lang="el-GR" sz="1600" dirty="0" err="1" smtClean="0">
                <a:solidFill>
                  <a:srgbClr val="023F88"/>
                </a:solidFill>
              </a:rPr>
              <a:t>Fast</a:t>
            </a:r>
            <a:r>
              <a:rPr lang="el-GR" sz="1600" dirty="0" smtClean="0">
                <a:solidFill>
                  <a:srgbClr val="023F88"/>
                </a:solidFill>
              </a:rPr>
              <a:t> </a:t>
            </a:r>
            <a:r>
              <a:rPr lang="el-GR" sz="1600" dirty="0" err="1" smtClean="0">
                <a:solidFill>
                  <a:srgbClr val="023F88"/>
                </a:solidFill>
              </a:rPr>
              <a:t>Track</a:t>
            </a:r>
            <a:r>
              <a:rPr lang="el-GR" sz="1600" dirty="0" smtClean="0">
                <a:solidFill>
                  <a:srgbClr val="023F88"/>
                </a:solidFill>
              </a:rPr>
              <a:t> 20/09</a:t>
            </a:r>
            <a:r>
              <a:rPr lang="el-GR" sz="1600" dirty="0" smtClean="0">
                <a:solidFill>
                  <a:srgbClr val="FF0000"/>
                </a:solidFill>
              </a:rPr>
              <a:t>/</a:t>
            </a:r>
            <a:r>
              <a:rPr lang="el-GR" sz="1600" dirty="0" smtClean="0">
                <a:solidFill>
                  <a:srgbClr val="023F88"/>
                </a:solidFill>
              </a:rPr>
              <a:t>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0364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Προϋπολογισμός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€ 267 εκ.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Τομέας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Τουρισμός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Θέσεις Εργασίας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1.200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Κατάσταση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Σε εξέλιξη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4357686" y="5786454"/>
            <a:ext cx="135732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greece.greekreporter.com/files/51421-inves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48" t="16253" r="63750" b="22600"/>
          <a:stretch/>
        </p:blipFill>
        <p:spPr bwMode="auto">
          <a:xfrm>
            <a:off x="7786710" y="1571612"/>
            <a:ext cx="998268" cy="107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rgbClr val="000F47"/>
                </a:solidFill>
              </a:rPr>
              <a:t>Fast</a:t>
            </a:r>
            <a:r>
              <a:rPr lang="el-GR" dirty="0" smtClean="0">
                <a:solidFill>
                  <a:srgbClr val="000F47"/>
                </a:solidFill>
              </a:rPr>
              <a:t> </a:t>
            </a:r>
            <a:r>
              <a:rPr lang="el-GR" dirty="0" err="1" smtClean="0">
                <a:solidFill>
                  <a:srgbClr val="000F47"/>
                </a:solidFill>
              </a:rPr>
              <a:t>Track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Έργο:</a:t>
            </a:r>
          </a:p>
          <a:p>
            <a:r>
              <a:rPr lang="en-GB" sz="2800" dirty="0" err="1" smtClean="0">
                <a:solidFill>
                  <a:srgbClr val="023F88"/>
                </a:solidFill>
              </a:rPr>
              <a:t>Pravita</a:t>
            </a:r>
            <a:r>
              <a:rPr lang="en-GB" sz="2800" dirty="0" smtClean="0">
                <a:solidFill>
                  <a:srgbClr val="023F88"/>
                </a:solidFill>
              </a:rPr>
              <a:t> Estate Holdings</a:t>
            </a:r>
            <a:endParaRPr lang="el-GR" sz="2800" dirty="0" smtClean="0">
              <a:solidFill>
                <a:srgbClr val="023F88"/>
              </a:solidFill>
            </a:endParaRPr>
          </a:p>
          <a:p>
            <a:pPr>
              <a:spcBef>
                <a:spcPts val="1200"/>
              </a:spcBef>
            </a:pPr>
            <a:r>
              <a:rPr lang="el-GR" sz="1600" b="1" dirty="0" smtClean="0"/>
              <a:t>Σύντομη περιγραφή: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3 ξενοδοχεία, 3 συγκροτήματα τουριστικών κατοικιών, 4 γήπεδα γκολφ, συνεδριακό κέντρο και  προπονητικό κέντρο στη Χαλκιδική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Ένταξη στο καθεστώς </a:t>
            </a:r>
            <a:r>
              <a:rPr lang="el-GR" sz="1600" dirty="0" err="1" smtClean="0">
                <a:solidFill>
                  <a:srgbClr val="023F88"/>
                </a:solidFill>
              </a:rPr>
              <a:t>Fast</a:t>
            </a:r>
            <a:r>
              <a:rPr lang="el-GR" sz="1600" dirty="0" smtClean="0">
                <a:solidFill>
                  <a:srgbClr val="023F88"/>
                </a:solidFill>
              </a:rPr>
              <a:t> </a:t>
            </a:r>
            <a:r>
              <a:rPr lang="el-GR" sz="1600" dirty="0" err="1" smtClean="0">
                <a:solidFill>
                  <a:srgbClr val="023F88"/>
                </a:solidFill>
              </a:rPr>
              <a:t>Track</a:t>
            </a:r>
            <a:r>
              <a:rPr lang="el-GR" sz="1600" dirty="0" smtClean="0">
                <a:solidFill>
                  <a:srgbClr val="023F88"/>
                </a:solidFill>
              </a:rPr>
              <a:t> 25/09/2013</a:t>
            </a:r>
          </a:p>
        </p:txBody>
      </p:sp>
      <p:pic>
        <p:nvPicPr>
          <p:cNvPr id="10" name="Picture 2" descr="http://greece.greekreporter.com/files/51421-inves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48" t="16253" r="63750" b="22600"/>
          <a:stretch/>
        </p:blipFill>
        <p:spPr bwMode="auto">
          <a:xfrm>
            <a:off x="7786710" y="1571612"/>
            <a:ext cx="998268" cy="107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00364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Προϋπολογισμός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€ 726 εκ.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Τομέας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Τουρισμός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Θέσεις Εργασίας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1.343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Κατάσταση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Σε εξέλιξη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4357686" y="5786454"/>
            <a:ext cx="135732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rgbClr val="000F47"/>
                </a:solidFill>
              </a:rPr>
              <a:t>Fast</a:t>
            </a:r>
            <a:r>
              <a:rPr lang="el-GR" dirty="0" smtClean="0">
                <a:solidFill>
                  <a:srgbClr val="000F47"/>
                </a:solidFill>
              </a:rPr>
              <a:t> </a:t>
            </a:r>
            <a:r>
              <a:rPr lang="el-GR" dirty="0" err="1" smtClean="0">
                <a:solidFill>
                  <a:srgbClr val="000F47"/>
                </a:solidFill>
              </a:rPr>
              <a:t>Track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Έργο:</a:t>
            </a:r>
          </a:p>
          <a:p>
            <a:r>
              <a:rPr lang="en-GB" sz="2800" dirty="0" err="1" smtClean="0">
                <a:solidFill>
                  <a:srgbClr val="023F88"/>
                </a:solidFill>
              </a:rPr>
              <a:t>Kilada</a:t>
            </a:r>
            <a:r>
              <a:rPr lang="en-GB" sz="2800" dirty="0" smtClean="0">
                <a:solidFill>
                  <a:srgbClr val="023F88"/>
                </a:solidFill>
              </a:rPr>
              <a:t> Hills – Dolphin Capital</a:t>
            </a:r>
            <a:endParaRPr lang="el-GR" sz="2800" dirty="0" smtClean="0">
              <a:solidFill>
                <a:srgbClr val="023F88"/>
              </a:solidFill>
            </a:endParaRPr>
          </a:p>
          <a:p>
            <a:pPr>
              <a:spcBef>
                <a:spcPts val="1200"/>
              </a:spcBef>
            </a:pPr>
            <a:r>
              <a:rPr lang="el-GR" sz="1600" b="1" dirty="0" smtClean="0"/>
              <a:t>Σύντομη περιγραφή: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Σύνθετο τουριστικό συγκρότημα στην Κοιλάδα Αργολίδας που συμπεριλαμβάνει ξενοδοχείο, 448 κατοικίες, γήπεδο γκολφ και </a:t>
            </a:r>
            <a:r>
              <a:rPr lang="el-GR" sz="1600" dirty="0" err="1" smtClean="0">
                <a:solidFill>
                  <a:srgbClr val="023F88"/>
                </a:solidFill>
              </a:rPr>
              <a:t>beach</a:t>
            </a:r>
            <a:r>
              <a:rPr lang="el-GR" sz="1600" dirty="0" smtClean="0">
                <a:solidFill>
                  <a:srgbClr val="023F88"/>
                </a:solidFill>
              </a:rPr>
              <a:t> </a:t>
            </a:r>
            <a:r>
              <a:rPr lang="el-GR" sz="1600" dirty="0" err="1" smtClean="0">
                <a:solidFill>
                  <a:srgbClr val="023F88"/>
                </a:solidFill>
              </a:rPr>
              <a:t>club</a:t>
            </a:r>
            <a:r>
              <a:rPr lang="el-GR" sz="1600" dirty="0" smtClean="0">
                <a:solidFill>
                  <a:srgbClr val="023F88"/>
                </a:solidFill>
              </a:rPr>
              <a:t> σε συνολική έκταση 2.000 στρεμμάτων. 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Ένταξη στο καθεστώς </a:t>
            </a:r>
            <a:r>
              <a:rPr lang="el-GR" sz="1600" dirty="0" err="1" smtClean="0">
                <a:solidFill>
                  <a:srgbClr val="023F88"/>
                </a:solidFill>
              </a:rPr>
              <a:t>Fast</a:t>
            </a:r>
            <a:r>
              <a:rPr lang="el-GR" sz="1600" dirty="0" smtClean="0">
                <a:solidFill>
                  <a:srgbClr val="023F88"/>
                </a:solidFill>
              </a:rPr>
              <a:t> </a:t>
            </a:r>
            <a:r>
              <a:rPr lang="el-GR" sz="1600" dirty="0" err="1" smtClean="0">
                <a:solidFill>
                  <a:srgbClr val="023F88"/>
                </a:solidFill>
              </a:rPr>
              <a:t>Track</a:t>
            </a:r>
            <a:r>
              <a:rPr lang="el-GR" sz="1600" dirty="0" smtClean="0">
                <a:solidFill>
                  <a:srgbClr val="023F88"/>
                </a:solidFill>
              </a:rPr>
              <a:t>, 25/09/2013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0364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Προϋπολογισμός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€ 726 εκ.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Τομέας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Τουρισμός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Θέσεις Εργασίας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1.343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Κατάσταση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Σε εξέλιξη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4357686" y="5786454"/>
            <a:ext cx="135732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dolphin-capital.de/wp-content/themes/dolphincapital/images/logo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1962"/>
          <a:stretch/>
        </p:blipFill>
        <p:spPr bwMode="auto">
          <a:xfrm>
            <a:off x="6576590" y="1571612"/>
            <a:ext cx="2138814" cy="10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F47"/>
                </a:solidFill>
              </a:rPr>
              <a:t>Στρατηγικές Επενδύσεις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21537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Έργο:</a:t>
            </a:r>
          </a:p>
          <a:p>
            <a:r>
              <a:rPr lang="el-GR" sz="2800" dirty="0" err="1" smtClean="0">
                <a:solidFill>
                  <a:srgbClr val="023F88"/>
                </a:solidFill>
              </a:rPr>
              <a:t>Trans</a:t>
            </a:r>
            <a:r>
              <a:rPr lang="el-GR" sz="2800" dirty="0" smtClean="0">
                <a:solidFill>
                  <a:srgbClr val="023F88"/>
                </a:solidFill>
              </a:rPr>
              <a:t> </a:t>
            </a:r>
            <a:r>
              <a:rPr lang="el-GR" sz="2800" dirty="0" err="1" smtClean="0">
                <a:solidFill>
                  <a:srgbClr val="023F88"/>
                </a:solidFill>
              </a:rPr>
              <a:t>Adriatic</a:t>
            </a:r>
            <a:r>
              <a:rPr lang="el-GR" sz="2800" dirty="0" smtClean="0">
                <a:solidFill>
                  <a:srgbClr val="023F88"/>
                </a:solidFill>
              </a:rPr>
              <a:t> </a:t>
            </a:r>
            <a:r>
              <a:rPr lang="el-GR" sz="2800" dirty="0" err="1" smtClean="0">
                <a:solidFill>
                  <a:srgbClr val="023F88"/>
                </a:solidFill>
              </a:rPr>
              <a:t>Pipeline</a:t>
            </a:r>
            <a:r>
              <a:rPr lang="el-GR" sz="2800" dirty="0" smtClean="0">
                <a:solidFill>
                  <a:srgbClr val="023F88"/>
                </a:solidFill>
              </a:rPr>
              <a:t> – TAP</a:t>
            </a:r>
          </a:p>
          <a:p>
            <a:pPr>
              <a:spcBef>
                <a:spcPts val="1200"/>
              </a:spcBef>
            </a:pPr>
            <a:r>
              <a:rPr lang="el-GR" sz="1600" b="1" dirty="0" smtClean="0"/>
              <a:t>Σύντομη περιγραφή: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Κοινοπραξία: ΒP, SOCAR, STATOIL, FLUXYS, TOTAL, E.ON., AXPO. Το 60% της επένδυσης εγκαθίσταται στην Ελλάδα.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Αγωγός φυσικού αερίου από τα κοιτάσματα </a:t>
            </a:r>
            <a:r>
              <a:rPr lang="el-GR" sz="1600" dirty="0" err="1" smtClean="0">
                <a:solidFill>
                  <a:srgbClr val="023F88"/>
                </a:solidFill>
              </a:rPr>
              <a:t>Shah</a:t>
            </a:r>
            <a:r>
              <a:rPr lang="el-GR" sz="1600" dirty="0" smtClean="0">
                <a:solidFill>
                  <a:srgbClr val="023F88"/>
                </a:solidFill>
              </a:rPr>
              <a:t> </a:t>
            </a:r>
            <a:r>
              <a:rPr lang="el-GR" sz="1600" dirty="0" err="1" smtClean="0">
                <a:solidFill>
                  <a:srgbClr val="023F88"/>
                </a:solidFill>
              </a:rPr>
              <a:t>Deniz</a:t>
            </a:r>
            <a:r>
              <a:rPr lang="el-GR" sz="1600" dirty="0" smtClean="0">
                <a:solidFill>
                  <a:srgbClr val="023F88"/>
                </a:solidFill>
              </a:rPr>
              <a:t>, Αζερμπαϊτζάν, στην Ιταλία, μέσω Ελλάδος (60%) και Αλβανίας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Δυνητική συμμετοχή του Ελληνικού Δημοσίου. Δεν απαιτείται επιδότηση ή άλλη οικονομική υποστήριξη από κυβερνήσεις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Εξέλιξη: ΜΠΕ σε δημόσια διαβούλευση. Διαδικασία αγοράς ή απαλλοτρίωσης γης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23F88"/>
                </a:solidFill>
              </a:rPr>
              <a:t>17/12/2013: Ενεκρίθη “</a:t>
            </a:r>
            <a:r>
              <a:rPr lang="el-GR" sz="1600" dirty="0" err="1" smtClean="0">
                <a:solidFill>
                  <a:srgbClr val="023F88"/>
                </a:solidFill>
              </a:rPr>
              <a:t>Resolution</a:t>
            </a:r>
            <a:r>
              <a:rPr lang="el-GR" sz="1600" dirty="0" smtClean="0">
                <a:solidFill>
                  <a:srgbClr val="023F88"/>
                </a:solidFill>
              </a:rPr>
              <a:t> </a:t>
            </a:r>
            <a:r>
              <a:rPr lang="el-GR" sz="1600" dirty="0" err="1" smtClean="0">
                <a:solidFill>
                  <a:srgbClr val="023F88"/>
                </a:solidFill>
              </a:rPr>
              <a:t>to</a:t>
            </a:r>
            <a:r>
              <a:rPr lang="el-GR" sz="1600" dirty="0" smtClean="0">
                <a:solidFill>
                  <a:srgbClr val="023F88"/>
                </a:solidFill>
              </a:rPr>
              <a:t> </a:t>
            </a:r>
            <a:r>
              <a:rPr lang="el-GR" sz="1600" dirty="0" err="1" smtClean="0">
                <a:solidFill>
                  <a:srgbClr val="023F88"/>
                </a:solidFill>
              </a:rPr>
              <a:t>Construct</a:t>
            </a:r>
            <a:r>
              <a:rPr lang="el-GR" sz="1600" dirty="0" smtClean="0">
                <a:solidFill>
                  <a:srgbClr val="023F88"/>
                </a:solidFill>
              </a:rPr>
              <a:t>”</a:t>
            </a:r>
            <a:endParaRPr lang="el-GR" sz="1600" dirty="0">
              <a:solidFill>
                <a:srgbClr val="023F88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4357686" y="5786454"/>
            <a:ext cx="135732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www.pipeline-conference.com/sites/default/files/companies/TAP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000" y="1640861"/>
            <a:ext cx="2419973" cy="78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00364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Προϋπολογισμός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€ 1,5 δισ.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Τομέας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Ενέργεια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3570" y="5357826"/>
            <a:ext cx="2000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Θέσεις Εργασίας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12.000</a:t>
            </a:r>
          </a:p>
          <a:p>
            <a:pPr>
              <a:spcBef>
                <a:spcPts val="1200"/>
              </a:spcBef>
            </a:pPr>
            <a:r>
              <a:rPr lang="el-GR" sz="1200" b="1" dirty="0" smtClean="0"/>
              <a:t>Κατάσταση</a:t>
            </a:r>
          </a:p>
          <a:p>
            <a:r>
              <a:rPr lang="el-GR" sz="2400" dirty="0" smtClean="0">
                <a:solidFill>
                  <a:srgbClr val="023F88"/>
                </a:solidFill>
              </a:rPr>
              <a:t>Σε εξέλιξη</a:t>
            </a:r>
            <a:endParaRPr lang="en-GB" sz="2400" dirty="0" smtClean="0">
              <a:solidFill>
                <a:srgbClr val="023F8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5760-E2C2-4FB5-86DC-9D24747DD77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Υπότιτλος 2"/>
          <p:cNvSpPr txBox="1">
            <a:spLocks/>
          </p:cNvSpPr>
          <p:nvPr/>
        </p:nvSpPr>
        <p:spPr>
          <a:xfrm>
            <a:off x="2971800" y="2362200"/>
            <a:ext cx="5688000" cy="291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dirty="0" smtClean="0">
                <a:solidFill>
                  <a:srgbClr val="000F47"/>
                </a:solidFill>
                <a:latin typeface="+mj-lt"/>
              </a:rPr>
              <a:t>Μέρος Β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sz="2800" b="1" dirty="0" smtClean="0">
                <a:solidFill>
                  <a:srgbClr val="000F47"/>
                </a:solidFill>
                <a:latin typeface="+mj-lt"/>
              </a:rPr>
              <a:t>Συμπράξεις Δημοσίου-Ιδιωτικού Τομέα (ΣΔΙΤ)</a:t>
            </a:r>
            <a:endParaRPr lang="en-GB" sz="2800" b="1" dirty="0" smtClean="0">
              <a:solidFill>
                <a:srgbClr val="000F47"/>
              </a:solidFill>
              <a:latin typeface="+mj-lt"/>
            </a:endParaRPr>
          </a:p>
          <a:p>
            <a:pPr marL="171450" indent="-171450">
              <a:lnSpc>
                <a:spcPct val="120000"/>
              </a:lnSpc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Διαχείριση Απορριμμάτων – Πρόγραμμα «ΑΥΓΕΙΑΣ»</a:t>
            </a:r>
          </a:p>
          <a:p>
            <a:pPr marL="171450" indent="-171450">
              <a:lnSpc>
                <a:spcPct val="120000"/>
              </a:lnSpc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Έργα Πληροφορικής &amp; Τηλεπικοινωνιών (ICT)</a:t>
            </a:r>
          </a:p>
          <a:p>
            <a:pPr marL="171450" indent="-171450">
              <a:lnSpc>
                <a:spcPct val="120000"/>
              </a:lnSpc>
            </a:pPr>
            <a:r>
              <a:rPr lang="el-GR" sz="2000" dirty="0" smtClean="0">
                <a:solidFill>
                  <a:srgbClr val="023F88"/>
                </a:solidFill>
                <a:latin typeface="+mj-lt"/>
              </a:rPr>
              <a:t>Έργα Υποδομών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10648" y="928614"/>
            <a:ext cx="6000648" cy="4000496"/>
          </a:xfrm>
          <a:prstGeom prst="line">
            <a:avLst/>
          </a:prstGeom>
          <a:ln w="19050">
            <a:solidFill>
              <a:srgbClr val="02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rot="2017521" flipH="1" flipV="1">
            <a:off x="-1168774" y="1953784"/>
            <a:ext cx="2362237" cy="3573502"/>
          </a:xfrm>
          <a:prstGeom prst="rtTriangle">
            <a:avLst/>
          </a:prstGeom>
          <a:solidFill>
            <a:srgbClr val="023F88"/>
          </a:solidFill>
          <a:ln>
            <a:solidFill>
              <a:srgbClr val="023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</TotalTime>
  <Words>1181</Words>
  <Application>Microsoft Office PowerPoint</Application>
  <PresentationFormat>On-screen Show (4:3)</PresentationFormat>
  <Paragraphs>326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Θέμα του Office</vt:lpstr>
      <vt:lpstr>Απογραφή Επενδύσεων  18μηνο 07/2012 – 12/2013  15 Ιανουαρίου 2014</vt:lpstr>
      <vt:lpstr>Περίληψη</vt:lpstr>
      <vt:lpstr>Slide 3</vt:lpstr>
      <vt:lpstr>Slide 4</vt:lpstr>
      <vt:lpstr>Fast Track</vt:lpstr>
      <vt:lpstr>Fast Track</vt:lpstr>
      <vt:lpstr>Fast Track</vt:lpstr>
      <vt:lpstr>Στρατηγικές Επενδύσεις</vt:lpstr>
      <vt:lpstr>Slide 9</vt:lpstr>
      <vt:lpstr>ΣΔΙΤ – ΠΡΟΓΡΑΜΜΑ «ΑΥΓΕΙΑΣ»</vt:lpstr>
      <vt:lpstr>ΣΔΙΤ – ICT </vt:lpstr>
      <vt:lpstr>ΣΔΙΤ – ΥΠΟΔΟΜΕΣ</vt:lpstr>
      <vt:lpstr>Slide 13</vt:lpstr>
      <vt:lpstr>Εξαγορές &amp; Συγχωνεύσεις 1/2</vt:lpstr>
      <vt:lpstr>Εξαγορές &amp; Συγχωνεύσεις 2/2</vt:lpstr>
      <vt:lpstr>Επέκταση Δραστηριοτήτων 1/2</vt:lpstr>
      <vt:lpstr>Επέκταση Δραστηριοτήτων 2/2</vt:lpstr>
      <vt:lpstr>Slide 18</vt:lpstr>
      <vt:lpstr>Πληρωμές</vt:lpstr>
      <vt:lpstr>Slide 20</vt:lpstr>
      <vt:lpstr>Κεφαλαιοποίηση &amp; Γεν. Δείκτης Χ.Α.Α. </vt:lpstr>
      <vt:lpstr>€2,42 δισ. οι εισροές των ξένων κεφαλαίων το 18μηνο 07/2012 – 12/2013</vt:lpstr>
      <vt:lpstr>Spread 10-ετούς Ομολόγου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Νοεµβρίου 2013</dc:title>
  <dc:creator>Konstantinos P. Kostakos</dc:creator>
  <cp:lastModifiedBy>Manthos Kallios</cp:lastModifiedBy>
  <cp:revision>303</cp:revision>
  <dcterms:created xsi:type="dcterms:W3CDTF">2013-11-16T05:58:55Z</dcterms:created>
  <dcterms:modified xsi:type="dcterms:W3CDTF">2014-01-14T15:59:22Z</dcterms:modified>
</cp:coreProperties>
</file>