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</p:sldMasterIdLst>
  <p:notesMasterIdLst>
    <p:notesMasterId r:id="rId16"/>
  </p:notesMasterIdLst>
  <p:sldIdLst>
    <p:sldId id="256" r:id="rId2"/>
    <p:sldId id="289" r:id="rId3"/>
    <p:sldId id="258" r:id="rId4"/>
    <p:sldId id="276" r:id="rId5"/>
    <p:sldId id="286" r:id="rId6"/>
    <p:sldId id="275" r:id="rId7"/>
    <p:sldId id="290" r:id="rId8"/>
    <p:sldId id="268" r:id="rId9"/>
    <p:sldId id="287" r:id="rId10"/>
    <p:sldId id="291" r:id="rId11"/>
    <p:sldId id="292" r:id="rId12"/>
    <p:sldId id="293" r:id="rId13"/>
    <p:sldId id="282" r:id="rId14"/>
    <p:sldId id="283" r:id="rId15"/>
  </p:sldIdLst>
  <p:sldSz cx="9144000" cy="6858000" type="screen4x3"/>
  <p:notesSz cx="6797675" cy="992822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.perdikis" initials="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15DEF0-5735-4632-BEA7-14ED21ADEBAC}" type="datetimeFigureOut">
              <a:rPr lang="el-GR"/>
              <a:pPr>
                <a:defRPr/>
              </a:pPr>
              <a:t>15/10/2014</a:t>
            </a:fld>
            <a:endParaRPr lang="el-G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92A05C-8792-439F-B453-3EAB8D63798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9BBFE80B-0C86-4A72-B4E5-A3774D62BE36}" type="datetime1">
              <a:rPr lang="el-GR" smtClean="0"/>
              <a:pPr>
                <a:defRPr/>
              </a:pPr>
              <a:t>15/10/2014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12F4A6-3899-4DD5-9577-EF304E7AA3F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92EA3-3A8C-46E6-8B5C-A19AD4CEC97B}" type="datetime1">
              <a:rPr lang="el-GR" smtClean="0"/>
              <a:pPr>
                <a:defRPr/>
              </a:pPr>
              <a:t>15/10/2014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D4AF9-831F-49BD-8C5B-4664042F71BA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D44210-0DCB-4619-BDE9-6EFC369C1415}" type="datetime1">
              <a:rPr lang="el-GR" smtClean="0"/>
              <a:pPr>
                <a:defRPr/>
              </a:pPr>
              <a:t>15/10/2014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4B196-2A4F-4947-B4D1-D47ED27B2C2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86AEC-977F-483D-A571-9BBEFF5B0D62}" type="datetime1">
              <a:rPr lang="el-GR" smtClean="0"/>
              <a:pPr>
                <a:defRPr/>
              </a:pPr>
              <a:t>15/10/2014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82341D-990B-43A0-8A7D-6B8CF3242AF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6CCF97-9F40-4F5D-86B4-A434161A915E}" type="datetime1">
              <a:rPr lang="el-GR" smtClean="0"/>
              <a:pPr>
                <a:defRPr/>
              </a:pPr>
              <a:t>15/10/2014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07AC9-67B7-4977-AAB5-9170B7253B8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FE83C-37E2-45E9-8FF7-75D16A5700CE}" type="datetime1">
              <a:rPr lang="el-GR" smtClean="0"/>
              <a:pPr>
                <a:defRPr/>
              </a:pPr>
              <a:t>15/10/2014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44BFB-6C97-4F22-8C00-A4F19D6076D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1E38474-BDB1-475C-BF57-5058E291C352}" type="datetime1">
              <a:rPr lang="el-GR" smtClean="0"/>
              <a:pPr>
                <a:defRPr/>
              </a:pPr>
              <a:t>15/10/2014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339AF91-DFF5-4EDD-AD72-2C5C64E9E99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D7A0B740-EF0A-4191-BB9E-3AF49639216C}" type="datetime1">
              <a:rPr lang="el-GR" smtClean="0"/>
              <a:pPr>
                <a:defRPr/>
              </a:pPr>
              <a:t>15/10/2014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9916EECF-F342-43AA-A694-AB2592C65F7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75EEB6-A73D-4DAF-B011-CF22FC441DBF}" type="datetime1">
              <a:rPr lang="el-GR" smtClean="0"/>
              <a:pPr>
                <a:defRPr/>
              </a:pPr>
              <a:t>15/10/2014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6944-894C-49F6-BC20-DDC4CEB814A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2E39DF-6AE7-48A6-A7FE-F2521338572C}" type="datetime1">
              <a:rPr lang="el-GR" smtClean="0"/>
              <a:pPr>
                <a:defRPr/>
              </a:pPr>
              <a:t>15/10/2014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2F0A2-3240-4B88-BB51-97476F65F835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1FA126-D981-4051-88F2-F3E80CF98053}" type="datetime1">
              <a:rPr lang="el-GR" smtClean="0"/>
              <a:pPr>
                <a:defRPr/>
              </a:pPr>
              <a:t>15/10/2014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2B307B-0A7A-4CDE-90B6-08C961D4983A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62A5B17-FD68-4285-AE70-194A7A76FB23}" type="datetime1">
              <a:rPr lang="el-GR" smtClean="0"/>
              <a:pPr>
                <a:defRPr/>
              </a:pPr>
              <a:t>15/10/2014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16E57B2-C37D-4C8E-A29F-95767C3DB56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20" name="Picture 3"/>
          <p:cNvPicPr>
            <a:picLocks noChangeAspect="1" noChangeArrowheads="1"/>
          </p:cNvPicPr>
          <p:nvPr userDrawn="1">
            <p:custDataLst>
              <p:tags r:id="rId13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29454" y="6286520"/>
            <a:ext cx="2071702" cy="41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457200" y="1714489"/>
            <a:ext cx="8458200" cy="1785950"/>
          </a:xfrm>
        </p:spPr>
        <p:txBody>
          <a:bodyPr anchor="ctr" anchorCtr="0"/>
          <a:lstStyle/>
          <a:p>
            <a:r>
              <a:rPr lang="el-GR" dirty="0" smtClean="0"/>
              <a:t>ΥΠΟΥΡΓΕΙΟ ΑΝΑΠΤΥΞΗΣ ΚΑΙ ΑΝΤΑΓΩΝΙΣΤΙΚΟΤΗΤΑΣ</a:t>
            </a:r>
            <a:endParaRPr lang="el-GR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457200" y="4286256"/>
            <a:ext cx="8186766" cy="1500198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ΕΣΠΑ 2007-2013 / ΕΣΠΑ 2014-2020</a:t>
            </a:r>
          </a:p>
          <a:p>
            <a:r>
              <a:rPr lang="el-GR" b="1" dirty="0" smtClean="0"/>
              <a:t>Πυλώνες Ανάπτυξης για την Ελλάδα</a:t>
            </a:r>
            <a:endParaRPr lang="el-G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>
          <a:xfrm>
            <a:off x="285720" y="571480"/>
            <a:ext cx="8858280" cy="571504"/>
          </a:xfrm>
        </p:spPr>
        <p:txBody>
          <a:bodyPr>
            <a:noAutofit/>
          </a:bodyPr>
          <a:lstStyle/>
          <a:p>
            <a:pPr lvl="0"/>
            <a:r>
              <a:rPr lang="el-GR" sz="3200" b="1" dirty="0" smtClean="0"/>
              <a:t>Κατηγορίες </a:t>
            </a:r>
            <a:r>
              <a:rPr lang="el-GR" sz="3200" b="1" dirty="0" err="1" smtClean="0"/>
              <a:t>Εμπροσθοβαρών</a:t>
            </a:r>
            <a:r>
              <a:rPr lang="el-GR" sz="3200" b="1" dirty="0" smtClean="0"/>
              <a:t> Δράσεων </a:t>
            </a:r>
            <a:r>
              <a:rPr lang="en-US" sz="3200" b="1" kern="0" dirty="0" smtClean="0"/>
              <a:t>(</a:t>
            </a:r>
            <a:r>
              <a:rPr lang="el-GR" sz="3200" b="1" kern="0" dirty="0" smtClean="0"/>
              <a:t>1</a:t>
            </a:r>
            <a:r>
              <a:rPr lang="en-US" sz="3200" b="1" kern="0" dirty="0" smtClean="0"/>
              <a:t>)</a:t>
            </a:r>
            <a:endParaRPr lang="el-GR" sz="3200" b="1" kern="0" dirty="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357158" y="1357298"/>
            <a:ext cx="8143932" cy="500066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l-GR" sz="2400" b="1" dirty="0" smtClean="0"/>
              <a:t>21</a:t>
            </a:r>
            <a:r>
              <a:rPr lang="el-GR" sz="2400" dirty="0" smtClean="0"/>
              <a:t> δράσεις για την  ενίσχυση</a:t>
            </a:r>
            <a:r>
              <a:rPr lang="el-GR" sz="2400" b="1" dirty="0" smtClean="0"/>
              <a:t> Έρευνας, Τεχνολογικής Ανάπτυξης &amp; Καινοτομίας</a:t>
            </a:r>
            <a:r>
              <a:rPr lang="el-GR" sz="2400" dirty="0" smtClean="0"/>
              <a:t>  Π/Υ  </a:t>
            </a:r>
            <a:r>
              <a:rPr lang="el-GR" sz="2400" b="1" dirty="0" smtClean="0"/>
              <a:t>127,5 εκατ.</a:t>
            </a:r>
            <a:r>
              <a:rPr lang="el-GR" sz="2400" dirty="0" smtClean="0"/>
              <a:t> €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l-GR" sz="2400" b="1" dirty="0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l-GR" sz="2400" b="1" dirty="0" smtClean="0"/>
              <a:t>49 </a:t>
            </a:r>
            <a:r>
              <a:rPr lang="el-GR" sz="2400" dirty="0" smtClean="0"/>
              <a:t>δράσεις στον τομέα </a:t>
            </a:r>
            <a:r>
              <a:rPr lang="el-GR" sz="2400" b="1" dirty="0" smtClean="0"/>
              <a:t>Τεχν. </a:t>
            </a:r>
            <a:r>
              <a:rPr lang="el-GR" sz="2400" b="1" dirty="0" err="1" smtClean="0"/>
              <a:t>Πληρ</a:t>
            </a:r>
            <a:r>
              <a:rPr lang="el-GR" sz="2400" b="1" dirty="0" smtClean="0"/>
              <a:t>. &amp; </a:t>
            </a:r>
            <a:r>
              <a:rPr lang="el-GR" sz="2400" b="1" dirty="0" err="1" smtClean="0"/>
              <a:t>Επικοιν</a:t>
            </a:r>
            <a:r>
              <a:rPr lang="el-GR" sz="2400" b="1" dirty="0" smtClean="0"/>
              <a:t>.</a:t>
            </a:r>
            <a:r>
              <a:rPr lang="el-GR" sz="2400" dirty="0" smtClean="0"/>
              <a:t> </a:t>
            </a:r>
            <a:br>
              <a:rPr lang="el-GR" sz="2400" dirty="0" smtClean="0"/>
            </a:br>
            <a:r>
              <a:rPr lang="el-GR" sz="2400" dirty="0" smtClean="0"/>
              <a:t>Π/Υ  </a:t>
            </a:r>
            <a:r>
              <a:rPr lang="el-GR" sz="2400" b="1" dirty="0" smtClean="0"/>
              <a:t>42 εκατ. €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l-GR" sz="2400" b="1" dirty="0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l-GR" sz="2400" b="1" dirty="0" smtClean="0"/>
              <a:t>18</a:t>
            </a:r>
            <a:r>
              <a:rPr lang="el-GR" sz="2400" dirty="0" smtClean="0"/>
              <a:t> δράσεις για τη </a:t>
            </a:r>
            <a:r>
              <a:rPr lang="el-GR" sz="2400" b="1" dirty="0" smtClean="0"/>
              <a:t>Βελτίωση της Ανταγωνιστικότητας των </a:t>
            </a:r>
            <a:r>
              <a:rPr lang="el-GR" sz="2400" b="1" dirty="0" err="1" smtClean="0"/>
              <a:t>ΜμΕ</a:t>
            </a:r>
            <a:r>
              <a:rPr lang="el-GR" sz="2400" b="1" dirty="0" smtClean="0"/>
              <a:t> ΜΜΕ</a:t>
            </a:r>
            <a:r>
              <a:rPr lang="el-GR" sz="2400" dirty="0" smtClean="0"/>
              <a:t> Π/Υ </a:t>
            </a:r>
            <a:r>
              <a:rPr lang="el-GR" sz="2400" b="1" dirty="0" smtClean="0"/>
              <a:t>283 εκ. €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l-GR" sz="2400" b="1" dirty="0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l-GR" sz="2400" b="1" dirty="0" smtClean="0"/>
              <a:t>127</a:t>
            </a:r>
            <a:r>
              <a:rPr lang="el-GR" sz="2400" dirty="0" smtClean="0"/>
              <a:t> δράσεις για την </a:t>
            </a:r>
            <a:r>
              <a:rPr lang="el-GR" sz="2400" b="1" dirty="0" smtClean="0"/>
              <a:t>Υποστήριξη της μετάβασης σε μία οικονομία χαμηλών εκπομπών CO2 Π/Υ</a:t>
            </a:r>
            <a:r>
              <a:rPr lang="el-GR" sz="2400" dirty="0" smtClean="0"/>
              <a:t>  </a:t>
            </a:r>
            <a:r>
              <a:rPr lang="el-GR" sz="2400" b="1" dirty="0" smtClean="0"/>
              <a:t>594 εκατ. €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l-GR" sz="2400" b="1" dirty="0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l-GR" sz="2400" b="1" dirty="0" smtClean="0"/>
              <a:t>23</a:t>
            </a:r>
            <a:r>
              <a:rPr lang="el-GR" sz="2400" dirty="0" smtClean="0"/>
              <a:t> δράσεις για την </a:t>
            </a:r>
            <a:r>
              <a:rPr lang="el-GR" sz="2400" b="1" dirty="0" smtClean="0"/>
              <a:t>Προσαρμογή στην κλιματική αλλαγή </a:t>
            </a:r>
            <a:r>
              <a:rPr lang="el-GR" sz="2400" dirty="0" smtClean="0"/>
              <a:t>Π/Υ  </a:t>
            </a:r>
            <a:r>
              <a:rPr lang="el-GR" sz="2400" b="1" dirty="0" smtClean="0"/>
              <a:t>51,5 εκατ.</a:t>
            </a:r>
            <a:r>
              <a:rPr lang="el-GR" sz="2400" dirty="0" smtClean="0"/>
              <a:t> €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l-GR" sz="2400" b="1" dirty="0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l-GR" sz="2400" b="1" dirty="0" smtClean="0"/>
              <a:t>280</a:t>
            </a:r>
            <a:r>
              <a:rPr lang="el-GR" sz="2400" dirty="0" smtClean="0"/>
              <a:t> δράσεις για τη </a:t>
            </a:r>
            <a:r>
              <a:rPr lang="el-GR" sz="2400" b="1" dirty="0" smtClean="0"/>
              <a:t>Προστασία του Περιβάλλοντος Π/Υ 1,710 δις €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6944-894C-49F6-BC20-DDC4CEB814A0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285720" y="1285860"/>
            <a:ext cx="7943880" cy="535784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l-GR" sz="2000" b="1" dirty="0" smtClean="0"/>
              <a:t>33</a:t>
            </a:r>
            <a:r>
              <a:rPr lang="el-GR" sz="2000" dirty="0" smtClean="0"/>
              <a:t> δράσεις  στον τομέα</a:t>
            </a:r>
            <a:r>
              <a:rPr lang="el-GR" sz="2000" b="1" dirty="0" smtClean="0"/>
              <a:t> των Μεταφορών</a:t>
            </a:r>
            <a:r>
              <a:rPr lang="el-GR" sz="2000" dirty="0" smtClean="0"/>
              <a:t> Π/Υ </a:t>
            </a:r>
            <a:r>
              <a:rPr lang="el-GR" sz="2000" b="1" dirty="0" smtClean="0"/>
              <a:t>996 εκατ. €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None/>
            </a:pPr>
            <a:endParaRPr lang="el-GR" sz="2000" b="1" dirty="0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l-GR" sz="2000" b="1" dirty="0" smtClean="0"/>
              <a:t>4</a:t>
            </a:r>
            <a:r>
              <a:rPr lang="el-GR" sz="2000" dirty="0" smtClean="0"/>
              <a:t> δράσεις για την </a:t>
            </a:r>
            <a:r>
              <a:rPr lang="el-GR" sz="2000" b="1" dirty="0" smtClean="0"/>
              <a:t>Προώθηση της Απασχόλησης Π/Υ</a:t>
            </a:r>
            <a:r>
              <a:rPr lang="el-GR" sz="2000" dirty="0" smtClean="0"/>
              <a:t> </a:t>
            </a:r>
            <a:br>
              <a:rPr lang="el-GR" sz="2000" dirty="0" smtClean="0"/>
            </a:br>
            <a:r>
              <a:rPr lang="el-GR" sz="2000" b="1" dirty="0" smtClean="0"/>
              <a:t>50 εκατ. € (πέραν των δράσεων που ήδη έχουν ανακοινωθεί από το Υπουργείο Εργασίας Π/Υ 600 εκ €)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l-GR" sz="2000" b="1" dirty="0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l-GR" sz="2000" b="1" dirty="0" smtClean="0"/>
              <a:t>42</a:t>
            </a:r>
            <a:r>
              <a:rPr lang="el-GR" sz="2000" dirty="0" smtClean="0"/>
              <a:t> δράσεις για την  </a:t>
            </a:r>
            <a:r>
              <a:rPr lang="el-GR" sz="2000" b="1" dirty="0" smtClean="0"/>
              <a:t>Προώθηση της Κοινωνικής Ένταξης και της Καταπολέμησης της Φτώχειας </a:t>
            </a:r>
            <a:r>
              <a:rPr lang="el-GR" sz="2000" dirty="0" smtClean="0"/>
              <a:t>Π/Υ </a:t>
            </a:r>
            <a:r>
              <a:rPr lang="el-GR" sz="2000" b="1" dirty="0" smtClean="0"/>
              <a:t>68,6 εκατ. €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l-GR" sz="2000" b="1" dirty="0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l-GR" sz="2000" b="1" dirty="0" smtClean="0"/>
              <a:t>43 </a:t>
            </a:r>
            <a:r>
              <a:rPr lang="el-GR" sz="2000" dirty="0" smtClean="0"/>
              <a:t>δράσεις για την</a:t>
            </a:r>
            <a:r>
              <a:rPr lang="el-GR" sz="2000" b="1" dirty="0" smtClean="0"/>
              <a:t> Επένδυση στην εκπαίδευση &amp; Κατάρτιση Π/Υ</a:t>
            </a:r>
            <a:r>
              <a:rPr lang="el-GR" sz="2000" dirty="0" smtClean="0"/>
              <a:t> </a:t>
            </a:r>
            <a:r>
              <a:rPr lang="el-GR" sz="2000" b="1" dirty="0" smtClean="0"/>
              <a:t>112,1 εκατ. €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l-GR" sz="2000" b="1" dirty="0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l-GR" sz="2000" b="1" dirty="0" smtClean="0"/>
              <a:t>85 </a:t>
            </a:r>
            <a:r>
              <a:rPr lang="el-GR" sz="2000" dirty="0" smtClean="0"/>
              <a:t>δράσεις για την </a:t>
            </a:r>
            <a:r>
              <a:rPr lang="el-GR" sz="2000" b="1" dirty="0" smtClean="0"/>
              <a:t>Ενίσχυση της Ικανότητας της Δημόσιας Διοίκησης </a:t>
            </a:r>
            <a:r>
              <a:rPr lang="el-GR" sz="2000" dirty="0" smtClean="0"/>
              <a:t>Π/Υ </a:t>
            </a:r>
            <a:r>
              <a:rPr lang="el-GR" sz="2000" b="1" dirty="0" smtClean="0"/>
              <a:t>192,6 εκατ. €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l-GR" sz="2000" b="1" dirty="0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l-GR" sz="2000" b="1" dirty="0" smtClean="0"/>
              <a:t>10</a:t>
            </a:r>
            <a:r>
              <a:rPr lang="el-GR" sz="2000" dirty="0" smtClean="0"/>
              <a:t> δράσεις </a:t>
            </a:r>
            <a:r>
              <a:rPr lang="el-GR" sz="2000" b="1" dirty="0" smtClean="0"/>
              <a:t>Τεχνικής Βοήθειας </a:t>
            </a:r>
            <a:r>
              <a:rPr lang="el-GR" sz="2000" dirty="0" smtClean="0"/>
              <a:t>Π/Υ </a:t>
            </a:r>
            <a:r>
              <a:rPr lang="el-GR" sz="2000" b="1" dirty="0" smtClean="0"/>
              <a:t>€ 9 εκατ.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214282" y="571480"/>
            <a:ext cx="89297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Κατηγορίες </a:t>
            </a:r>
            <a:r>
              <a:rPr lang="el-GR" sz="32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Εμπροσθοβαρών</a:t>
            </a:r>
            <a:r>
              <a:rPr lang="el-G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Δράσεων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(2)</a:t>
            </a:r>
            <a:endParaRPr kumimoji="0" lang="el-GR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6944-894C-49F6-BC20-DDC4CEB814A0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1069848"/>
          </a:xfrm>
        </p:spPr>
        <p:txBody>
          <a:bodyPr>
            <a:normAutofit/>
          </a:bodyPr>
          <a:lstStyle/>
          <a:p>
            <a:r>
              <a:rPr lang="el-GR" sz="4400" b="1" dirty="0" smtClean="0"/>
              <a:t>Παράρτημα</a:t>
            </a:r>
            <a:endParaRPr lang="el-GR" sz="4400" b="1" dirty="0"/>
          </a:p>
        </p:txBody>
      </p:sp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6944-894C-49F6-BC20-DDC4CEB814A0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Τίτλος 1"/>
          <p:cNvSpPr>
            <a:spLocks noGrp="1"/>
          </p:cNvSpPr>
          <p:nvPr>
            <p:ph type="title" idx="4294967295"/>
          </p:nvPr>
        </p:nvSpPr>
        <p:spPr>
          <a:xfrm>
            <a:off x="285720" y="428604"/>
            <a:ext cx="7943880" cy="623909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 smtClean="0"/>
              <a:t>ΣΤΟΙΧΕΙΑ ΑΠΟΡΡΟΦΗΣΗΣ ΕΣΠΑ 2007-2013 </a:t>
            </a:r>
          </a:p>
        </p:txBody>
      </p:sp>
      <p:sp>
        <p:nvSpPr>
          <p:cNvPr id="17410" name="Θέση περιεχομένου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Font typeface="Arial" charset="0"/>
              <a:buNone/>
            </a:pPr>
            <a:endParaRPr lang="el-GR" sz="3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Font typeface="Arial" charset="0"/>
              <a:buNone/>
            </a:pPr>
            <a:endParaRPr lang="el-GR" sz="3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l-GR" sz="3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604" name="Group 244"/>
          <p:cNvGraphicFramePr>
            <a:graphicFrameLocks noGrp="1"/>
          </p:cNvGraphicFramePr>
          <p:nvPr/>
        </p:nvGraphicFramePr>
        <p:xfrm>
          <a:off x="714348" y="1142984"/>
          <a:ext cx="7572427" cy="4946665"/>
        </p:xfrm>
        <a:graphic>
          <a:graphicData uri="http://schemas.openxmlformats.org/drawingml/2006/table">
            <a:tbl>
              <a:tblPr/>
              <a:tblGrid>
                <a:gridCol w="1632758"/>
                <a:gridCol w="576486"/>
                <a:gridCol w="963290"/>
                <a:gridCol w="1071149"/>
                <a:gridCol w="1032096"/>
                <a:gridCol w="613679"/>
                <a:gridCol w="1035816"/>
                <a:gridCol w="647153"/>
              </a:tblGrid>
              <a:tr h="18321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ΣΥΝΟΛΙΚΗ ΑΠΟΡΡΟΦΗΣΗ  ΚΟΙΝΟΤΙΚΗΣ ΣΥΜΜΕΤΟΧΗΣ</a:t>
                      </a: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301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8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ΕΠΙΧΕΙΡΗΣΙΑΚΟ ΠΡΟΓΡΑΜΜΑ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ΠΡΟΥΠΟΛΟΓΙΣΜΟΣ ΚΟΙΝΟΤΙΚΗΣ ΣΥΜΜΕΤΟΧΗΣ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ΠΡΟΚΑΤΑΒΟΛΗ 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ΚΟΙΝΟΤΙΚΗ ΣΥΜΜΕΤΟΧΗ ΒΑΣΕΙ ΔΑΠΑΝΩΝ-ΑΙΤΗΣΕΙΣ ΠΟΥ ΕΧΟΥΝ ΥΠΟΒΛΗΘΕΙ ΣΤΗΝ ΕΠΙΤΡΟΠΗ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ΠΟΣΟΣΤΟ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ΚΟΙΝΟΤΙΚΗ ΣΥΜΜΕΤΟΧΗ ΠΟΥ ΕΧΕΙ ΕΙΣΠΡΑΧΘΕΙ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ΠΟΣΟΣΤΟ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017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446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ΠΕΡΙΒΑΛΛΟΝ - ΑΕΙΦΟΡΟΣ ΑΝΑΠΤΥΞΗ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ΕΤΠΑ1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220.000.000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16.500.000,00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147.409.487,25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158.411.158,50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Τ.Σ. 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1.500.000.000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118.500.000,00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1.088.072.330,61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1.167.476.287,91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ΕΝΙΣΧΥΣΗ ΤΗΣ ΠΡΟΣΠΕΛΑΣΙΜΟΤΗΤΑΣ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ΕΤΠΑ1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1.963.000.000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118.725.000,00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1.605.899.131,19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1.673.285.874,22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Τ.Σ. 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2.197.160.864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158.787.064,80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1.977.269.705,04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1.991.141.168,03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81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ΑΝΤΑΓΩΝΙΣΤΙΚΟΤΗΤΑ ΚΑΙ ΕΠΙΧΕΙΡΗΜΑΤΙΚΟΤΗΤΑ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ΕΤΠΑ1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1.456.000.000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96.825.000,00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1.316.226.022,14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1.380.869.287,00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3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ΨΗΦΙΑΚΗ  ΣΥΓΚΛΙΣΗ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ΕΤΠΑ1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605.000.000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64.500.000,00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283.467.648,89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332.069.826,56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ΑΝΑΠΤΥΞΗ ΑΝΘΡΩΠΙΝΟΥ ΔΥΝΑΜΙΚΟΥ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ΕΚΤ1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2.335.859.324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164.340.428,03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1.759.694.391,20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1.849.079.240,55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ΕΚΤ2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68.794.293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5.159.571,98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55.875.903,04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60.423.041,92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ΕΚΠΑΙΔΕΥΣΗ ΚΑΙ ΔΙΑ ΒΙΟΥ ΜΑΘΗΣΗ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ΕΚΤ1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1.396.166.468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104.712.485,10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1.004.274.075,60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1.092.375.733,26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ΕΚΤ2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43.833.532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3.287.514,90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43.833.532,00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41.641.855,40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ΒΕΛΤΙΩΣΗ ΔΙΟΙΚΗΤΙΚΗΣ ΙΚΑΝΟΤΗΤΑΣ ΔΗΜΟΣΙΑΣ ΔΙΟΙΚΗΣΗΣ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ΕΚΤ1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354.974.207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36.722.086,80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331.596.348,65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337.225.496,65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31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ΕΚΤ2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15.372.176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1.152.913,20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14.712.780,84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14.603.567,20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81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ΤΕΧΝΙΚΗ ΥΠΟΣΤΗΡΙΞΗ ΕΦΑΡΜΟΓΗΣ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ΕΤΠΑ1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225.000.000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14.400.000,00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205.863.591,16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207.742.508,50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3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ΜΑΚΕΔΟΝΙΑΣ - ΘΡΑΚΗΣ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ΕΤΠΑ1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2.575.000.000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200.625.000,00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2.103.391.867,23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2.248.643.279,64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2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ΔΥΤΙΚΗΣ ΕΛΛΑΔΑΣ, ΠΕΛΟΠΟΝΝΗΣΟΥ, ΙΟΝΙΩΝ ΝΗΣΩΝ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ΕΤΠΑ1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899.000.000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68.550.000,00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617.943.686,87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686.493.686,87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ΚΡΗΤΗΣ ΚΑΙ ΝΗΣΩΝ ΑΙΓΑΙΟΥ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ΕΤΠΑ1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723.000.000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54.825.000,00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477.860.344,59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513.689.827,50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ΕΤΠΑ2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140.300.178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10.522.513,35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116.096.080,50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124.099.234,38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ΘΕΣΣΑΛΙΑΣ- ΣΤΕΡΕΑΣ ΕΛΛΑΔΑΣ- ΗΠΕΙΡΟΥ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ΕΤΠΑ1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738.000.000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55.350.000,00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576.744.450,71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601.452.028,55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ΕΤΠΑ2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367.000.000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27.525.000,00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355.716.748,47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348.650.000,00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3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ΑΤΤΙΚΗΣ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ΕΤΠΑ1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2.238.000.000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182.850.000,00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1.816.888.865,62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1.949.257.421,00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3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ΕΘΝΙΚΟ ΑΠΟΘΕΜΑΤΙΚΟ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ΕΚΤ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148.800.403</a:t>
                      </a:r>
                    </a:p>
                  </a:txBody>
                  <a:tcPr marL="6991" marR="6991" marT="699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11.910.030,23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124.935.703,35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136.845.733,58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ΣΥΝΟΛΟ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20.210.261.445,00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1.515.769.608,38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16.023.772.694,95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16.915.476.257,21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84%</a:t>
                      </a:r>
                    </a:p>
                  </a:txBody>
                  <a:tcPr marL="6991" marR="6991" marT="699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301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ΕΝΤΟΣ ΤΟΥ ΟΚΤΩΒΡΙΟΥ ΠΡΟΒΛΕΠΕΤΑΙ ΝΑ ΦΘΑΣΟΥΝ ΟΙ ΕΙΣΠΡΑΞΕΙΣ </a:t>
                      </a: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17,3 Δις ΕΥΡΩ</a:t>
                      </a: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86%</a:t>
                      </a:r>
                    </a:p>
                  </a:txBody>
                  <a:tcPr marL="6991" marR="6991" marT="6991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6944-894C-49F6-BC20-DDC4CEB814A0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88" name="Group 104"/>
          <p:cNvGraphicFramePr>
            <a:graphicFrameLocks noGrp="1"/>
          </p:cNvGraphicFramePr>
          <p:nvPr/>
        </p:nvGraphicFramePr>
        <p:xfrm>
          <a:off x="323850" y="1712913"/>
          <a:ext cx="8229600" cy="2716215"/>
        </p:xfrm>
        <a:graphic>
          <a:graphicData uri="http://schemas.openxmlformats.org/drawingml/2006/table">
            <a:tbl>
              <a:tblPr/>
              <a:tblGrid>
                <a:gridCol w="2162175"/>
                <a:gridCol w="1339850"/>
                <a:gridCol w="1392238"/>
                <a:gridCol w="1497012"/>
                <a:gridCol w="1277938"/>
                <a:gridCol w="560387"/>
              </a:tblGrid>
              <a:tr h="2095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ΠΑΡΑΚΟΛΟΥΘΗΣΗ ΕΠΙΤΕΥΞΗΣ ΣΤΟΧΩΝ ΜΝΗΜΟΝΙΟΥ</a:t>
                      </a: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ΑΠΟΛΟΓΙΣΤΙΚΑ ΣΤΟΙΧΕΙΑ ΜΕ ΒΑΣΗ ΑΙΤΗΣΕΙΣ ΠΟΥ ΥΠΟΒΑΛΛΟΝΤΑΙ ΣΤΗΝ ΕΥΡΩΠΑΪΚΗ ΕΠΙΤΡΟΠΗ</a:t>
                      </a: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ΣΤΟΧΟΣ Α' ΑΞΑΜΗΝΟΥ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1.105,00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1.231,00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1.284,00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1.000,00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ΕΚΤΕΛΕΣΗ 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582,91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732,62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2.174,96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1.599,02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ΠΟΣΟΣΤΟ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53%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169%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160%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ΣΤΟΧΟΣ ΕΤΟΥΣ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3.350,00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3.730,00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3.890,00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3.000,00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ΕΚΤΕΛΕΣΗ 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3.301,95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3.255,90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4.596,03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(2.000,00)*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ΠΟΣΟΣΤΟ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99%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87%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118%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 ΜΕΧΡΙ ΤΕΛΟΣ ΣΕΠΤΕΜΒΡΊΟΥ</a:t>
                      </a: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33" name="Τίτλος 1"/>
          <p:cNvSpPr>
            <a:spLocks noGrp="1"/>
          </p:cNvSpPr>
          <p:nvPr>
            <p:ph type="title" idx="4294967295"/>
          </p:nvPr>
        </p:nvSpPr>
        <p:spPr>
          <a:xfrm>
            <a:off x="285720" y="500042"/>
            <a:ext cx="7943880" cy="71438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15000"/>
              </a:lnSpc>
              <a:spcAft>
                <a:spcPts val="1000"/>
              </a:spcAft>
            </a:pPr>
            <a:r>
              <a:rPr lang="el-GR" sz="2600" b="1" dirty="0" smtClean="0"/>
              <a:t>ΣΤΟΙΧΕΙΑ ΑΠΟΡΡΟΦΗΣΗΣ ΕΣΠΑ 2007-2013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6944-894C-49F6-BC20-DDC4CEB814A0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Τίτλος 1"/>
          <p:cNvSpPr txBox="1">
            <a:spLocks/>
          </p:cNvSpPr>
          <p:nvPr/>
        </p:nvSpPr>
        <p:spPr bwMode="auto">
          <a:xfrm>
            <a:off x="285720" y="571480"/>
            <a:ext cx="8401080" cy="68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ΕΣΠΑ 2007-2013 / Τι πετύχαμε;</a:t>
            </a:r>
            <a:endParaRPr lang="el-GR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500034" y="5643578"/>
            <a:ext cx="792961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ΚΑΜΙΑ ΑΠΩΛΕΙΑ ΚΟΙΝΟΤΙΚΩΝ ΠΟΡΩΝ </a:t>
            </a:r>
            <a:endParaRPr lang="el-GR" sz="2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6944-894C-49F6-BC20-DDC4CEB814A0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  <p:sp>
        <p:nvSpPr>
          <p:cNvPr id="8" name="7 - Επεξήγηση με παραλληλόγραμμο"/>
          <p:cNvSpPr/>
          <p:nvPr/>
        </p:nvSpPr>
        <p:spPr>
          <a:xfrm>
            <a:off x="500034" y="1500174"/>
            <a:ext cx="8001056" cy="3357586"/>
          </a:xfrm>
          <a:prstGeom prst="wedgeRectCallout">
            <a:avLst>
              <a:gd name="adj1" fmla="val -20833"/>
              <a:gd name="adj2" fmla="val 65493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361950">
              <a:spcBef>
                <a:spcPct val="20000"/>
              </a:spcBef>
              <a:buFont typeface="Wingdings" pitchFamily="2" charset="2"/>
              <a:buChar char="Ø"/>
            </a:pPr>
            <a:r>
              <a:rPr lang="el-G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Σημαντική </a:t>
            </a:r>
            <a:r>
              <a:rPr lang="el-G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αύξηση απορρόφησης </a:t>
            </a:r>
            <a:r>
              <a:rPr lang="el-G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κοινοτικών πόρων </a:t>
            </a:r>
          </a:p>
          <a:p>
            <a:pPr marL="361950" indent="-361950">
              <a:spcBef>
                <a:spcPct val="20000"/>
              </a:spcBef>
            </a:pPr>
            <a:r>
              <a:rPr lang="el-G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Από 41,3% τον Ιούνιο του 2012 (5ετία) σε 85,7% την τελευταία 2ετία</a:t>
            </a:r>
          </a:p>
          <a:p>
            <a:pPr marL="361950" indent="-361950">
              <a:spcBef>
                <a:spcPct val="20000"/>
              </a:spcBef>
            </a:pPr>
            <a:endParaRPr lang="el-G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>
              <a:spcBef>
                <a:spcPct val="20000"/>
              </a:spcBef>
              <a:buFont typeface="Wingdings" pitchFamily="2" charset="2"/>
              <a:buChar char="Ø"/>
            </a:pPr>
            <a:r>
              <a:rPr lang="el-G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Έως 31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l-G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l-G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l-G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πλήρη απορρόφηση</a:t>
            </a:r>
            <a:r>
              <a:rPr lang="el-G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του συνολικού προϋπολογισμού</a:t>
            </a:r>
          </a:p>
          <a:p>
            <a:pPr marL="361950" indent="-361950">
              <a:spcBef>
                <a:spcPct val="20000"/>
              </a:spcBef>
              <a:buFont typeface="Wingdings" pitchFamily="2" charset="2"/>
              <a:buChar char="Ø"/>
            </a:pPr>
            <a:endParaRPr lang="el-G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>
              <a:spcBef>
                <a:spcPct val="20000"/>
              </a:spcBef>
              <a:buFont typeface="Wingdings" pitchFamily="2" charset="2"/>
              <a:buChar char="Ø"/>
            </a:pPr>
            <a:r>
              <a:rPr lang="el-GR" sz="2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Εξορθολογισμός</a:t>
            </a:r>
            <a:r>
              <a:rPr lang="el-G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των Επιχειρησιακών Προγραμμάτων</a:t>
            </a:r>
          </a:p>
          <a:p>
            <a:pPr algn="ctr"/>
            <a:endParaRPr lang="el-GR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Τίτλος 1"/>
          <p:cNvSpPr>
            <a:spLocks noGrp="1"/>
          </p:cNvSpPr>
          <p:nvPr>
            <p:ph type="title" idx="4294967295"/>
          </p:nvPr>
        </p:nvSpPr>
        <p:spPr>
          <a:xfrm>
            <a:off x="357158" y="500042"/>
            <a:ext cx="8286808" cy="917596"/>
          </a:xfrm>
        </p:spPr>
        <p:txBody>
          <a:bodyPr/>
          <a:lstStyle/>
          <a:p>
            <a:pPr algn="l" eaLnBrk="1" hangingPunct="1">
              <a:lnSpc>
                <a:spcPct val="115000"/>
              </a:lnSpc>
              <a:spcAft>
                <a:spcPts val="1000"/>
              </a:spcAft>
            </a:pPr>
            <a:r>
              <a:rPr lang="el-GR" sz="4000" b="1" dirty="0" smtClean="0"/>
              <a:t>ΕΣΠΑ 2007-2013</a:t>
            </a:r>
          </a:p>
        </p:txBody>
      </p:sp>
      <p:sp>
        <p:nvSpPr>
          <p:cNvPr id="20482" name="Θέση περιεχομένου 2"/>
          <p:cNvSpPr txBox="1">
            <a:spLocks/>
          </p:cNvSpPr>
          <p:nvPr/>
        </p:nvSpPr>
        <p:spPr bwMode="auto">
          <a:xfrm>
            <a:off x="457200" y="1571612"/>
            <a:ext cx="840108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Έμφαση στην ενίσχυση των Μικρομεσαίων Επιχειρήσεων</a:t>
            </a:r>
          </a:p>
          <a:p>
            <a:pPr>
              <a:spcBef>
                <a:spcPct val="20000"/>
              </a:spcBef>
            </a:pPr>
            <a:endParaRPr lang="el-GR" sz="3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400</a:t>
            </a:r>
            <a:r>
              <a:rPr lang="el-GR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000" dirty="0" smtClean="0">
                <a:latin typeface="Arial" pitchFamily="34" charset="0"/>
                <a:cs typeface="Arial" pitchFamily="34" charset="0"/>
              </a:rPr>
              <a:t>συνολικά ωφελούμενες επιχειρήσεις </a:t>
            </a:r>
          </a:p>
          <a:p>
            <a:pPr marL="457200" indent="-4572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Ø"/>
            </a:pPr>
            <a:endParaRPr lang="el-GR" sz="3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l-GR" sz="3000" dirty="0" smtClean="0">
                <a:latin typeface="Arial" pitchFamily="34" charset="0"/>
                <a:cs typeface="Arial" pitchFamily="34" charset="0"/>
              </a:rPr>
              <a:t>Προϋπολογισμός: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3000" b="1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sz="3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δις € 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ü"/>
            </a:pPr>
            <a:endParaRPr lang="el-GR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6944-894C-49F6-BC20-DDC4CEB814A0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Τίτλος 1"/>
          <p:cNvSpPr>
            <a:spLocks noGrp="1"/>
          </p:cNvSpPr>
          <p:nvPr>
            <p:ph type="title" idx="4294967295"/>
          </p:nvPr>
        </p:nvSpPr>
        <p:spPr>
          <a:xfrm>
            <a:off x="357158" y="571480"/>
            <a:ext cx="8786842" cy="75567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15000"/>
              </a:lnSpc>
              <a:spcAft>
                <a:spcPts val="1000"/>
              </a:spcAft>
            </a:pPr>
            <a:r>
              <a:rPr lang="el-GR" sz="3800" b="1" dirty="0" smtClean="0"/>
              <a:t>Νέο ΕΣΠΑ 2014-2020</a:t>
            </a:r>
          </a:p>
        </p:txBody>
      </p:sp>
      <p:sp>
        <p:nvSpPr>
          <p:cNvPr id="32771" name="Θέση περιεχομένου 2"/>
          <p:cNvSpPr txBox="1">
            <a:spLocks/>
          </p:cNvSpPr>
          <p:nvPr/>
        </p:nvSpPr>
        <p:spPr bwMode="auto">
          <a:xfrm>
            <a:off x="468313" y="1785926"/>
            <a:ext cx="8207375" cy="401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/>
          <a:lstStyle/>
          <a:p>
            <a:pPr marL="266700" indent="-2667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Μάιος 2014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: έγκριση πλαισίου νέου ΕΣΠΑ από Ε.Ε. – </a:t>
            </a:r>
          </a:p>
          <a:p>
            <a:pPr marL="266700" indent="-266700" algn="just">
              <a:buClr>
                <a:schemeClr val="tx2"/>
              </a:buClr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	3</a:t>
            </a:r>
            <a:r>
              <a:rPr lang="el-GR" sz="2400" baseline="30000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χώρα από τα 28 Κράτη-Μέλη</a:t>
            </a:r>
          </a:p>
          <a:p>
            <a:pPr marL="266700" indent="-266700" algn="just">
              <a:buClr>
                <a:schemeClr val="tx2"/>
              </a:buClr>
              <a:buFont typeface="Wingdings" pitchFamily="2" charset="2"/>
              <a:buChar char="Ø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266700" indent="-266700" algn="just">
              <a:buClr>
                <a:schemeClr val="tx2"/>
              </a:buClr>
              <a:buFont typeface="Wingdings" pitchFamily="2" charset="2"/>
              <a:buChar char="Ø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266700" indent="-2667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Ιούλιος 2014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: υποβολή στην Ε.Ε. 19 Επιχειρησιακών Προγραμμάτων (13 Περιφερειακά + 6 Τομεακά)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6700" indent="-266700" algn="just">
              <a:buClr>
                <a:schemeClr val="tx2"/>
              </a:buClr>
              <a:buFont typeface="Wingdings" pitchFamily="2" charset="2"/>
              <a:buChar char="Ø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266700" indent="-266700" algn="just">
              <a:buClr>
                <a:schemeClr val="tx2"/>
              </a:buClr>
              <a:buFont typeface="Wingdings" pitchFamily="2" charset="2"/>
              <a:buChar char="Ø"/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266700" indent="-2667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Εκτιμώμενος Π/Υ :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26,07 δις €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συνολικά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6944-894C-49F6-BC20-DDC4CEB814A0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Τίτλος 1"/>
          <p:cNvSpPr>
            <a:spLocks noGrp="1"/>
          </p:cNvSpPr>
          <p:nvPr>
            <p:ph type="title" idx="4294967295"/>
          </p:nvPr>
        </p:nvSpPr>
        <p:spPr>
          <a:xfrm>
            <a:off x="285720" y="500042"/>
            <a:ext cx="8715436" cy="827108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15000"/>
              </a:lnSpc>
              <a:spcAft>
                <a:spcPts val="1000"/>
              </a:spcAft>
            </a:pPr>
            <a:r>
              <a:rPr lang="el-GR" sz="3800" b="1" dirty="0" smtClean="0"/>
              <a:t>Νέο ΕΣΠΑ 2014-2020</a:t>
            </a:r>
          </a:p>
        </p:txBody>
      </p:sp>
      <p:sp>
        <p:nvSpPr>
          <p:cNvPr id="32771" name="Θέση περιεχομένου 2"/>
          <p:cNvSpPr txBox="1">
            <a:spLocks/>
          </p:cNvSpPr>
          <p:nvPr/>
        </p:nvSpPr>
        <p:spPr bwMode="auto">
          <a:xfrm>
            <a:off x="357159" y="1500174"/>
            <a:ext cx="8358245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/>
          <a:lstStyle/>
          <a:p>
            <a:pPr eaLnBrk="1" hangingPunct="1"/>
            <a:r>
              <a:rPr lang="el-GR" sz="2400" dirty="0" smtClean="0">
                <a:latin typeface="Arial" pitchFamily="34" charset="0"/>
                <a:cs typeface="Arial" pitchFamily="34" charset="0"/>
              </a:rPr>
              <a:t>Ολοκληρώνεται και θα τεθεί σε διαβούλευση το Σ/Ν για το νέο ΕΣΠΑ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361950" indent="-361950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Προβλέπονται μέτρα απλούστευσης των διαδικασιών</a:t>
            </a:r>
          </a:p>
          <a:p>
            <a:pPr marL="361950" indent="-361950" eaLnBrk="1" hangingPunct="1">
              <a:buClr>
                <a:schemeClr val="tx2"/>
              </a:buClr>
              <a:buFont typeface="Wingdings" pitchFamily="2" charset="2"/>
              <a:buChar char="Ø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361950" indent="-361950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Προτείνονται ρυθμίσεις για την επιτάχυνση των έργων</a:t>
            </a:r>
          </a:p>
          <a:p>
            <a:pPr marL="361950" indent="-361950" eaLnBrk="1" hangingPunct="1">
              <a:buClr>
                <a:schemeClr val="tx2"/>
              </a:buClr>
              <a:buFont typeface="Wingdings" pitchFamily="2" charset="2"/>
              <a:buChar char="Ø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361950" indent="-361950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Δίδεται έμφαση στο χρονικό προγραμματισμό των     έργων και την τήρησή του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6944-894C-49F6-BC20-DDC4CEB814A0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Τίτλος 1"/>
          <p:cNvSpPr>
            <a:spLocks noGrp="1"/>
          </p:cNvSpPr>
          <p:nvPr>
            <p:ph type="title" idx="4294967295"/>
          </p:nvPr>
        </p:nvSpPr>
        <p:spPr>
          <a:xfrm>
            <a:off x="285720" y="785794"/>
            <a:ext cx="8858280" cy="928694"/>
          </a:xfrm>
        </p:spPr>
        <p:txBody>
          <a:bodyPr>
            <a:noAutofit/>
          </a:bodyPr>
          <a:lstStyle/>
          <a:p>
            <a:pPr marL="4572000" indent="-4572000" algn="l" eaLnBrk="1" hangingPunct="1">
              <a:lnSpc>
                <a:spcPct val="115000"/>
              </a:lnSpc>
              <a:spcAft>
                <a:spcPts val="1000"/>
              </a:spcAft>
            </a:pPr>
            <a:r>
              <a:rPr lang="el-GR" sz="3400" b="1" dirty="0" smtClean="0"/>
              <a:t>Νέο ΕΣΠΑ 2014-2020 / </a:t>
            </a:r>
            <a:r>
              <a:rPr lang="el-GR" sz="3400" b="1" dirty="0" err="1" smtClean="0"/>
              <a:t>Εμπροσθοβαρείς</a:t>
            </a:r>
            <a:r>
              <a:rPr lang="el-GR" sz="3400" b="1" dirty="0" smtClean="0"/>
              <a:t> δράσεις</a:t>
            </a:r>
          </a:p>
        </p:txBody>
      </p:sp>
      <p:sp>
        <p:nvSpPr>
          <p:cNvPr id="31747" name="Θέση περιεχομένου 2"/>
          <p:cNvSpPr txBox="1">
            <a:spLocks/>
          </p:cNvSpPr>
          <p:nvPr/>
        </p:nvSpPr>
        <p:spPr bwMode="auto">
          <a:xfrm>
            <a:off x="428596" y="2071678"/>
            <a:ext cx="8207375" cy="344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/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Διαπραγματευθήκαμε με την Ε.Ε. και πετύχαμε την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εμπροσθοβαρή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έναρξη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του ΕΣΠΑ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2014-2020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700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περίπου έργα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συνολικού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Π/Υ πάνω από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δις €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μπορούν να ξεκινήσουν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άμεσα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Ø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Επιπλέον,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έχουν ξεκινήσει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Εμπροσθοβαρείς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Δράσεις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για την απασχόληση ύψους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700 εκ. €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6944-894C-49F6-BC20-DDC4CEB814A0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>
          <a:xfrm>
            <a:off x="428596" y="571480"/>
            <a:ext cx="8572560" cy="5715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200" b="1" dirty="0" smtClean="0"/>
              <a:t>Συμβολή στην Ελληνική Οικονομία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571472" y="4000504"/>
            <a:ext cx="8143932" cy="2428892"/>
          </a:xfrm>
          <a:ln>
            <a:noFill/>
          </a:ln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None/>
            </a:pPr>
            <a:endParaRPr lang="el-GR" sz="2800" b="1" dirty="0" smtClean="0">
              <a:latin typeface="Calibri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800" b="1" dirty="0" smtClean="0">
              <a:latin typeface="Calibri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800" b="1" dirty="0" smtClean="0">
              <a:latin typeface="Calibri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l-GR" sz="2800" b="1" dirty="0" smtClean="0"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500034" y="4643446"/>
            <a:ext cx="7943880" cy="15716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kumimoji="0" lang="el-G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l-G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12 δις € διαθέσιμα στην Ελληνική Οικονομία</a:t>
            </a:r>
            <a:r>
              <a:rPr kumimoji="0" lang="el-GR" sz="2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l-G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έως το τέλος του 2015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l-G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l-G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l-G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l-G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6944-894C-49F6-BC20-DDC4CEB814A0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sp>
        <p:nvSpPr>
          <p:cNvPr id="7" name="6 - Επεξήγηση με παραλληλόγραμμο"/>
          <p:cNvSpPr/>
          <p:nvPr/>
        </p:nvSpPr>
        <p:spPr>
          <a:xfrm>
            <a:off x="571472" y="1428736"/>
            <a:ext cx="7858180" cy="2500330"/>
          </a:xfrm>
          <a:prstGeom prst="wedgeRectCallout">
            <a:avLst>
              <a:gd name="adj1" fmla="val -20463"/>
              <a:gd name="adj2" fmla="val 69559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4,2 δις € από ΕΣΠΑ 2007-2013</a:t>
            </a:r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l-GR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4,9 δις € από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εμπροσθοβαρείς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δράσεις νέου ΕΣΠΑ</a:t>
            </a:r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l-GR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2,9 δις € από έργα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phasing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στο νέο ΕΣΠΑ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l-G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Τίτλος 1"/>
          <p:cNvSpPr>
            <a:spLocks/>
          </p:cNvSpPr>
          <p:nvPr/>
        </p:nvSpPr>
        <p:spPr bwMode="auto">
          <a:xfrm>
            <a:off x="142844" y="357166"/>
            <a:ext cx="8543956" cy="91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l-GR" sz="32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Εμπροσθοβαρή</a:t>
            </a:r>
            <a:r>
              <a:rPr lang="el-G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 έργα </a:t>
            </a:r>
            <a:r>
              <a:rPr lang="el-GR" sz="3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 Τι περιλαμβάνουν   </a:t>
            </a:r>
            <a:endParaRPr lang="el-GR" sz="3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Θέση περιεχομένου 2"/>
          <p:cNvSpPr txBox="1">
            <a:spLocks/>
          </p:cNvSpPr>
          <p:nvPr/>
        </p:nvSpPr>
        <p:spPr bwMode="auto">
          <a:xfrm>
            <a:off x="457200" y="1357298"/>
            <a:ext cx="8229600" cy="487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l-GR" sz="2200" dirty="0">
                <a:latin typeface="Arial" pitchFamily="34" charset="0"/>
                <a:cs typeface="Arial" pitchFamily="34" charset="0"/>
              </a:rPr>
              <a:t>Έργα που </a:t>
            </a:r>
            <a:r>
              <a:rPr lang="el-GR" sz="2200" u="sng" dirty="0">
                <a:latin typeface="Arial" pitchFamily="34" charset="0"/>
                <a:cs typeface="Arial" pitchFamily="34" charset="0"/>
              </a:rPr>
              <a:t>εντάχθηκαν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 στα Ε.Π. του ΕΣΠΑ 2007-2013, αλλά εξαιτίας έλλειψης χρόνου ή/και διαθέσιμων πόρων δεν μπορούσαν να χρηματοδοτηθούν από τα Ε.Π. του ΕΣΠΑ 2007-2013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και </a:t>
            </a:r>
            <a:r>
              <a:rPr lang="el-GR" sz="2200" u="sng" dirty="0" smtClean="0">
                <a:latin typeface="Arial" pitchFamily="34" charset="0"/>
                <a:cs typeface="Arial" pitchFamily="34" charset="0"/>
              </a:rPr>
              <a:t>είναι επιλέξιμα </a:t>
            </a:r>
            <a:r>
              <a:rPr lang="el-GR" sz="2200" u="sng" dirty="0">
                <a:latin typeface="Arial" pitchFamily="34" charset="0"/>
                <a:cs typeface="Arial" pitchFamily="34" charset="0"/>
              </a:rPr>
              <a:t>στην περίοδο 2014-20</a:t>
            </a:r>
            <a:r>
              <a:rPr lang="en-US" sz="2200" u="sng" dirty="0" smtClean="0">
                <a:latin typeface="Arial" pitchFamily="34" charset="0"/>
                <a:cs typeface="Arial" pitchFamily="34" charset="0"/>
              </a:rPr>
              <a:t>20</a:t>
            </a:r>
            <a:endParaRPr lang="el-GR" sz="2200" u="sng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l-GR" sz="2200" u="sng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sz="2200" dirty="0">
                <a:latin typeface="Arial" pitchFamily="34" charset="0"/>
                <a:cs typeface="Arial" pitchFamily="34" charset="0"/>
              </a:rPr>
              <a:t>Έργα που </a:t>
            </a:r>
            <a:r>
              <a:rPr lang="el-GR" sz="2200" u="sng" dirty="0">
                <a:latin typeface="Arial" pitchFamily="34" charset="0"/>
                <a:cs typeface="Arial" pitchFamily="34" charset="0"/>
              </a:rPr>
              <a:t>υποβλήθηκαν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 στο πλαίσιο δημοσίευσης προσκλήσεων των Ε.Π. του ΕΣΠΑ 2007-2013, οι οποίες εξαιτίας έλλειψης διαθέσιμων πόρων, ή/και μη επάρκειας του </a:t>
            </a:r>
            <a:r>
              <a:rPr lang="el-GR" sz="2200" dirty="0" err="1">
                <a:latin typeface="Arial" pitchFamily="34" charset="0"/>
                <a:cs typeface="Arial" pitchFamily="34" charset="0"/>
              </a:rPr>
              <a:t>εναπομείνοντος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 χρόνου δεν εντάχθηκαν στα Ε.Π. του ΕΣΠΑ 2007-2013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και </a:t>
            </a:r>
            <a:r>
              <a:rPr lang="el-GR" sz="2200" u="sng" dirty="0" smtClean="0">
                <a:latin typeface="Arial" pitchFamily="34" charset="0"/>
                <a:cs typeface="Arial" pitchFamily="34" charset="0"/>
              </a:rPr>
              <a:t>είναι επιλέξιμα </a:t>
            </a:r>
            <a:r>
              <a:rPr lang="el-GR" sz="2200" u="sng" dirty="0">
                <a:latin typeface="Arial" pitchFamily="34" charset="0"/>
                <a:cs typeface="Arial" pitchFamily="34" charset="0"/>
              </a:rPr>
              <a:t>στην περίοδο 2014-20</a:t>
            </a:r>
            <a:r>
              <a:rPr lang="en-US" sz="2200" u="sng" dirty="0" smtClean="0">
                <a:latin typeface="Arial" pitchFamily="34" charset="0"/>
                <a:cs typeface="Arial" pitchFamily="34" charset="0"/>
              </a:rPr>
              <a:t>20</a:t>
            </a:r>
            <a:endParaRPr lang="el-GR" sz="2200" u="sng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l-GR" sz="2200" u="sng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sz="2200" dirty="0">
                <a:latin typeface="Arial" pitchFamily="34" charset="0"/>
                <a:cs typeface="Arial" pitchFamily="34" charset="0"/>
              </a:rPr>
              <a:t>Νέα έργα επιλέξιμα στην περίοδο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2014-2020</a:t>
            </a:r>
            <a:endParaRPr lang="el-G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6944-894C-49F6-BC20-DDC4CEB814A0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Τίτλος 1"/>
          <p:cNvSpPr>
            <a:spLocks/>
          </p:cNvSpPr>
          <p:nvPr/>
        </p:nvSpPr>
        <p:spPr bwMode="auto">
          <a:xfrm>
            <a:off x="357158" y="500042"/>
            <a:ext cx="832964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3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l-GR" sz="3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Εμπροσθοβαρή</a:t>
            </a:r>
            <a:r>
              <a:rPr lang="el-GR" sz="3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 έργα </a:t>
            </a:r>
            <a:r>
              <a:rPr lang="el-G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 Οφέλη </a:t>
            </a:r>
            <a:endParaRPr lang="el-GR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Θέση περιεχομένου 2"/>
          <p:cNvSpPr txBox="1">
            <a:spLocks/>
          </p:cNvSpPr>
          <p:nvPr/>
        </p:nvSpPr>
        <p:spPr bwMode="auto">
          <a:xfrm>
            <a:off x="428596" y="1571612"/>
            <a:ext cx="8229600" cy="423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/>
          <a:lstStyle/>
          <a:p>
            <a:pPr marL="457200" indent="-457200" algn="just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Η υλοποίηση των έργων αποσυνδέεται από διαδικαστικούς περιορισμούς της Ε.Ε.</a:t>
            </a:r>
          </a:p>
          <a:p>
            <a:pPr marL="457200" indent="-457200" algn="just" eaLnBrk="1" hangingPunct="1">
              <a:lnSpc>
                <a:spcPct val="80000"/>
              </a:lnSpc>
            </a:pPr>
            <a:endParaRPr lang="el-GR" sz="2200" dirty="0" smtClean="0">
              <a:latin typeface="Arial" pitchFamily="34" charset="0"/>
              <a:cs typeface="Arial" pitchFamily="34" charset="0"/>
            </a:endParaRPr>
          </a:p>
          <a:p>
            <a:pPr marL="895350" lvl="1" indent="-43815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Οριστική έγκριση των Ε.Π. </a:t>
            </a:r>
          </a:p>
          <a:p>
            <a:pPr marL="895350" lvl="1" indent="-43815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Έγκριση του Συστήματος Διαχείρισης και Ελέγχου </a:t>
            </a:r>
          </a:p>
          <a:p>
            <a:pPr marL="895350" lvl="1" indent="-43815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Σύσταση και στελέχωση των Φορέων Διαχείρισης</a:t>
            </a:r>
          </a:p>
          <a:p>
            <a:pPr marL="895350" lvl="1" indent="-43815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Δημοσίευση προσκλήσεων στο πλαίσιο των νέων Ε.Π.</a:t>
            </a:r>
          </a:p>
          <a:p>
            <a:pPr marL="895350" lvl="1" indent="-43815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Υποβολή, αξιολόγηση, έγκριση και ένταξη των έργων στο πλαίσιο των νέων Ε.Π.</a:t>
            </a:r>
          </a:p>
          <a:p>
            <a:pPr marL="266700" indent="-266700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el-GR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Διασφαλίζεται η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διαρκής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ομαλή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 και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απρόσκοπτη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χρηματοδότηση των έργων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στη μεταβατική περίοδο από την τρέχουσα στη νέα Προγραμματική Περίοδο.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6944-894C-49F6-BC20-DDC4CEB814A0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BSZiJc_2Eq3DMipVwK9Dg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768</TotalTime>
  <Words>786</Words>
  <Application>Microsoft Office PowerPoint</Application>
  <PresentationFormat>Προβολή στην οθόνη (4:3)</PresentationFormat>
  <Paragraphs>340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Αστικό</vt:lpstr>
      <vt:lpstr>ΥΠΟΥΡΓΕΙΟ ΑΝΑΠΤΥΞΗΣ ΚΑΙ ΑΝΤΑΓΩΝΙΣΤΙΚΟΤΗΤΑΣ</vt:lpstr>
      <vt:lpstr>Διαφάνεια 2</vt:lpstr>
      <vt:lpstr>ΕΣΠΑ 2007-2013</vt:lpstr>
      <vt:lpstr>Νέο ΕΣΠΑ 2014-2020</vt:lpstr>
      <vt:lpstr>Νέο ΕΣΠΑ 2014-2020</vt:lpstr>
      <vt:lpstr>Νέο ΕΣΠΑ 2014-2020 / Εμπροσθοβαρείς δράσεις</vt:lpstr>
      <vt:lpstr>Συμβολή στην Ελληνική Οικονομία</vt:lpstr>
      <vt:lpstr>Διαφάνεια 8</vt:lpstr>
      <vt:lpstr>Διαφάνεια 9</vt:lpstr>
      <vt:lpstr>Κατηγορίες Εμπροσθοβαρών Δράσεων (1)</vt:lpstr>
      <vt:lpstr>Διαφάνεια 11</vt:lpstr>
      <vt:lpstr>Παράρτημα</vt:lpstr>
      <vt:lpstr>ΣΤΟΙΧΕΙΑ ΑΠΟΡΡΟΦΗΣΗΣ ΕΣΠΑ 2007-2013 </vt:lpstr>
      <vt:lpstr>ΣΤΟΙΧΕΙΑ ΑΠΟΡΡΟΦΗΣΗΣ ΕΣΠΑ 2007-2013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Ιουνίου – 6 Σεπτεμβρίου:   4 μήνες ΕΣΠΑ</dc:title>
  <dc:creator>MODUSER</dc:creator>
  <cp:lastModifiedBy>d.perdikis</cp:lastModifiedBy>
  <cp:revision>90</cp:revision>
  <cp:lastPrinted>2014-10-13T18:44:16Z</cp:lastPrinted>
  <dcterms:created xsi:type="dcterms:W3CDTF">2014-10-03T16:35:48Z</dcterms:created>
  <dcterms:modified xsi:type="dcterms:W3CDTF">2014-10-15T14:14:32Z</dcterms:modified>
</cp:coreProperties>
</file>