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75" r:id="rId2"/>
    <p:sldId id="258" r:id="rId3"/>
    <p:sldId id="259" r:id="rId4"/>
    <p:sldId id="260" r:id="rId5"/>
    <p:sldId id="261" r:id="rId6"/>
    <p:sldId id="262" r:id="rId7"/>
    <p:sldId id="274" r:id="rId8"/>
    <p:sldId id="263" r:id="rId9"/>
    <p:sldId id="264" r:id="rId10"/>
    <p:sldId id="265" r:id="rId11"/>
    <p:sldId id="266" r:id="rId12"/>
    <p:sldId id="267" r:id="rId13"/>
    <p:sldId id="268" r:id="rId14"/>
    <p:sldId id="271" r:id="rId15"/>
    <p:sldId id="269" r:id="rId16"/>
    <p:sldId id="270" r:id="rId17"/>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94" autoAdjust="0"/>
    <p:restoredTop sz="94669" autoAdjust="0"/>
  </p:normalViewPr>
  <p:slideViewPr>
    <p:cSldViewPr>
      <p:cViewPr varScale="1">
        <p:scale>
          <a:sx n="107" d="100"/>
          <a:sy n="107" d="100"/>
        </p:scale>
        <p:origin x="-1092" y="-8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6_3">
  <dgm:title val=""/>
  <dgm:desc val=""/>
  <dgm:catLst>
    <dgm:cat type="accent6" pri="11300"/>
  </dgm:catLst>
  <dgm:styleLbl name="node0">
    <dgm:fillClrLst meth="repeat">
      <a:schemeClr val="accent6">
        <a:shade val="80000"/>
      </a:schemeClr>
    </dgm:fillClrLst>
    <dgm:linClrLst meth="repeat">
      <a:schemeClr val="lt1"/>
    </dgm:linClrLst>
    <dgm:effectClrLst/>
    <dgm:txLinClrLst/>
    <dgm:txFillClrLst/>
    <dgm:txEffectClrLst/>
  </dgm:styleLbl>
  <dgm:styleLbl name="node1">
    <dgm:fillClrLst>
      <a:schemeClr val="accent6">
        <a:shade val="80000"/>
      </a:schemeClr>
      <a:schemeClr val="accent6">
        <a:tint val="70000"/>
      </a:schemeClr>
    </dgm:fillClrLst>
    <dgm:linClrLst meth="repeat">
      <a:schemeClr val="lt1"/>
    </dgm:linClrLst>
    <dgm:effectClrLst/>
    <dgm:txLinClrLst/>
    <dgm:txFillClrLst/>
    <dgm:txEffectClrLst/>
  </dgm:styleLbl>
  <dgm:styleLbl name="alignNode1">
    <dgm:fillClrLst>
      <a:schemeClr val="accent6">
        <a:shade val="80000"/>
      </a:schemeClr>
      <a:schemeClr val="accent6">
        <a:tint val="70000"/>
      </a:schemeClr>
    </dgm:fillClrLst>
    <dgm:linClrLst>
      <a:schemeClr val="accent6">
        <a:shade val="80000"/>
      </a:schemeClr>
      <a:schemeClr val="accent6">
        <a:tint val="70000"/>
      </a:schemeClr>
    </dgm:linClrLst>
    <dgm:effectClrLst/>
    <dgm:txLinClrLst/>
    <dgm:txFillClrLst/>
    <dgm:txEffectClrLst/>
  </dgm:styleLbl>
  <dgm:styleLbl name="lnNode1">
    <dgm:fillClrLst>
      <a:schemeClr val="accent6">
        <a:shade val="80000"/>
      </a:schemeClr>
      <a:schemeClr val="accent6">
        <a:tint val="7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tint val="70000"/>
        <a:alpha val="50000"/>
      </a:schemeClr>
    </dgm:fillClrLst>
    <dgm:linClrLst meth="repeat">
      <a:schemeClr val="lt1"/>
    </dgm:linClrLst>
    <dgm:effectClrLst/>
    <dgm:txLinClrLst/>
    <dgm:txFillClrLst/>
    <dgm:txEffectClrLst/>
  </dgm:styleLbl>
  <dgm:styleLbl name="node2">
    <dgm:fillClrLst>
      <a:schemeClr val="accent6">
        <a:tint val="99000"/>
      </a:schemeClr>
    </dgm:fillClrLst>
    <dgm:linClrLst meth="repeat">
      <a:schemeClr val="lt1"/>
    </dgm:linClrLst>
    <dgm:effectClrLst/>
    <dgm:txLinClrLst/>
    <dgm:txFillClrLst/>
    <dgm:txEffectClrLst/>
  </dgm:styleLbl>
  <dgm:styleLbl name="node3">
    <dgm:fillClrLst>
      <a:schemeClr val="accent6">
        <a:tint val="80000"/>
      </a:schemeClr>
    </dgm:fillClrLst>
    <dgm:linClrLst meth="repeat">
      <a:schemeClr val="lt1"/>
    </dgm:linClrLst>
    <dgm:effectClrLst/>
    <dgm:txLinClrLst/>
    <dgm:txFillClrLst/>
    <dgm:txEffectClrLst/>
  </dgm:styleLbl>
  <dgm:styleLbl name="node4">
    <dgm:fillClrLst>
      <a:schemeClr val="accent6">
        <a:tint val="70000"/>
      </a:schemeClr>
    </dgm:fillClrLst>
    <dgm:linClrLst meth="repeat">
      <a:schemeClr val="lt1"/>
    </dgm:linClrLst>
    <dgm:effectClrLst/>
    <dgm:txLinClrLst/>
    <dgm:txFillClrLst/>
    <dgm:txEffectClrLst/>
  </dgm:styleLbl>
  <dgm:styleLbl name="f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dgm:txEffectClrLst/>
  </dgm:styleLbl>
  <dgm:styleLbl name="f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bgSibTrans2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lt1"/>
    </dgm:txFillClrLst>
    <dgm:txEffectClrLst/>
  </dgm:styleLbl>
  <dgm:styleLbl name="sibTrans1D1">
    <dgm:fillClrLst>
      <a:schemeClr val="accent6">
        <a:shade val="90000"/>
      </a:schemeClr>
      <a:schemeClr val="accent6">
        <a:tint val="70000"/>
      </a:schemeClr>
    </dgm:fillClrLst>
    <dgm:linClrLst>
      <a:schemeClr val="accent6">
        <a:shade val="90000"/>
      </a:schemeClr>
      <a:schemeClr val="accent6">
        <a:tint val="7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shade val="80000"/>
      </a:schemeClr>
    </dgm:fillClrLst>
    <dgm:linClrLst meth="repeat">
      <a:schemeClr val="lt1"/>
    </dgm:linClrLst>
    <dgm:effectClrLst/>
    <dgm:txLinClrLst/>
    <dgm:txFillClrLst/>
    <dgm:txEffectClrLst/>
  </dgm:styleLbl>
  <dgm:styleLbl name="asst1">
    <dgm:fillClrLst meth="repeat">
      <a:schemeClr val="accent6">
        <a:shade val="80000"/>
      </a:schemeClr>
    </dgm:fillClrLst>
    <dgm:linClrLst meth="repeat">
      <a:schemeClr val="lt1"/>
    </dgm:linClrLst>
    <dgm:effectClrLst/>
    <dgm:txLinClrLst/>
    <dgm:txFillClrLst/>
    <dgm:txEffectClrLst/>
  </dgm:styleLbl>
  <dgm:styleLbl name="asst2">
    <dgm:fillClrLst>
      <a:schemeClr val="accent6">
        <a:tint val="99000"/>
      </a:schemeClr>
    </dgm:fillClrLst>
    <dgm:linClrLst meth="repeat">
      <a:schemeClr val="lt1"/>
    </dgm:linClrLst>
    <dgm:effectClrLst/>
    <dgm:txLinClrLst/>
    <dgm:txFillClrLst/>
    <dgm:txEffectClrLst/>
  </dgm:styleLbl>
  <dgm:styleLbl name="asst3">
    <dgm:fillClrLst>
      <a:schemeClr val="accent6">
        <a:tint val="80000"/>
      </a:schemeClr>
    </dgm:fillClrLst>
    <dgm:linClrLst meth="repeat">
      <a:schemeClr val="lt1"/>
    </dgm:linClrLst>
    <dgm:effectClrLst/>
    <dgm:txLinClrLst/>
    <dgm:txFillClrLst/>
    <dgm:txEffectClrLst/>
  </dgm:styleLbl>
  <dgm:styleLbl name="asst4">
    <dgm:fillClrLst>
      <a:schemeClr val="accent6">
        <a:tint val="70000"/>
      </a:schemeClr>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lt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9000"/>
      </a:schemeClr>
    </dgm:fillClrLst>
    <dgm:linClrLst meth="repeat">
      <a:schemeClr val="accent6">
        <a:tint val="99000"/>
      </a:schemeClr>
    </dgm:linClrLst>
    <dgm:effectClrLst/>
    <dgm:txLinClrLst/>
    <dgm:txFillClrLst meth="repeat">
      <a:schemeClr val="tx1"/>
    </dgm:txFillClrLst>
    <dgm:txEffectClrLst/>
  </dgm:styleLbl>
  <dgm:styleLbl name="parChTrans1D3">
    <dgm:fillClrLst meth="repeat">
      <a:schemeClr val="accent6">
        <a:tint val="80000"/>
      </a:schemeClr>
    </dgm:fillClrLst>
    <dgm:linClrLst meth="repeat">
      <a:schemeClr val="accent6">
        <a:tint val="80000"/>
      </a:schemeClr>
    </dgm:linClrLst>
    <dgm:effectClrLst/>
    <dgm:txLinClrLst/>
    <dgm:txFillClrLst meth="repeat">
      <a:schemeClr val="tx1"/>
    </dgm:txFillClrLst>
    <dgm:txEffectClrLst/>
  </dgm:styleLbl>
  <dgm:styleLbl name="parChTrans1D4">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6">
        <a:shade val="80000"/>
      </a:schemeClr>
      <a:schemeClr val="accent6">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F1994AB-C713-4DA0-9671-B7C215E051C0}" type="doc">
      <dgm:prSet loTypeId="urn:microsoft.com/office/officeart/2005/8/layout/hProcess9" loCatId="process" qsTypeId="urn:microsoft.com/office/officeart/2005/8/quickstyle/3d9" qsCatId="3D" csTypeId="urn:microsoft.com/office/officeart/2005/8/colors/accent6_3" csCatId="accent6" phldr="1"/>
      <dgm:spPr/>
    </dgm:pt>
    <dgm:pt modelId="{9E532829-A68A-4695-BB4C-CD7CE929269D}">
      <dgm:prSet phldrT="[Κείμενο]"/>
      <dgm:spPr/>
      <dgm:t>
        <a:bodyPr/>
        <a:lstStyle/>
        <a:p>
          <a:r>
            <a:rPr lang="el-GR" dirty="0" smtClean="0"/>
            <a:t>Εκπαίδευση</a:t>
          </a:r>
          <a:endParaRPr lang="el-GR" dirty="0"/>
        </a:p>
      </dgm:t>
    </dgm:pt>
    <dgm:pt modelId="{D38E4FBA-440A-4B92-B979-B4B6BD40F015}" type="parTrans" cxnId="{15ABD93C-629A-4581-8615-3C48671DC101}">
      <dgm:prSet/>
      <dgm:spPr/>
      <dgm:t>
        <a:bodyPr/>
        <a:lstStyle/>
        <a:p>
          <a:endParaRPr lang="el-GR"/>
        </a:p>
      </dgm:t>
    </dgm:pt>
    <dgm:pt modelId="{F16FCB4D-AEF1-4F66-B3B5-B2236499B9CF}" type="sibTrans" cxnId="{15ABD93C-629A-4581-8615-3C48671DC101}">
      <dgm:prSet/>
      <dgm:spPr/>
      <dgm:t>
        <a:bodyPr/>
        <a:lstStyle/>
        <a:p>
          <a:endParaRPr lang="el-GR"/>
        </a:p>
      </dgm:t>
    </dgm:pt>
    <dgm:pt modelId="{4ABF2581-0BBF-4678-A3AB-CC41BC75D838}">
      <dgm:prSet phldrT="[Κείμενο]"/>
      <dgm:spPr/>
      <dgm:t>
        <a:bodyPr/>
        <a:lstStyle/>
        <a:p>
          <a:r>
            <a:rPr lang="el-GR" dirty="0" smtClean="0"/>
            <a:t>Προσόν</a:t>
          </a:r>
          <a:endParaRPr lang="el-GR" dirty="0"/>
        </a:p>
      </dgm:t>
    </dgm:pt>
    <dgm:pt modelId="{BECC6E5A-F625-4D00-B88B-29A4425E177A}" type="parTrans" cxnId="{FA6403CA-E152-45E6-AD27-A05A6FE5873B}">
      <dgm:prSet/>
      <dgm:spPr/>
      <dgm:t>
        <a:bodyPr/>
        <a:lstStyle/>
        <a:p>
          <a:endParaRPr lang="el-GR"/>
        </a:p>
      </dgm:t>
    </dgm:pt>
    <dgm:pt modelId="{38B6EF66-1534-4DE6-9AE5-9DC53537FBE5}" type="sibTrans" cxnId="{FA6403CA-E152-45E6-AD27-A05A6FE5873B}">
      <dgm:prSet/>
      <dgm:spPr/>
      <dgm:t>
        <a:bodyPr/>
        <a:lstStyle/>
        <a:p>
          <a:endParaRPr lang="el-GR"/>
        </a:p>
      </dgm:t>
    </dgm:pt>
    <dgm:pt modelId="{20C2BAB2-5F07-4967-BE74-4F4F04C2C9F7}">
      <dgm:prSet phldrT="[Κείμενο]"/>
      <dgm:spPr/>
      <dgm:t>
        <a:bodyPr/>
        <a:lstStyle/>
        <a:p>
          <a:r>
            <a:rPr lang="el-GR" dirty="0" smtClean="0"/>
            <a:t>Απασχόληση</a:t>
          </a:r>
          <a:endParaRPr lang="el-GR" dirty="0"/>
        </a:p>
      </dgm:t>
    </dgm:pt>
    <dgm:pt modelId="{B90970FC-5C9F-4073-A9CF-0E6DE9323B08}" type="parTrans" cxnId="{AFC160A6-602E-4FFD-9DE2-BCF5FAE35283}">
      <dgm:prSet/>
      <dgm:spPr/>
      <dgm:t>
        <a:bodyPr/>
        <a:lstStyle/>
        <a:p>
          <a:endParaRPr lang="el-GR"/>
        </a:p>
      </dgm:t>
    </dgm:pt>
    <dgm:pt modelId="{17F9EEBE-6D7F-4F4E-A94C-1781CB8603C8}" type="sibTrans" cxnId="{AFC160A6-602E-4FFD-9DE2-BCF5FAE35283}">
      <dgm:prSet/>
      <dgm:spPr/>
      <dgm:t>
        <a:bodyPr/>
        <a:lstStyle/>
        <a:p>
          <a:endParaRPr lang="el-GR"/>
        </a:p>
      </dgm:t>
    </dgm:pt>
    <dgm:pt modelId="{D4B1B443-906C-45B7-B9D2-F1C2E3EAB432}" type="pres">
      <dgm:prSet presAssocID="{3F1994AB-C713-4DA0-9671-B7C215E051C0}" presName="CompostProcess" presStyleCnt="0">
        <dgm:presLayoutVars>
          <dgm:dir/>
          <dgm:resizeHandles val="exact"/>
        </dgm:presLayoutVars>
      </dgm:prSet>
      <dgm:spPr/>
    </dgm:pt>
    <dgm:pt modelId="{C12BEB38-C604-46DB-8587-7E6EE92923F4}" type="pres">
      <dgm:prSet presAssocID="{3F1994AB-C713-4DA0-9671-B7C215E051C0}" presName="arrow" presStyleLbl="bgShp" presStyleIdx="0" presStyleCnt="1" custLinFactNeighborX="46085" custLinFactNeighborY="3270"/>
      <dgm:spPr/>
    </dgm:pt>
    <dgm:pt modelId="{886AEC29-70F7-47D1-8B0E-02C814409866}" type="pres">
      <dgm:prSet presAssocID="{3F1994AB-C713-4DA0-9671-B7C215E051C0}" presName="linearProcess" presStyleCnt="0"/>
      <dgm:spPr/>
    </dgm:pt>
    <dgm:pt modelId="{EFA91040-D6A5-41CB-8370-F3DADA7D2459}" type="pres">
      <dgm:prSet presAssocID="{9E532829-A68A-4695-BB4C-CD7CE929269D}" presName="textNode" presStyleLbl="node1" presStyleIdx="0" presStyleCnt="3">
        <dgm:presLayoutVars>
          <dgm:bulletEnabled val="1"/>
        </dgm:presLayoutVars>
      </dgm:prSet>
      <dgm:spPr/>
      <dgm:t>
        <a:bodyPr/>
        <a:lstStyle/>
        <a:p>
          <a:endParaRPr lang="el-GR"/>
        </a:p>
      </dgm:t>
    </dgm:pt>
    <dgm:pt modelId="{453390EA-813C-4129-9084-E9547F9433AA}" type="pres">
      <dgm:prSet presAssocID="{F16FCB4D-AEF1-4F66-B3B5-B2236499B9CF}" presName="sibTrans" presStyleCnt="0"/>
      <dgm:spPr/>
    </dgm:pt>
    <dgm:pt modelId="{F081B696-939F-4AFC-ACF4-E2042CE03582}" type="pres">
      <dgm:prSet presAssocID="{4ABF2581-0BBF-4678-A3AB-CC41BC75D838}" presName="textNode" presStyleLbl="node1" presStyleIdx="1" presStyleCnt="3">
        <dgm:presLayoutVars>
          <dgm:bulletEnabled val="1"/>
        </dgm:presLayoutVars>
      </dgm:prSet>
      <dgm:spPr/>
      <dgm:t>
        <a:bodyPr/>
        <a:lstStyle/>
        <a:p>
          <a:endParaRPr lang="el-GR"/>
        </a:p>
      </dgm:t>
    </dgm:pt>
    <dgm:pt modelId="{6164982A-00D9-4216-8536-A31201A555D6}" type="pres">
      <dgm:prSet presAssocID="{38B6EF66-1534-4DE6-9AE5-9DC53537FBE5}" presName="sibTrans" presStyleCnt="0"/>
      <dgm:spPr/>
    </dgm:pt>
    <dgm:pt modelId="{29708CEB-8C95-445B-B0C1-0D1509BA065B}" type="pres">
      <dgm:prSet presAssocID="{20C2BAB2-5F07-4967-BE74-4F4F04C2C9F7}" presName="textNode" presStyleLbl="node1" presStyleIdx="2" presStyleCnt="3">
        <dgm:presLayoutVars>
          <dgm:bulletEnabled val="1"/>
        </dgm:presLayoutVars>
      </dgm:prSet>
      <dgm:spPr/>
      <dgm:t>
        <a:bodyPr/>
        <a:lstStyle/>
        <a:p>
          <a:endParaRPr lang="el-GR"/>
        </a:p>
      </dgm:t>
    </dgm:pt>
  </dgm:ptLst>
  <dgm:cxnLst>
    <dgm:cxn modelId="{9405A594-9EEC-4638-9EF8-1EFBF1496AE6}" type="presOf" srcId="{9E532829-A68A-4695-BB4C-CD7CE929269D}" destId="{EFA91040-D6A5-41CB-8370-F3DADA7D2459}" srcOrd="0" destOrd="0" presId="urn:microsoft.com/office/officeart/2005/8/layout/hProcess9"/>
    <dgm:cxn modelId="{955CA95B-659B-46A1-96C0-974F8ECD9E3D}" type="presOf" srcId="{4ABF2581-0BBF-4678-A3AB-CC41BC75D838}" destId="{F081B696-939F-4AFC-ACF4-E2042CE03582}" srcOrd="0" destOrd="0" presId="urn:microsoft.com/office/officeart/2005/8/layout/hProcess9"/>
    <dgm:cxn modelId="{FA6403CA-E152-45E6-AD27-A05A6FE5873B}" srcId="{3F1994AB-C713-4DA0-9671-B7C215E051C0}" destId="{4ABF2581-0BBF-4678-A3AB-CC41BC75D838}" srcOrd="1" destOrd="0" parTransId="{BECC6E5A-F625-4D00-B88B-29A4425E177A}" sibTransId="{38B6EF66-1534-4DE6-9AE5-9DC53537FBE5}"/>
    <dgm:cxn modelId="{074C2062-5DE8-4E20-9A38-5CE643E2BE05}" type="presOf" srcId="{20C2BAB2-5F07-4967-BE74-4F4F04C2C9F7}" destId="{29708CEB-8C95-445B-B0C1-0D1509BA065B}" srcOrd="0" destOrd="0" presId="urn:microsoft.com/office/officeart/2005/8/layout/hProcess9"/>
    <dgm:cxn modelId="{AFC160A6-602E-4FFD-9DE2-BCF5FAE35283}" srcId="{3F1994AB-C713-4DA0-9671-B7C215E051C0}" destId="{20C2BAB2-5F07-4967-BE74-4F4F04C2C9F7}" srcOrd="2" destOrd="0" parTransId="{B90970FC-5C9F-4073-A9CF-0E6DE9323B08}" sibTransId="{17F9EEBE-6D7F-4F4E-A94C-1781CB8603C8}"/>
    <dgm:cxn modelId="{15ABD93C-629A-4581-8615-3C48671DC101}" srcId="{3F1994AB-C713-4DA0-9671-B7C215E051C0}" destId="{9E532829-A68A-4695-BB4C-CD7CE929269D}" srcOrd="0" destOrd="0" parTransId="{D38E4FBA-440A-4B92-B979-B4B6BD40F015}" sibTransId="{F16FCB4D-AEF1-4F66-B3B5-B2236499B9CF}"/>
    <dgm:cxn modelId="{D92A9B6F-1316-494C-8E3B-AFA8F1FB594E}" type="presOf" srcId="{3F1994AB-C713-4DA0-9671-B7C215E051C0}" destId="{D4B1B443-906C-45B7-B9D2-F1C2E3EAB432}" srcOrd="0" destOrd="0" presId="urn:microsoft.com/office/officeart/2005/8/layout/hProcess9"/>
    <dgm:cxn modelId="{E833B226-7736-4415-9285-B3387166B3D4}" type="presParOf" srcId="{D4B1B443-906C-45B7-B9D2-F1C2E3EAB432}" destId="{C12BEB38-C604-46DB-8587-7E6EE92923F4}" srcOrd="0" destOrd="0" presId="urn:microsoft.com/office/officeart/2005/8/layout/hProcess9"/>
    <dgm:cxn modelId="{2B000B6A-7142-417B-A666-FBBB6CAF632F}" type="presParOf" srcId="{D4B1B443-906C-45B7-B9D2-F1C2E3EAB432}" destId="{886AEC29-70F7-47D1-8B0E-02C814409866}" srcOrd="1" destOrd="0" presId="urn:microsoft.com/office/officeart/2005/8/layout/hProcess9"/>
    <dgm:cxn modelId="{DCC0D1EE-D200-4E53-A3DC-F41EF8BC2DFB}" type="presParOf" srcId="{886AEC29-70F7-47D1-8B0E-02C814409866}" destId="{EFA91040-D6A5-41CB-8370-F3DADA7D2459}" srcOrd="0" destOrd="0" presId="urn:microsoft.com/office/officeart/2005/8/layout/hProcess9"/>
    <dgm:cxn modelId="{19460B88-54E2-4BDF-BC72-B8AB673D9DC3}" type="presParOf" srcId="{886AEC29-70F7-47D1-8B0E-02C814409866}" destId="{453390EA-813C-4129-9084-E9547F9433AA}" srcOrd="1" destOrd="0" presId="urn:microsoft.com/office/officeart/2005/8/layout/hProcess9"/>
    <dgm:cxn modelId="{765B422E-9CFF-445A-B74C-F9E2D31A6849}" type="presParOf" srcId="{886AEC29-70F7-47D1-8B0E-02C814409866}" destId="{F081B696-939F-4AFC-ACF4-E2042CE03582}" srcOrd="2" destOrd="0" presId="urn:microsoft.com/office/officeart/2005/8/layout/hProcess9"/>
    <dgm:cxn modelId="{3E588289-E8D0-40DD-9A3D-2A184C9FFFE6}" type="presParOf" srcId="{886AEC29-70F7-47D1-8B0E-02C814409866}" destId="{6164982A-00D9-4216-8536-A31201A555D6}" srcOrd="3" destOrd="0" presId="urn:microsoft.com/office/officeart/2005/8/layout/hProcess9"/>
    <dgm:cxn modelId="{C9D42B23-DF51-4973-A2DF-0BFF4EFF2831}" type="presParOf" srcId="{886AEC29-70F7-47D1-8B0E-02C814409866}" destId="{29708CEB-8C95-445B-B0C1-0D1509BA065B}"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12BEB38-C604-46DB-8587-7E6EE92923F4}">
      <dsp:nvSpPr>
        <dsp:cNvPr id="0" name=""/>
        <dsp:cNvSpPr/>
      </dsp:nvSpPr>
      <dsp:spPr>
        <a:xfrm>
          <a:off x="548640" y="0"/>
          <a:ext cx="3108960" cy="1600200"/>
        </a:xfrm>
        <a:prstGeom prst="rightArrow">
          <a:avLst/>
        </a:prstGeom>
        <a:solidFill>
          <a:schemeClr val="accent6">
            <a:tint val="40000"/>
            <a:hueOff val="0"/>
            <a:satOff val="0"/>
            <a:lumOff val="0"/>
            <a:alphaOff val="0"/>
          </a:schemeClr>
        </a:solidFill>
        <a:ln>
          <a:noFill/>
        </a:ln>
        <a:effectLst/>
        <a:sp3d z="-227350" prstMaterial="matte"/>
      </dsp:spPr>
      <dsp:style>
        <a:lnRef idx="0">
          <a:scrgbClr r="0" g="0" b="0"/>
        </a:lnRef>
        <a:fillRef idx="1">
          <a:scrgbClr r="0" g="0" b="0"/>
        </a:fillRef>
        <a:effectRef idx="0">
          <a:scrgbClr r="0" g="0" b="0"/>
        </a:effectRef>
        <a:fontRef idx="minor"/>
      </dsp:style>
    </dsp:sp>
    <dsp:sp modelId="{EFA91040-D6A5-41CB-8370-F3DADA7D2459}">
      <dsp:nvSpPr>
        <dsp:cNvPr id="0" name=""/>
        <dsp:cNvSpPr/>
      </dsp:nvSpPr>
      <dsp:spPr>
        <a:xfrm>
          <a:off x="3929" y="480060"/>
          <a:ext cx="1177290" cy="640080"/>
        </a:xfrm>
        <a:prstGeom prst="roundRect">
          <a:avLst/>
        </a:prstGeom>
        <a:solidFill>
          <a:schemeClr val="accent6">
            <a:shade val="80000"/>
            <a:hueOff val="0"/>
            <a:satOff val="0"/>
            <a:lumOff val="0"/>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sp3d extrusionH="28000" prstMaterial="matte"/>
        </a:bodyPr>
        <a:lstStyle/>
        <a:p>
          <a:pPr lvl="0" algn="ctr" defTabSz="666750">
            <a:lnSpc>
              <a:spcPct val="90000"/>
            </a:lnSpc>
            <a:spcBef>
              <a:spcPct val="0"/>
            </a:spcBef>
            <a:spcAft>
              <a:spcPct val="35000"/>
            </a:spcAft>
          </a:pPr>
          <a:r>
            <a:rPr lang="el-GR" sz="1500" kern="1200" dirty="0" smtClean="0"/>
            <a:t>Εκπαίδευση</a:t>
          </a:r>
          <a:endParaRPr lang="el-GR" sz="1500" kern="1200" dirty="0"/>
        </a:p>
      </dsp:txBody>
      <dsp:txXfrm>
        <a:off x="35175" y="511306"/>
        <a:ext cx="1114798" cy="577588"/>
      </dsp:txXfrm>
    </dsp:sp>
    <dsp:sp modelId="{F081B696-939F-4AFC-ACF4-E2042CE03582}">
      <dsp:nvSpPr>
        <dsp:cNvPr id="0" name=""/>
        <dsp:cNvSpPr/>
      </dsp:nvSpPr>
      <dsp:spPr>
        <a:xfrm>
          <a:off x="1240154" y="480060"/>
          <a:ext cx="1177290" cy="640080"/>
        </a:xfrm>
        <a:prstGeom prst="roundRect">
          <a:avLst/>
        </a:prstGeom>
        <a:solidFill>
          <a:schemeClr val="accent6">
            <a:shade val="80000"/>
            <a:hueOff val="-190846"/>
            <a:satOff val="8505"/>
            <a:lumOff val="11889"/>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sp3d extrusionH="28000" prstMaterial="matte"/>
        </a:bodyPr>
        <a:lstStyle/>
        <a:p>
          <a:pPr lvl="0" algn="ctr" defTabSz="666750">
            <a:lnSpc>
              <a:spcPct val="90000"/>
            </a:lnSpc>
            <a:spcBef>
              <a:spcPct val="0"/>
            </a:spcBef>
            <a:spcAft>
              <a:spcPct val="35000"/>
            </a:spcAft>
          </a:pPr>
          <a:r>
            <a:rPr lang="el-GR" sz="1500" kern="1200" dirty="0" smtClean="0"/>
            <a:t>Προσόν</a:t>
          </a:r>
          <a:endParaRPr lang="el-GR" sz="1500" kern="1200" dirty="0"/>
        </a:p>
      </dsp:txBody>
      <dsp:txXfrm>
        <a:off x="1271400" y="511306"/>
        <a:ext cx="1114798" cy="577588"/>
      </dsp:txXfrm>
    </dsp:sp>
    <dsp:sp modelId="{29708CEB-8C95-445B-B0C1-0D1509BA065B}">
      <dsp:nvSpPr>
        <dsp:cNvPr id="0" name=""/>
        <dsp:cNvSpPr/>
      </dsp:nvSpPr>
      <dsp:spPr>
        <a:xfrm>
          <a:off x="2476380" y="480060"/>
          <a:ext cx="1177290" cy="640080"/>
        </a:xfrm>
        <a:prstGeom prst="roundRect">
          <a:avLst/>
        </a:prstGeom>
        <a:solidFill>
          <a:schemeClr val="accent6">
            <a:shade val="80000"/>
            <a:hueOff val="-381692"/>
            <a:satOff val="17009"/>
            <a:lumOff val="23779"/>
            <a:alphaOff val="0"/>
          </a:schemeClr>
        </a:solidFill>
        <a:ln>
          <a:noFill/>
        </a:ln>
        <a:effectLst>
          <a:outerShdw blurRad="40000" dist="23000" dir="5400000" rotWithShape="0">
            <a:srgbClr val="000000">
              <a:alpha val="35000"/>
            </a:srgbClr>
          </a:outerShdw>
        </a:effectLst>
        <a:sp3d extrusionH="152250" prstMaterial="matte">
          <a:bevelT w="165100" prst="coolSlant"/>
        </a:sp3d>
      </dsp:spPr>
      <dsp:style>
        <a:lnRef idx="0">
          <a:scrgbClr r="0" g="0" b="0"/>
        </a:lnRef>
        <a:fillRef idx="1">
          <a:scrgbClr r="0" g="0" b="0"/>
        </a:fillRef>
        <a:effectRef idx="2">
          <a:scrgbClr r="0" g="0" b="0"/>
        </a:effectRef>
        <a:fontRef idx="minor">
          <a:schemeClr val="lt1"/>
        </a:fontRef>
      </dsp:style>
      <dsp:txBody>
        <a:bodyPr spcFirstLastPara="0" vert="horz" wrap="square" lIns="57150" tIns="57150" rIns="57150" bIns="57150" numCol="1" spcCol="1270" anchor="ctr" anchorCtr="0">
          <a:noAutofit/>
          <a:sp3d extrusionH="28000" prstMaterial="matte"/>
        </a:bodyPr>
        <a:lstStyle/>
        <a:p>
          <a:pPr lvl="0" algn="ctr" defTabSz="666750">
            <a:lnSpc>
              <a:spcPct val="90000"/>
            </a:lnSpc>
            <a:spcBef>
              <a:spcPct val="0"/>
            </a:spcBef>
            <a:spcAft>
              <a:spcPct val="35000"/>
            </a:spcAft>
          </a:pPr>
          <a:r>
            <a:rPr lang="el-GR" sz="1500" kern="1200" dirty="0" smtClean="0"/>
            <a:t>Απασχόληση</a:t>
          </a:r>
          <a:endParaRPr lang="el-GR" sz="1500" kern="1200" dirty="0"/>
        </a:p>
      </dsp:txBody>
      <dsp:txXfrm>
        <a:off x="2507626" y="511306"/>
        <a:ext cx="1114798" cy="577588"/>
      </dsp:txXfrm>
    </dsp:sp>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9">
  <dgm:title val=""/>
  <dgm:desc val=""/>
  <dgm:catLst>
    <dgm:cat type="3D" pri="11900"/>
  </dgm:catLst>
  <dgm:scene3d>
    <a:camera prst="perspectiveRelaxed">
      <a:rot lat="19149996" lon="20104178" rev="1577324"/>
    </a:camera>
    <a:lightRig rig="soft" dir="t"/>
    <a:backdrop>
      <a:anchor x="0" y="0" z="-210000"/>
      <a:norm dx="0" dy="0" dz="914400"/>
      <a:up dx="0" dy="914400" dz="0"/>
    </a:backdrop>
  </dgm:scene3d>
  <dgm:styleLbl name="node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extrusionH="152250" prstMaterial="matte">
      <a:bevelT w="165100" prst="coolSlant"/>
    </dgm:sp3d>
    <dgm:txPr>
      <a:sp3d extrusionH="28000" prstMaterial="matte"/>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152250" prstMaterial="matte">
      <a:bevelT w="165100" prst="coolSlant"/>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prstMaterial="matte"/>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22735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extrusionH="152250" prstMaterial="matte">
      <a:bevelT w="165100" prst="coolSlant"/>
    </dgm:sp3d>
    <dgm:txPr>
      <a:sp3d extrusionH="28000" prstMaterial="matte"/>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2D4">
    <dgm:scene3d>
      <a:camera prst="orthographicFront"/>
      <a:lightRig rig="threePt" dir="t"/>
    </dgm:scene3d>
    <dgm:sp3d z="-227350" prstMaterial="matte"/>
    <dgm:txPr/>
    <dgm:style>
      <a:lnRef idx="0">
        <a:scrgbClr r="0" g="0" b="0"/>
      </a:lnRef>
      <a:fillRef idx="3">
        <a:scrgbClr r="0" g="0" b="0"/>
      </a:fillRef>
      <a:effectRef idx="0">
        <a:scrgbClr r="0" g="0" b="0"/>
      </a:effectRef>
      <a:fontRef idx="minor">
        <a:schemeClr val="lt1"/>
      </a:fontRef>
    </dgm:style>
  </dgm:styleLbl>
  <dgm:styleLbl name="parChTrans1D1">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22735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tr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solidBgAcc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prstMaterial="matte"/>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152250" prstMaterial="matte">
      <a:bevelT w="165100" prst="coolSlant"/>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227350" prstMaterial="matte"/>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2">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3">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fgAcc4">
    <dgm:scene3d>
      <a:camera prst="orthographicFront"/>
      <a:lightRig rig="threePt" dir="t"/>
    </dgm:scene3d>
    <dgm:sp3d prstMaterial="matte"/>
    <dgm:txPr/>
    <dgm:style>
      <a:lnRef idx="0">
        <a:scrgbClr r="0" g="0" b="0"/>
      </a:lnRef>
      <a:fillRef idx="1">
        <a:scrgbClr r="0" g="0" b="0"/>
      </a:fillRef>
      <a:effectRef idx="0">
        <a:scrgbClr r="0" g="0" b="0"/>
      </a:effectRef>
      <a:fontRef idx="minor"/>
    </dgm:style>
  </dgm:styleLbl>
  <dgm:styleLbl name="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z="-227350" prstMaterial="matte"/>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22735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prstMaterial="matte"/>
    <dgm:txPr/>
    <dgm:style>
      <a:lnRef idx="0">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a:sp3d extrusionH="28000" prstMaterial="matte"/>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E85B85-BFF7-49F5-9C69-AC7051CB14B1}" type="datetimeFigureOut">
              <a:rPr lang="el-GR" smtClean="0"/>
              <a:t>14/3/2016</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C4157C9-5541-47B4-B7FF-A89852AE9D6B}" type="slidenum">
              <a:rPr lang="el-GR" smtClean="0"/>
              <a:t>‹#›</a:t>
            </a:fld>
            <a:endParaRPr lang="el-GR"/>
          </a:p>
        </p:txBody>
      </p:sp>
    </p:spTree>
    <p:extLst>
      <p:ext uri="{BB962C8B-B14F-4D97-AF65-F5344CB8AC3E}">
        <p14:creationId xmlns:p14="http://schemas.microsoft.com/office/powerpoint/2010/main" val="39158626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dirty="0"/>
          </a:p>
        </p:txBody>
      </p:sp>
      <p:sp>
        <p:nvSpPr>
          <p:cNvPr id="4" name="Slide Number Placeholder 3"/>
          <p:cNvSpPr>
            <a:spLocks noGrp="1"/>
          </p:cNvSpPr>
          <p:nvPr>
            <p:ph type="sldNum" sz="quarter" idx="10"/>
          </p:nvPr>
        </p:nvSpPr>
        <p:spPr/>
        <p:txBody>
          <a:bodyPr/>
          <a:lstStyle/>
          <a:p>
            <a:fld id="{6C4157C9-5541-47B4-B7FF-A89852AE9D6B}" type="slidenum">
              <a:rPr lang="el-GR" smtClean="0"/>
              <a:t>15</a:t>
            </a:fld>
            <a:endParaRPr lang="el-GR"/>
          </a:p>
        </p:txBody>
      </p:sp>
    </p:spTree>
    <p:extLst>
      <p:ext uri="{BB962C8B-B14F-4D97-AF65-F5344CB8AC3E}">
        <p14:creationId xmlns:p14="http://schemas.microsoft.com/office/powerpoint/2010/main" val="19100562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l-G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l-GR"/>
          </a:p>
        </p:txBody>
      </p:sp>
      <p:sp>
        <p:nvSpPr>
          <p:cNvPr id="4" name="Date Placeholder 3"/>
          <p:cNvSpPr>
            <a:spLocks noGrp="1"/>
          </p:cNvSpPr>
          <p:nvPr>
            <p:ph type="dt" sz="half" idx="10"/>
          </p:nvPr>
        </p:nvSpPr>
        <p:spPr/>
        <p:txBody>
          <a:bodyPr/>
          <a:lstStyle/>
          <a:p>
            <a:fld id="{03090653-AA22-41B0-BBE3-447B3D4C53E2}" type="datetimeFigureOut">
              <a:rPr lang="el-GR" smtClean="0"/>
              <a:t>14/3/2016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9BF119E-D31F-4153-BE65-D3ADFBFF5696}" type="slidenum">
              <a:rPr lang="el-GR" smtClean="0"/>
              <a:t>‹#›</a:t>
            </a:fld>
            <a:endParaRPr lang="el-GR"/>
          </a:p>
        </p:txBody>
      </p:sp>
    </p:spTree>
    <p:extLst>
      <p:ext uri="{BB962C8B-B14F-4D97-AF65-F5344CB8AC3E}">
        <p14:creationId xmlns:p14="http://schemas.microsoft.com/office/powerpoint/2010/main" val="3685928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03090653-AA22-41B0-BBE3-447B3D4C53E2}" type="datetimeFigureOut">
              <a:rPr lang="el-GR" smtClean="0"/>
              <a:t>14/3/2016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9BF119E-D31F-4153-BE65-D3ADFBFF5696}" type="slidenum">
              <a:rPr lang="el-GR" smtClean="0"/>
              <a:t>‹#›</a:t>
            </a:fld>
            <a:endParaRPr lang="el-GR"/>
          </a:p>
        </p:txBody>
      </p:sp>
    </p:spTree>
    <p:extLst>
      <p:ext uri="{BB962C8B-B14F-4D97-AF65-F5344CB8AC3E}">
        <p14:creationId xmlns:p14="http://schemas.microsoft.com/office/powerpoint/2010/main" val="28465206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l-G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03090653-AA22-41B0-BBE3-447B3D4C53E2}" type="datetimeFigureOut">
              <a:rPr lang="el-GR" smtClean="0"/>
              <a:t>14/3/2016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9BF119E-D31F-4153-BE65-D3ADFBFF5696}" type="slidenum">
              <a:rPr lang="el-GR" smtClean="0"/>
              <a:t>‹#›</a:t>
            </a:fld>
            <a:endParaRPr lang="el-GR"/>
          </a:p>
        </p:txBody>
      </p:sp>
    </p:spTree>
    <p:extLst>
      <p:ext uri="{BB962C8B-B14F-4D97-AF65-F5344CB8AC3E}">
        <p14:creationId xmlns:p14="http://schemas.microsoft.com/office/powerpoint/2010/main" val="37638890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10"/>
          </p:nvPr>
        </p:nvSpPr>
        <p:spPr/>
        <p:txBody>
          <a:bodyPr/>
          <a:lstStyle/>
          <a:p>
            <a:fld id="{03090653-AA22-41B0-BBE3-447B3D4C53E2}" type="datetimeFigureOut">
              <a:rPr lang="el-GR" smtClean="0"/>
              <a:t>14/3/2016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9BF119E-D31F-4153-BE65-D3ADFBFF5696}" type="slidenum">
              <a:rPr lang="el-GR" smtClean="0"/>
              <a:t>‹#›</a:t>
            </a:fld>
            <a:endParaRPr lang="el-GR"/>
          </a:p>
        </p:txBody>
      </p:sp>
    </p:spTree>
    <p:extLst>
      <p:ext uri="{BB962C8B-B14F-4D97-AF65-F5344CB8AC3E}">
        <p14:creationId xmlns:p14="http://schemas.microsoft.com/office/powerpoint/2010/main" val="31447201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l-G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090653-AA22-41B0-BBE3-447B3D4C53E2}" type="datetimeFigureOut">
              <a:rPr lang="el-GR" smtClean="0"/>
              <a:t>14/3/2016</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19BF119E-D31F-4153-BE65-D3ADFBFF5696}" type="slidenum">
              <a:rPr lang="el-GR" smtClean="0"/>
              <a:t>‹#›</a:t>
            </a:fld>
            <a:endParaRPr lang="el-GR"/>
          </a:p>
        </p:txBody>
      </p:sp>
    </p:spTree>
    <p:extLst>
      <p:ext uri="{BB962C8B-B14F-4D97-AF65-F5344CB8AC3E}">
        <p14:creationId xmlns:p14="http://schemas.microsoft.com/office/powerpoint/2010/main" val="5274804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Date Placeholder 4"/>
          <p:cNvSpPr>
            <a:spLocks noGrp="1"/>
          </p:cNvSpPr>
          <p:nvPr>
            <p:ph type="dt" sz="half" idx="10"/>
          </p:nvPr>
        </p:nvSpPr>
        <p:spPr/>
        <p:txBody>
          <a:bodyPr/>
          <a:lstStyle/>
          <a:p>
            <a:fld id="{03090653-AA22-41B0-BBE3-447B3D4C53E2}" type="datetimeFigureOut">
              <a:rPr lang="el-GR" smtClean="0"/>
              <a:t>14/3/2016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9BF119E-D31F-4153-BE65-D3ADFBFF5696}" type="slidenum">
              <a:rPr lang="el-GR" smtClean="0"/>
              <a:t>‹#›</a:t>
            </a:fld>
            <a:endParaRPr lang="el-GR"/>
          </a:p>
        </p:txBody>
      </p:sp>
    </p:spTree>
    <p:extLst>
      <p:ext uri="{BB962C8B-B14F-4D97-AF65-F5344CB8AC3E}">
        <p14:creationId xmlns:p14="http://schemas.microsoft.com/office/powerpoint/2010/main" val="23537278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l-G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7" name="Date Placeholder 6"/>
          <p:cNvSpPr>
            <a:spLocks noGrp="1"/>
          </p:cNvSpPr>
          <p:nvPr>
            <p:ph type="dt" sz="half" idx="10"/>
          </p:nvPr>
        </p:nvSpPr>
        <p:spPr/>
        <p:txBody>
          <a:bodyPr/>
          <a:lstStyle/>
          <a:p>
            <a:fld id="{03090653-AA22-41B0-BBE3-447B3D4C53E2}" type="datetimeFigureOut">
              <a:rPr lang="el-GR" smtClean="0"/>
              <a:t>14/3/2016</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19BF119E-D31F-4153-BE65-D3ADFBFF5696}" type="slidenum">
              <a:rPr lang="el-GR" smtClean="0"/>
              <a:t>‹#›</a:t>
            </a:fld>
            <a:endParaRPr lang="el-GR"/>
          </a:p>
        </p:txBody>
      </p:sp>
    </p:spTree>
    <p:extLst>
      <p:ext uri="{BB962C8B-B14F-4D97-AF65-F5344CB8AC3E}">
        <p14:creationId xmlns:p14="http://schemas.microsoft.com/office/powerpoint/2010/main" val="1387509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l-GR"/>
          </a:p>
        </p:txBody>
      </p:sp>
      <p:sp>
        <p:nvSpPr>
          <p:cNvPr id="3" name="Date Placeholder 2"/>
          <p:cNvSpPr>
            <a:spLocks noGrp="1"/>
          </p:cNvSpPr>
          <p:nvPr>
            <p:ph type="dt" sz="half" idx="10"/>
          </p:nvPr>
        </p:nvSpPr>
        <p:spPr/>
        <p:txBody>
          <a:bodyPr/>
          <a:lstStyle/>
          <a:p>
            <a:fld id="{03090653-AA22-41B0-BBE3-447B3D4C53E2}" type="datetimeFigureOut">
              <a:rPr lang="el-GR" smtClean="0"/>
              <a:t>14/3/2016</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19BF119E-D31F-4153-BE65-D3ADFBFF5696}" type="slidenum">
              <a:rPr lang="el-GR" smtClean="0"/>
              <a:t>‹#›</a:t>
            </a:fld>
            <a:endParaRPr lang="el-GR"/>
          </a:p>
        </p:txBody>
      </p:sp>
    </p:spTree>
    <p:extLst>
      <p:ext uri="{BB962C8B-B14F-4D97-AF65-F5344CB8AC3E}">
        <p14:creationId xmlns:p14="http://schemas.microsoft.com/office/powerpoint/2010/main" val="26902356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090653-AA22-41B0-BBE3-447B3D4C53E2}" type="datetimeFigureOut">
              <a:rPr lang="el-GR" smtClean="0"/>
              <a:t>14/3/2016</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19BF119E-D31F-4153-BE65-D3ADFBFF5696}" type="slidenum">
              <a:rPr lang="el-GR" smtClean="0"/>
              <a:t>‹#›</a:t>
            </a:fld>
            <a:endParaRPr lang="el-GR"/>
          </a:p>
        </p:txBody>
      </p:sp>
    </p:spTree>
    <p:extLst>
      <p:ext uri="{BB962C8B-B14F-4D97-AF65-F5344CB8AC3E}">
        <p14:creationId xmlns:p14="http://schemas.microsoft.com/office/powerpoint/2010/main" val="9636451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l-G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090653-AA22-41B0-BBE3-447B3D4C53E2}" type="datetimeFigureOut">
              <a:rPr lang="el-GR" smtClean="0"/>
              <a:t>14/3/2016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9BF119E-D31F-4153-BE65-D3ADFBFF5696}" type="slidenum">
              <a:rPr lang="el-GR" smtClean="0"/>
              <a:t>‹#›</a:t>
            </a:fld>
            <a:endParaRPr lang="el-GR"/>
          </a:p>
        </p:txBody>
      </p:sp>
    </p:spTree>
    <p:extLst>
      <p:ext uri="{BB962C8B-B14F-4D97-AF65-F5344CB8AC3E}">
        <p14:creationId xmlns:p14="http://schemas.microsoft.com/office/powerpoint/2010/main" val="2645379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l-G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090653-AA22-41B0-BBE3-447B3D4C53E2}" type="datetimeFigureOut">
              <a:rPr lang="el-GR" smtClean="0"/>
              <a:t>14/3/2016</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19BF119E-D31F-4153-BE65-D3ADFBFF5696}" type="slidenum">
              <a:rPr lang="el-GR" smtClean="0"/>
              <a:t>‹#›</a:t>
            </a:fld>
            <a:endParaRPr lang="el-GR"/>
          </a:p>
        </p:txBody>
      </p:sp>
    </p:spTree>
    <p:extLst>
      <p:ext uri="{BB962C8B-B14F-4D97-AF65-F5344CB8AC3E}">
        <p14:creationId xmlns:p14="http://schemas.microsoft.com/office/powerpoint/2010/main" val="13884642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l-G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l-G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090653-AA22-41B0-BBE3-447B3D4C53E2}" type="datetimeFigureOut">
              <a:rPr lang="el-GR" smtClean="0"/>
              <a:t>14/3/2016</a:t>
            </a:fld>
            <a:endParaRPr lang="el-G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BF119E-D31F-4153-BE65-D3ADFBFF5696}" type="slidenum">
              <a:rPr lang="el-GR" smtClean="0"/>
              <a:t>‹#›</a:t>
            </a:fld>
            <a:endParaRPr lang="el-GR"/>
          </a:p>
        </p:txBody>
      </p:sp>
    </p:spTree>
    <p:extLst>
      <p:ext uri="{BB962C8B-B14F-4D97-AF65-F5344CB8AC3E}">
        <p14:creationId xmlns:p14="http://schemas.microsoft.com/office/powerpoint/2010/main" val="16709145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parapolitika.gr/article/92147/poia-einai-ta-epaggelmata-toy-mellontos"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274638"/>
            <a:ext cx="8229600" cy="1096962"/>
          </a:xfrm>
        </p:spPr>
        <p:txBody>
          <a:bodyPr>
            <a:normAutofit/>
          </a:bodyPr>
          <a:lstStyle/>
          <a:p>
            <a:r>
              <a:rPr lang="el-GR" sz="2800" b="1" u="sng" dirty="0"/>
              <a:t>Δια Βίου Μάθηση και το ρόλος της στην επαγγελματική αποκατάσταση</a:t>
            </a:r>
            <a:endParaRPr lang="el-GR" sz="2800" dirty="0"/>
          </a:p>
        </p:txBody>
      </p:sp>
      <p:sp>
        <p:nvSpPr>
          <p:cNvPr id="3" name="Θέση περιεχομένου 2"/>
          <p:cNvSpPr>
            <a:spLocks noGrp="1"/>
          </p:cNvSpPr>
          <p:nvPr>
            <p:ph idx="1"/>
          </p:nvPr>
        </p:nvSpPr>
        <p:spPr>
          <a:xfrm>
            <a:off x="457200" y="1295400"/>
            <a:ext cx="8229600" cy="5105400"/>
          </a:xfrm>
        </p:spPr>
        <p:txBody>
          <a:bodyPr>
            <a:normAutofit fontScale="25000" lnSpcReduction="20000"/>
          </a:bodyPr>
          <a:lstStyle/>
          <a:p>
            <a:pPr marL="0" indent="0">
              <a:buNone/>
            </a:pPr>
            <a:r>
              <a:rPr lang="el-GR" b="1" i="1" dirty="0"/>
              <a:t> </a:t>
            </a:r>
            <a:endParaRPr lang="el-GR" dirty="0"/>
          </a:p>
          <a:p>
            <a:pPr marL="0" indent="0">
              <a:buNone/>
            </a:pPr>
            <a:r>
              <a:rPr lang="el-GR" sz="4800" b="1" i="1" dirty="0"/>
              <a:t>Καλησπέρα σας,</a:t>
            </a:r>
            <a:endParaRPr lang="el-GR" sz="4800" dirty="0"/>
          </a:p>
          <a:p>
            <a:pPr marL="0" indent="0">
              <a:buNone/>
            </a:pPr>
            <a:r>
              <a:rPr lang="el-GR" sz="4800" b="1" dirty="0"/>
              <a:t> </a:t>
            </a:r>
          </a:p>
          <a:p>
            <a:pPr marL="0" indent="0">
              <a:buNone/>
            </a:pPr>
            <a:r>
              <a:rPr lang="el-GR" sz="4800" b="1" dirty="0"/>
              <a:t>Ευχαριστώ τον ΔΗΜΟ ΝΙΚΑΙΑΣ - ΑΓ. Ι. ΡΕΝΤΗ και τους οργανωτές αυτής της διημερίδας, για την τιμητική πρόσκληση που μου έκαναν να συμμετάσχω στον τόσο κρίσιμο διάλογο, για την επαγγελματική απορρόφηση σε περίοδο οικονομικής κρίσης.</a:t>
            </a:r>
          </a:p>
          <a:p>
            <a:pPr marL="0" indent="0">
              <a:buNone/>
            </a:pPr>
            <a:r>
              <a:rPr lang="el-GR" sz="4800" dirty="0"/>
              <a:t> </a:t>
            </a:r>
          </a:p>
          <a:p>
            <a:pPr marL="0" indent="0">
              <a:buNone/>
            </a:pPr>
            <a:r>
              <a:rPr lang="el-GR" sz="4800" dirty="0"/>
              <a:t>Βασικό στοιχείο της επαγγελματικής απορρόφησης είναι η ταχεία αναπροσαρμογή και αναβάθμιση των επαγγελματικών ικανοτήτων και δεξιοτήτων του ανθρώπινου δυναμικού, στις νέες απαιτήσεις της αγοράς εργασίας.</a:t>
            </a:r>
          </a:p>
          <a:p>
            <a:pPr marL="0" indent="0">
              <a:buNone/>
            </a:pPr>
            <a:r>
              <a:rPr lang="el-GR" sz="4800" dirty="0"/>
              <a:t> </a:t>
            </a:r>
          </a:p>
          <a:p>
            <a:pPr marL="0" indent="0">
              <a:buNone/>
            </a:pPr>
            <a:r>
              <a:rPr lang="el-GR" sz="4800" dirty="0"/>
              <a:t>Είμαστε αναγκασμένοι να κινηθούμε μέσα σε πολύ σκληρούς όρους για να επιτύχουμε την δημιουργία μιας βιώσιμης και ανταγωνιστικής θέσης εργασίας, σε συνθήκες τεράστιας ανεργίας και πτώσης των οικονομικών δεικτών. Όμως πρέπει να το προσπαθήσουμε. Δεν υπάρχει άλλος δρόμος εξόδου από την κρίση.</a:t>
            </a:r>
          </a:p>
          <a:p>
            <a:pPr marL="0" indent="0">
              <a:buNone/>
            </a:pPr>
            <a:r>
              <a:rPr lang="el-GR" sz="4800" dirty="0"/>
              <a:t> </a:t>
            </a:r>
          </a:p>
          <a:p>
            <a:pPr marL="0" indent="0">
              <a:buNone/>
            </a:pPr>
            <a:r>
              <a:rPr lang="el-GR" sz="4800" dirty="0"/>
              <a:t>Όλοι γνωρίζουμε ότι το βασικό στοιχείο των παραγωγικών δυνάμεων για την έξοδο από τη κρίση και το πέρασμα στην ανάπτυξη, είναι το ανθρώπινο δυναμικό. Το άλλο στοιχείο είναι το τεχνολογικό επίπεδο των επενδύσεων. Θα λάβουμε υπόψη ότι η κρίση είναι απόδειξη ότι έχουμε μείνει πίσω και στα δύο επίπεδα.</a:t>
            </a:r>
          </a:p>
          <a:p>
            <a:pPr marL="0" indent="0">
              <a:buNone/>
            </a:pPr>
            <a:r>
              <a:rPr lang="el-GR" sz="4800" dirty="0"/>
              <a:t> </a:t>
            </a:r>
          </a:p>
          <a:p>
            <a:pPr marL="0" indent="0">
              <a:buNone/>
            </a:pPr>
            <a:r>
              <a:rPr lang="el-GR" sz="4800" dirty="0"/>
              <a:t>Από κάπου όμως πρέπει να αρχίσουμε, και θα αρχίσουμε από αυτό που έχουμε ήδη. Από το ανθρώπινο δυναμικό! Όσο πιο ανεπτυγμένο πολιτισμικό και τεχνολογικό επίπεδο επιτυγχάνει, τόσο ταχύτερα εξέρχεται η χώρα από την κρίση. Σε συνδυασμό και με νέες επενδύσεις που πρέπει να προσελκύσουν οι δυνατότητες του αναβαθμισμένου ανθρώπινου δυναμικού, θα πρέπει, στο τέλος, να δημιουργήσουμε ανταγωνιστικούς όρους παραγωγής και απασχόλησης, ώστε να αποκτήσουμε διεθνώς  βιώσιμη οικονομική ανάπτυξη. </a:t>
            </a:r>
          </a:p>
          <a:p>
            <a:pPr marL="0" indent="0">
              <a:buNone/>
            </a:pPr>
            <a:r>
              <a:rPr lang="el-GR" sz="4800" dirty="0"/>
              <a:t> </a:t>
            </a:r>
          </a:p>
          <a:p>
            <a:pPr marL="0" indent="0">
              <a:buNone/>
            </a:pPr>
            <a:r>
              <a:rPr lang="el-GR" sz="4800" dirty="0"/>
              <a:t>Το θέμα που θα μας απασχολήσει είναι ακριβώς η αναβάθμιση του ανθρώπινου δυναμικού. </a:t>
            </a:r>
          </a:p>
          <a:p>
            <a:pPr marL="0" indent="0">
              <a:buNone/>
            </a:pPr>
            <a:r>
              <a:rPr lang="el-GR" sz="4800" dirty="0"/>
              <a:t> </a:t>
            </a:r>
          </a:p>
          <a:p>
            <a:pPr marL="0" indent="0">
              <a:buNone/>
            </a:pPr>
            <a:r>
              <a:rPr lang="el-GR" sz="4800" dirty="0"/>
              <a:t>Πώς γίνεται η αναβάθμιση του ανθρώπινου δυναμικού; </a:t>
            </a:r>
          </a:p>
          <a:p>
            <a:pPr marL="0" indent="0">
              <a:buNone/>
            </a:pPr>
            <a:r>
              <a:rPr lang="el-GR" sz="4800" dirty="0"/>
              <a:t> </a:t>
            </a:r>
          </a:p>
          <a:p>
            <a:pPr marL="0" indent="0">
              <a:buNone/>
            </a:pPr>
            <a:r>
              <a:rPr lang="el-GR" sz="4800" b="1" u="sng" dirty="0"/>
              <a:t>Τα μέσα και τα εργαλεία είναι πολλά. Εμείς θα εξετάσουμε ένα από τα κυριότερα, αυτό που πρέπει να μας διέπει σε όλη τη ζωή γενικά και σε όλη την επαγγελματική μας διαδρομή ειδικά: ΤΗ ΔΙΑ ΒΙΟΥ ΜΑΘΗΣΗ, την αξία της και το ρόλος της στην επαγγελματική αποκατάσταση.</a:t>
            </a:r>
            <a:endParaRPr lang="el-GR" sz="4800" dirty="0"/>
          </a:p>
          <a:p>
            <a:endParaRPr lang="el-GR" sz="4800" dirty="0"/>
          </a:p>
        </p:txBody>
      </p:sp>
    </p:spTree>
    <p:extLst>
      <p:ext uri="{BB962C8B-B14F-4D97-AF65-F5344CB8AC3E}">
        <p14:creationId xmlns:p14="http://schemas.microsoft.com/office/powerpoint/2010/main" val="34087036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Πείρα και νέα γνώση</a:t>
            </a:r>
            <a:endParaRPr lang="el-GR" dirty="0"/>
          </a:p>
        </p:txBody>
      </p:sp>
      <p:sp>
        <p:nvSpPr>
          <p:cNvPr id="3" name="Content Placeholder 2"/>
          <p:cNvSpPr>
            <a:spLocks noGrp="1"/>
          </p:cNvSpPr>
          <p:nvPr>
            <p:ph idx="1"/>
          </p:nvPr>
        </p:nvSpPr>
        <p:spPr>
          <a:xfrm>
            <a:off x="457200" y="1600200"/>
            <a:ext cx="8229600" cy="4724400"/>
          </a:xfrm>
        </p:spPr>
        <p:txBody>
          <a:bodyPr>
            <a:normAutofit/>
          </a:bodyPr>
          <a:lstStyle/>
          <a:p>
            <a:endParaRPr lang="el-GR" dirty="0" smtClean="0">
              <a:latin typeface="Times New Roman" panose="02020603050405020304" pitchFamily="18" charset="0"/>
              <a:cs typeface="Times New Roman" panose="02020603050405020304" pitchFamily="18" charset="0"/>
            </a:endParaRPr>
          </a:p>
          <a:p>
            <a:r>
              <a:rPr lang="el-GR" dirty="0" smtClean="0">
                <a:latin typeface="Times New Roman" panose="02020603050405020304" pitchFamily="18" charset="0"/>
                <a:cs typeface="Times New Roman" panose="02020603050405020304" pitchFamily="18" charset="0"/>
              </a:rPr>
              <a:t>Η εμπειρία και η προηγούμενη γνώση σε όλα τα επίπεδα αποτελεί τη βάση για την καλή αφομοίωση νέων γνώσεων και την επιτυχή και δημιουργική σύνθεσή τους! </a:t>
            </a:r>
          </a:p>
          <a:p>
            <a:pPr marL="0" indent="0">
              <a:buNone/>
            </a:pPr>
            <a:endParaRPr lang="el-GR" dirty="0" smtClean="0">
              <a:latin typeface="Times New Roman" panose="02020603050405020304" pitchFamily="18" charset="0"/>
              <a:cs typeface="Times New Roman" panose="02020603050405020304" pitchFamily="18" charset="0"/>
            </a:endParaRPr>
          </a:p>
          <a:p>
            <a:pPr algn="ctr"/>
            <a:r>
              <a:rPr lang="el-GR" b="1" i="1" dirty="0" smtClean="0">
                <a:solidFill>
                  <a:schemeClr val="accent2">
                    <a:lumMod val="50000"/>
                  </a:schemeClr>
                </a:solidFill>
                <a:latin typeface="Times New Roman" panose="02020603050405020304" pitchFamily="18" charset="0"/>
                <a:cs typeface="Times New Roman" panose="02020603050405020304" pitchFamily="18" charset="0"/>
              </a:rPr>
              <a:t>Η Δια Βίου Μάθηση </a:t>
            </a:r>
          </a:p>
          <a:p>
            <a:pPr marL="0" indent="0" algn="ctr">
              <a:buNone/>
            </a:pPr>
            <a:r>
              <a:rPr lang="el-GR" b="1" i="1" dirty="0" smtClean="0">
                <a:solidFill>
                  <a:schemeClr val="accent2">
                    <a:lumMod val="50000"/>
                  </a:schemeClr>
                </a:solidFill>
                <a:latin typeface="Times New Roman" panose="02020603050405020304" pitchFamily="18" charset="0"/>
                <a:cs typeface="Times New Roman" panose="02020603050405020304" pitchFamily="18" charset="0"/>
              </a:rPr>
              <a:t>αποτελεί  το κλειδί γι’ αυτή την επιτυχία!</a:t>
            </a:r>
            <a:endParaRPr lang="el-GR" b="1" i="1" dirty="0">
              <a:solidFill>
                <a:schemeClr val="accent2">
                  <a:lumMod val="50000"/>
                </a:schemeClr>
              </a:solidFill>
              <a:latin typeface="Times New Roman" panose="02020603050405020304" pitchFamily="18" charset="0"/>
              <a:cs typeface="Times New Roman" panose="02020603050405020304"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57900" y="3733800"/>
            <a:ext cx="20193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6680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500"/>
                                        <p:tgtEl>
                                          <p:spTgt spid="3">
                                            <p:txEl>
                                              <p:pRg st="3" end="3"/>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fade">
                                      <p:cBhvr>
                                        <p:cTn id="1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b="1" dirty="0" smtClean="0">
                <a:solidFill>
                  <a:schemeClr val="accent2">
                    <a:lumMod val="50000"/>
                  </a:schemeClr>
                </a:solidFill>
                <a:latin typeface="Times New Roman" panose="02020603050405020304" pitchFamily="18" charset="0"/>
                <a:cs typeface="Times New Roman" panose="02020603050405020304" pitchFamily="18" charset="0"/>
              </a:rPr>
              <a:t>Η απάντηση στα εργασιακά αδιέξοδα</a:t>
            </a:r>
            <a:endParaRPr lang="el-GR" sz="3600" b="1"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pPr algn="ctr"/>
            <a:r>
              <a:rPr lang="el-GR" dirty="0">
                <a:latin typeface="Times New Roman" panose="02020603050405020304" pitchFamily="18" charset="0"/>
                <a:cs typeface="Times New Roman" panose="02020603050405020304" pitchFamily="18" charset="0"/>
              </a:rPr>
              <a:t>Η Δια Βίου Μάθηση αποτελεί προϋπόθεση για ποιοτικά επαγγελματικά </a:t>
            </a:r>
            <a:r>
              <a:rPr lang="el-GR" dirty="0" smtClean="0">
                <a:latin typeface="Times New Roman" panose="02020603050405020304" pitchFamily="18" charset="0"/>
                <a:cs typeface="Times New Roman" panose="02020603050405020304" pitchFamily="18" charset="0"/>
              </a:rPr>
              <a:t>άλματα!</a:t>
            </a:r>
          </a:p>
          <a:p>
            <a:endParaRPr lang="el-GR" dirty="0" smtClean="0">
              <a:latin typeface="Times New Roman" panose="02020603050405020304" pitchFamily="18" charset="0"/>
              <a:cs typeface="Times New Roman" panose="02020603050405020304" pitchFamily="18" charset="0"/>
            </a:endParaRPr>
          </a:p>
          <a:p>
            <a:r>
              <a:rPr lang="el-GR" b="1" dirty="0" smtClean="0">
                <a:latin typeface="Times New Roman" panose="02020603050405020304" pitchFamily="18" charset="0"/>
                <a:cs typeface="Times New Roman" panose="02020603050405020304" pitchFamily="18" charset="0"/>
              </a:rPr>
              <a:t>Όσο </a:t>
            </a:r>
            <a:r>
              <a:rPr lang="el-GR" b="1" dirty="0">
                <a:latin typeface="Times New Roman" panose="02020603050405020304" pitchFamily="18" charset="0"/>
                <a:cs typeface="Times New Roman" panose="02020603050405020304" pitchFamily="18" charset="0"/>
              </a:rPr>
              <a:t>λιγότερο ακολουθήσαμε τη διαδρομή της Δια Βίου </a:t>
            </a:r>
            <a:r>
              <a:rPr lang="el-GR" b="1" dirty="0" smtClean="0">
                <a:latin typeface="Times New Roman" panose="02020603050405020304" pitchFamily="18" charset="0"/>
                <a:cs typeface="Times New Roman" panose="02020603050405020304" pitchFamily="18" charset="0"/>
              </a:rPr>
              <a:t>Μάθησης, </a:t>
            </a:r>
            <a:r>
              <a:rPr lang="el-GR" b="1" dirty="0">
                <a:latin typeface="Times New Roman" panose="02020603050405020304" pitchFamily="18" charset="0"/>
                <a:cs typeface="Times New Roman" panose="02020603050405020304" pitchFamily="18" charset="0"/>
              </a:rPr>
              <a:t>τόσο λιγότερες επαγγελματικές ικανότητες </a:t>
            </a:r>
            <a:r>
              <a:rPr lang="el-GR" b="1" dirty="0" smtClean="0">
                <a:latin typeface="Times New Roman" panose="02020603050405020304" pitchFamily="18" charset="0"/>
                <a:cs typeface="Times New Roman" panose="02020603050405020304" pitchFamily="18" charset="0"/>
              </a:rPr>
              <a:t>και δεξιότητες έχουμε </a:t>
            </a:r>
            <a:r>
              <a:rPr lang="el-GR" b="1" dirty="0">
                <a:latin typeface="Times New Roman" panose="02020603050405020304" pitchFamily="18" charset="0"/>
                <a:cs typeface="Times New Roman" panose="02020603050405020304" pitchFamily="18" charset="0"/>
              </a:rPr>
              <a:t>για να πραγματοποιήσουμε επαγγελματικό άλμα και πολύ περισσότερο να πετύχει αυτό το άλμα.</a:t>
            </a:r>
            <a:r>
              <a:rPr lang="el-GR"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08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l-GR" sz="3600" b="1" dirty="0" smtClean="0">
                <a:latin typeface="Times New Roman" panose="02020603050405020304" pitchFamily="18" charset="0"/>
                <a:cs typeface="Times New Roman" panose="02020603050405020304" pitchFamily="18" charset="0"/>
              </a:rPr>
              <a:t>         Νέες Τεχνολογίες &amp; κρίση</a:t>
            </a:r>
            <a:endParaRPr lang="el-GR"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l-GR" sz="2800" dirty="0" smtClean="0">
                <a:latin typeface="Times New Roman" panose="02020603050405020304" pitchFamily="18" charset="0"/>
                <a:cs typeface="Times New Roman" panose="02020603050405020304" pitchFamily="18" charset="0"/>
              </a:rPr>
              <a:t>Η εισαγωγή νέων τεχνολογιών και καινοτομιών στη διοίκηση και παραγωγή της επιχείρησης, </a:t>
            </a:r>
            <a:r>
              <a:rPr lang="el-GR" sz="2800" dirty="0">
                <a:latin typeface="Times New Roman" panose="02020603050405020304" pitchFamily="18" charset="0"/>
                <a:cs typeface="Times New Roman" panose="02020603050405020304" pitchFamily="18" charset="0"/>
              </a:rPr>
              <a:t>αποτελούν </a:t>
            </a:r>
            <a:r>
              <a:rPr lang="el-GR" sz="2800" b="1" dirty="0">
                <a:latin typeface="Times New Roman" panose="02020603050405020304" pitchFamily="18" charset="0"/>
                <a:cs typeface="Times New Roman" panose="02020603050405020304" pitchFamily="18" charset="0"/>
              </a:rPr>
              <a:t>προϋπόθεση</a:t>
            </a:r>
            <a:r>
              <a:rPr lang="el-GR" sz="2800" dirty="0">
                <a:latin typeface="Times New Roman" panose="02020603050405020304" pitchFamily="18" charset="0"/>
                <a:cs typeface="Times New Roman" panose="02020603050405020304" pitchFamily="18" charset="0"/>
              </a:rPr>
              <a:t> νέας οικονομικής </a:t>
            </a:r>
            <a:r>
              <a:rPr lang="el-GR" sz="2800" dirty="0" smtClean="0">
                <a:latin typeface="Times New Roman" panose="02020603050405020304" pitchFamily="18" charset="0"/>
                <a:cs typeface="Times New Roman" panose="02020603050405020304" pitchFamily="18" charset="0"/>
              </a:rPr>
              <a:t>ανάπτυξης, απασχόλησης και βιωσιμότητας της επιχείρησης, </a:t>
            </a:r>
            <a:r>
              <a:rPr lang="el-GR" sz="2800" dirty="0">
                <a:latin typeface="Times New Roman" panose="02020603050405020304" pitchFamily="18" charset="0"/>
                <a:cs typeface="Times New Roman" panose="02020603050405020304" pitchFamily="18" charset="0"/>
              </a:rPr>
              <a:t>σε συνθήκες κρίσης και σκληρού </a:t>
            </a:r>
            <a:r>
              <a:rPr lang="el-GR" sz="2800" dirty="0" smtClean="0">
                <a:latin typeface="Times New Roman" panose="02020603050405020304" pitchFamily="18" charset="0"/>
                <a:cs typeface="Times New Roman" panose="02020603050405020304" pitchFamily="18" charset="0"/>
              </a:rPr>
              <a:t>ανταγωνισμού.</a:t>
            </a:r>
          </a:p>
          <a:p>
            <a:endParaRPr lang="el-GR" sz="2800" dirty="0" smtClean="0">
              <a:latin typeface="Times New Roman" panose="02020603050405020304" pitchFamily="18" charset="0"/>
              <a:cs typeface="Times New Roman" panose="02020603050405020304" pitchFamily="18" charset="0"/>
            </a:endParaRPr>
          </a:p>
          <a:p>
            <a:r>
              <a:rPr lang="el-GR" sz="2800" b="1" dirty="0">
                <a:latin typeface="Times New Roman" panose="02020603050405020304" pitchFamily="18" charset="0"/>
                <a:cs typeface="Times New Roman" panose="02020603050405020304" pitchFamily="18" charset="0"/>
              </a:rPr>
              <a:t>Προϋπόθεση</a:t>
            </a:r>
            <a:r>
              <a:rPr lang="el-GR" sz="2800" dirty="0">
                <a:latin typeface="Times New Roman" panose="02020603050405020304" pitchFamily="18" charset="0"/>
                <a:cs typeface="Times New Roman" panose="02020603050405020304" pitchFamily="18" charset="0"/>
              </a:rPr>
              <a:t> επιτυχούς κατάρτισης και προσαρμογής κάθε επιχείρησης και κάθε απασχολούμενου σε νέο τεχνολογικό επίπεδο εργασίας</a:t>
            </a:r>
            <a:r>
              <a:rPr lang="el-GR" sz="2800" i="1" dirty="0">
                <a:latin typeface="Times New Roman" panose="02020603050405020304" pitchFamily="18" charset="0"/>
                <a:cs typeface="Times New Roman" panose="02020603050405020304" pitchFamily="18" charset="0"/>
              </a:rPr>
              <a:t>, </a:t>
            </a:r>
            <a:r>
              <a:rPr lang="el-GR" sz="2800" b="1" dirty="0" smtClean="0">
                <a:latin typeface="Times New Roman" panose="02020603050405020304" pitchFamily="18" charset="0"/>
                <a:cs typeface="Times New Roman" panose="02020603050405020304" pitchFamily="18" charset="0"/>
              </a:rPr>
              <a:t>αποτελεί </a:t>
            </a:r>
            <a:r>
              <a:rPr lang="el-GR" sz="2800" b="1" dirty="0">
                <a:latin typeface="Times New Roman" panose="02020603050405020304" pitchFamily="18" charset="0"/>
                <a:cs typeface="Times New Roman" panose="02020603050405020304" pitchFamily="18" charset="0"/>
              </a:rPr>
              <a:t>το προηγούμενο επίπεδο γενικών θεωρητικών και επαγγελματικών </a:t>
            </a:r>
            <a:r>
              <a:rPr lang="el-GR" sz="2800" b="1" dirty="0" smtClean="0">
                <a:latin typeface="Times New Roman" panose="02020603050405020304" pitchFamily="18" charset="0"/>
                <a:cs typeface="Times New Roman" panose="02020603050405020304" pitchFamily="18" charset="0"/>
              </a:rPr>
              <a:t>γνώσεων.</a:t>
            </a:r>
            <a:endParaRPr lang="el-GR" sz="2800" b="1" dirty="0">
              <a:latin typeface="Times New Roman" panose="02020603050405020304" pitchFamily="18" charset="0"/>
              <a:cs typeface="Times New Roman" panose="02020603050405020304" pitchFamily="18" charset="0"/>
            </a:endParaRPr>
          </a:p>
        </p:txBody>
      </p:sp>
      <p:pic>
        <p:nvPicPr>
          <p:cNvPr id="4" name="Picture 10" descr="MPj0439254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76200"/>
            <a:ext cx="1592262" cy="144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797666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l-GR" sz="3600" b="1" dirty="0">
                <a:latin typeface="Times New Roman" panose="02020603050405020304" pitchFamily="18" charset="0"/>
                <a:cs typeface="Times New Roman" panose="02020603050405020304" pitchFamily="18" charset="0"/>
              </a:rPr>
              <a:t>Δια </a:t>
            </a:r>
            <a:r>
              <a:rPr lang="el-GR" sz="3600" b="1" dirty="0" smtClean="0">
                <a:latin typeface="Times New Roman" panose="02020603050405020304" pitchFamily="18" charset="0"/>
                <a:cs typeface="Times New Roman" panose="02020603050405020304" pitchFamily="18" charset="0"/>
              </a:rPr>
              <a:t>Βίου Μάθηση</a:t>
            </a:r>
            <a:br>
              <a:rPr lang="el-GR" sz="3600" b="1" dirty="0" smtClean="0">
                <a:latin typeface="Times New Roman" panose="02020603050405020304" pitchFamily="18" charset="0"/>
                <a:cs typeface="Times New Roman" panose="02020603050405020304" pitchFamily="18" charset="0"/>
              </a:rPr>
            </a:br>
            <a:r>
              <a:rPr lang="el-GR" sz="3600" b="1" dirty="0" smtClean="0">
                <a:latin typeface="Times New Roman" panose="02020603050405020304" pitchFamily="18" charset="0"/>
                <a:cs typeface="Times New Roman" panose="02020603050405020304" pitchFamily="18" charset="0"/>
              </a:rPr>
              <a:t> ανεργία - απασχόληση</a:t>
            </a:r>
            <a:endParaRPr lang="el-GR"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Autofit/>
          </a:bodyPr>
          <a:lstStyle/>
          <a:p>
            <a:r>
              <a:rPr lang="el-GR" sz="2000" dirty="0">
                <a:latin typeface="Times New Roman" panose="02020603050405020304" pitchFamily="18" charset="0"/>
                <a:cs typeface="Times New Roman" panose="02020603050405020304" pitchFamily="18" charset="0"/>
              </a:rPr>
              <a:t>Ο κύριος παράγοντας που καθορίζει το επίπεδο απασχόλησης και ανεργίας του εργατικού δυναμικού είναι η κατάσταση στην οποία βρίσκεται το κοινωνικοοικονομικό σύστημα. Σε περιόδους </a:t>
            </a:r>
            <a:r>
              <a:rPr lang="el-GR" sz="2000" dirty="0" smtClean="0">
                <a:latin typeface="Times New Roman" panose="02020603050405020304" pitchFamily="18" charset="0"/>
                <a:cs typeface="Times New Roman" panose="02020603050405020304" pitchFamily="18" charset="0"/>
              </a:rPr>
              <a:t>κρίσης, </a:t>
            </a:r>
            <a:r>
              <a:rPr lang="el-GR" sz="2000" dirty="0">
                <a:latin typeface="Times New Roman" panose="02020603050405020304" pitchFamily="18" charset="0"/>
                <a:cs typeface="Times New Roman" panose="02020603050405020304" pitchFamily="18" charset="0"/>
              </a:rPr>
              <a:t>το εργατικό δυναμικό απαξιώνεται </a:t>
            </a:r>
            <a:r>
              <a:rPr lang="el-GR" sz="2000" dirty="0" smtClean="0">
                <a:latin typeface="Times New Roman" panose="02020603050405020304" pitchFamily="18" charset="0"/>
                <a:cs typeface="Times New Roman" panose="02020603050405020304" pitchFamily="18" charset="0"/>
              </a:rPr>
              <a:t>μαζικά και πολλές χρήσιμες ικανότητες μηδενίζονται. Αυτό άλλωστε, βιώνουμε στη χώρα μας!!!</a:t>
            </a:r>
          </a:p>
          <a:p>
            <a:r>
              <a:rPr lang="el-GR" sz="2000" dirty="0" smtClean="0">
                <a:latin typeface="Times New Roman" panose="02020603050405020304" pitchFamily="18" charset="0"/>
                <a:cs typeface="Times New Roman" panose="02020603050405020304" pitchFamily="18" charset="0"/>
              </a:rPr>
              <a:t>Στις </a:t>
            </a:r>
            <a:r>
              <a:rPr lang="el-GR" sz="2000" dirty="0">
                <a:latin typeface="Times New Roman" panose="02020603050405020304" pitchFamily="18" charset="0"/>
                <a:cs typeface="Times New Roman" panose="02020603050405020304" pitchFamily="18" charset="0"/>
              </a:rPr>
              <a:t>περιπτώσεις αυτές η Δια Βίου </a:t>
            </a:r>
            <a:r>
              <a:rPr lang="el-GR" sz="2000" dirty="0" smtClean="0">
                <a:latin typeface="Times New Roman" panose="02020603050405020304" pitchFamily="18" charset="0"/>
                <a:cs typeface="Times New Roman" panose="02020603050405020304" pitchFamily="18" charset="0"/>
              </a:rPr>
              <a:t>Μάθηση </a:t>
            </a:r>
            <a:r>
              <a:rPr lang="el-GR" sz="2000" dirty="0">
                <a:latin typeface="Times New Roman" panose="02020603050405020304" pitchFamily="18" charset="0"/>
                <a:cs typeface="Times New Roman" panose="02020603050405020304" pitchFamily="18" charset="0"/>
              </a:rPr>
              <a:t>δεν μπορεί ν’ ανατρέψει την κατάσταση. Όμως μια νέα </a:t>
            </a:r>
            <a:r>
              <a:rPr lang="el-GR" sz="2000" b="1" dirty="0">
                <a:latin typeface="Times New Roman" panose="02020603050405020304" pitchFamily="18" charset="0"/>
                <a:cs typeface="Times New Roman" panose="02020603050405020304" pitchFamily="18" charset="0"/>
              </a:rPr>
              <a:t>εξειδικευμένη και στοχευμένη  επαγγελματική κατάρτιση πάνω σε ένα υψηλό επίπεδο </a:t>
            </a:r>
            <a:r>
              <a:rPr lang="el-GR" sz="2000" b="1" dirty="0" smtClean="0">
                <a:latin typeface="Times New Roman" panose="02020603050405020304" pitchFamily="18" charset="0"/>
                <a:cs typeface="Times New Roman" panose="02020603050405020304" pitchFamily="18" charset="0"/>
              </a:rPr>
              <a:t>γνώσεων, μέσω της </a:t>
            </a:r>
            <a:r>
              <a:rPr lang="el-GR" sz="2000" b="1" dirty="0">
                <a:latin typeface="Times New Roman" panose="02020603050405020304" pitchFamily="18" charset="0"/>
                <a:cs typeface="Times New Roman" panose="02020603050405020304" pitchFamily="18" charset="0"/>
              </a:rPr>
              <a:t>Δια Βίου </a:t>
            </a:r>
            <a:r>
              <a:rPr lang="el-GR" sz="2000" b="1" dirty="0" smtClean="0">
                <a:latin typeface="Times New Roman" panose="02020603050405020304" pitchFamily="18" charset="0"/>
                <a:cs typeface="Times New Roman" panose="02020603050405020304" pitchFamily="18" charset="0"/>
              </a:rPr>
              <a:t>Μάθησης</a:t>
            </a:r>
            <a:r>
              <a:rPr lang="el-GR" sz="2000" dirty="0" smtClean="0">
                <a:latin typeface="Times New Roman" panose="02020603050405020304" pitchFamily="18" charset="0"/>
                <a:cs typeface="Times New Roman" panose="02020603050405020304" pitchFamily="18" charset="0"/>
              </a:rPr>
              <a:t>, </a:t>
            </a:r>
            <a:r>
              <a:rPr lang="el-GR" sz="2000" dirty="0">
                <a:latin typeface="Times New Roman" panose="02020603050405020304" pitchFamily="18" charset="0"/>
                <a:cs typeface="Times New Roman" panose="02020603050405020304" pitchFamily="18" charset="0"/>
              </a:rPr>
              <a:t>μπορεί να βελτιώσει θεαματικά τους όρους για την επανεκκίνηση της οικονομίας πάνω σε νέες ανταγωνιστικές και βιώσιμες βάσεις</a:t>
            </a:r>
            <a:r>
              <a:rPr lang="el-GR" sz="2000" dirty="0" smtClean="0">
                <a:latin typeface="Times New Roman" panose="02020603050405020304" pitchFamily="18" charset="0"/>
                <a:cs typeface="Times New Roman" panose="02020603050405020304" pitchFamily="18" charset="0"/>
              </a:rPr>
              <a:t>.</a:t>
            </a:r>
          </a:p>
          <a:p>
            <a:r>
              <a:rPr lang="el-GR" sz="2000" dirty="0" smtClean="0">
                <a:latin typeface="Times New Roman" panose="02020603050405020304" pitchFamily="18" charset="0"/>
                <a:cs typeface="Times New Roman" panose="02020603050405020304" pitchFamily="18" charset="0"/>
              </a:rPr>
              <a:t>Έτσι, </a:t>
            </a:r>
            <a:r>
              <a:rPr lang="el-GR" sz="2000" dirty="0">
                <a:latin typeface="Times New Roman" panose="02020603050405020304" pitchFamily="18" charset="0"/>
                <a:cs typeface="Times New Roman" panose="02020603050405020304" pitchFamily="18" charset="0"/>
              </a:rPr>
              <a:t>μπορούν να υπάρξουν </a:t>
            </a:r>
            <a:r>
              <a:rPr lang="el-GR" sz="2000" b="1" dirty="0">
                <a:latin typeface="Times New Roman" panose="02020603050405020304" pitchFamily="18" charset="0"/>
                <a:cs typeface="Times New Roman" panose="02020603050405020304" pitchFamily="18" charset="0"/>
              </a:rPr>
              <a:t>πολλαπλασιαστικά αποτελέσματα και άνοιγμα του δρόμου για έξοδο από την κρίση</a:t>
            </a:r>
            <a:r>
              <a:rPr lang="el-GR" sz="200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106110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066800"/>
          </a:xfrm>
        </p:spPr>
        <p:txBody>
          <a:bodyPr>
            <a:noAutofit/>
          </a:bodyPr>
          <a:lstStyle/>
          <a:p>
            <a:r>
              <a:rPr lang="el-GR" sz="3600" b="1" dirty="0" smtClean="0">
                <a:solidFill>
                  <a:srgbClr val="002060"/>
                </a:solidFill>
                <a:latin typeface="Times New Roman" panose="02020603050405020304" pitchFamily="18" charset="0"/>
                <a:cs typeface="Times New Roman" panose="02020603050405020304" pitchFamily="18" charset="0"/>
              </a:rPr>
              <a:t>Τομείς</a:t>
            </a:r>
            <a:br>
              <a:rPr lang="el-GR" sz="3600" b="1" dirty="0" smtClean="0">
                <a:solidFill>
                  <a:srgbClr val="002060"/>
                </a:solidFill>
                <a:latin typeface="Times New Roman" panose="02020603050405020304" pitchFamily="18" charset="0"/>
                <a:cs typeface="Times New Roman" panose="02020603050405020304" pitchFamily="18" charset="0"/>
              </a:rPr>
            </a:br>
            <a:r>
              <a:rPr lang="el-GR" sz="3600" b="1" dirty="0" smtClean="0">
                <a:solidFill>
                  <a:srgbClr val="002060"/>
                </a:solidFill>
                <a:latin typeface="Times New Roman" panose="02020603050405020304" pitchFamily="18" charset="0"/>
                <a:cs typeface="Times New Roman" panose="02020603050405020304" pitchFamily="18" charset="0"/>
              </a:rPr>
              <a:t> επαγγελματικού μέλλοντος</a:t>
            </a:r>
            <a:endParaRPr lang="el-GR" sz="3600" b="1" dirty="0">
              <a:solidFill>
                <a:srgbClr val="00206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47800"/>
            <a:ext cx="8229600" cy="5410200"/>
          </a:xfrm>
        </p:spPr>
        <p:txBody>
          <a:bodyPr>
            <a:normAutofit fontScale="25000" lnSpcReduction="20000"/>
          </a:bodyPr>
          <a:lstStyle/>
          <a:p>
            <a:r>
              <a:rPr lang="el-GR" sz="8000" b="1" dirty="0" smtClean="0">
                <a:latin typeface="Times New Roman" panose="02020603050405020304" pitchFamily="18" charset="0"/>
                <a:cs typeface="Times New Roman" panose="02020603050405020304" pitchFamily="18" charset="0"/>
              </a:rPr>
              <a:t>Τομέας </a:t>
            </a:r>
            <a:r>
              <a:rPr lang="el-GR" sz="8000" b="1" dirty="0">
                <a:latin typeface="Times New Roman" panose="02020603050405020304" pitchFamily="18" charset="0"/>
                <a:cs typeface="Times New Roman" panose="02020603050405020304" pitchFamily="18" charset="0"/>
              </a:rPr>
              <a:t>Εκπαίδευσης </a:t>
            </a:r>
            <a:r>
              <a:rPr lang="el-GR" sz="8000" b="1" dirty="0" smtClean="0">
                <a:latin typeface="Times New Roman" panose="02020603050405020304" pitchFamily="18" charset="0"/>
                <a:cs typeface="Times New Roman" panose="02020603050405020304" pitchFamily="18" charset="0"/>
              </a:rPr>
              <a:t>Αγωγής  </a:t>
            </a:r>
            <a:r>
              <a:rPr lang="el-GR" sz="7200" dirty="0" smtClean="0">
                <a:latin typeface="Times New Roman" panose="02020603050405020304" pitchFamily="18" charset="0"/>
                <a:cs typeface="Times New Roman" panose="02020603050405020304" pitchFamily="18" charset="0"/>
              </a:rPr>
              <a:t>(Στελέχη </a:t>
            </a:r>
            <a:r>
              <a:rPr lang="el-GR" sz="7200" dirty="0">
                <a:latin typeface="Times New Roman" panose="02020603050405020304" pitchFamily="18" charset="0"/>
                <a:cs typeface="Times New Roman" panose="02020603050405020304" pitchFamily="18" charset="0"/>
              </a:rPr>
              <a:t>διά βίου </a:t>
            </a:r>
            <a:r>
              <a:rPr lang="el-GR" sz="7200" dirty="0" smtClean="0">
                <a:latin typeface="Times New Roman" panose="02020603050405020304" pitchFamily="18" charset="0"/>
                <a:cs typeface="Times New Roman" panose="02020603050405020304" pitchFamily="18" charset="0"/>
              </a:rPr>
              <a:t>εκπαίδευσης-κατάρτισης,</a:t>
            </a:r>
            <a:r>
              <a:rPr lang="el-GR" sz="7200" dirty="0">
                <a:latin typeface="Times New Roman" panose="02020603050405020304" pitchFamily="18" charset="0"/>
                <a:cs typeface="Times New Roman" panose="02020603050405020304" pitchFamily="18" charset="0"/>
              </a:rPr>
              <a:t/>
            </a:r>
            <a:br>
              <a:rPr lang="el-GR" sz="7200" dirty="0">
                <a:latin typeface="Times New Roman" panose="02020603050405020304" pitchFamily="18" charset="0"/>
                <a:cs typeface="Times New Roman" panose="02020603050405020304" pitchFamily="18" charset="0"/>
              </a:rPr>
            </a:br>
            <a:r>
              <a:rPr lang="el-GR" sz="7200" dirty="0" smtClean="0">
                <a:latin typeface="Times New Roman" panose="02020603050405020304" pitchFamily="18" charset="0"/>
                <a:cs typeface="Times New Roman" panose="02020603050405020304" pitchFamily="18" charset="0"/>
              </a:rPr>
              <a:t>Εκπαιδευτικοί </a:t>
            </a:r>
            <a:r>
              <a:rPr lang="el-GR" sz="7200" dirty="0">
                <a:latin typeface="Times New Roman" panose="02020603050405020304" pitchFamily="18" charset="0"/>
                <a:cs typeface="Times New Roman" panose="02020603050405020304" pitchFamily="18" charset="0"/>
              </a:rPr>
              <a:t>στην εξ αποστάσεως </a:t>
            </a:r>
            <a:r>
              <a:rPr lang="el-GR" sz="7200" dirty="0" smtClean="0">
                <a:latin typeface="Times New Roman" panose="02020603050405020304" pitchFamily="18" charset="0"/>
                <a:cs typeface="Times New Roman" panose="02020603050405020304" pitchFamily="18" charset="0"/>
              </a:rPr>
              <a:t>εκπαίδευση &amp; διερμηνείς)</a:t>
            </a:r>
            <a:endParaRPr lang="el-GR" sz="7200" dirty="0">
              <a:latin typeface="Times New Roman" panose="02020603050405020304" pitchFamily="18" charset="0"/>
              <a:cs typeface="Times New Roman" panose="02020603050405020304" pitchFamily="18" charset="0"/>
            </a:endParaRPr>
          </a:p>
          <a:p>
            <a:r>
              <a:rPr lang="el-GR" sz="8000" b="1" dirty="0" smtClean="0">
                <a:latin typeface="Times New Roman" panose="02020603050405020304" pitchFamily="18" charset="0"/>
                <a:cs typeface="Times New Roman" panose="02020603050405020304" pitchFamily="18" charset="0"/>
              </a:rPr>
              <a:t>Τουριστικός </a:t>
            </a:r>
            <a:r>
              <a:rPr lang="el-GR" sz="8000" b="1" dirty="0">
                <a:latin typeface="Times New Roman" panose="02020603050405020304" pitchFamily="18" charset="0"/>
                <a:cs typeface="Times New Roman" panose="02020603050405020304" pitchFamily="18" charset="0"/>
              </a:rPr>
              <a:t>τομέας</a:t>
            </a:r>
            <a:endParaRPr lang="el-GR" sz="8000" dirty="0">
              <a:latin typeface="Times New Roman" panose="02020603050405020304" pitchFamily="18" charset="0"/>
              <a:cs typeface="Times New Roman" panose="02020603050405020304" pitchFamily="18" charset="0"/>
            </a:endParaRPr>
          </a:p>
          <a:p>
            <a:r>
              <a:rPr lang="el-GR" sz="8000" b="1" dirty="0" smtClean="0">
                <a:latin typeface="Times New Roman" panose="02020603050405020304" pitchFamily="18" charset="0"/>
                <a:cs typeface="Times New Roman" panose="02020603050405020304" pitchFamily="18" charset="0"/>
              </a:rPr>
              <a:t>Ναυτιλία – Μεταφορές </a:t>
            </a:r>
            <a:r>
              <a:rPr lang="el-GR" sz="7200" b="1" dirty="0" smtClean="0">
                <a:latin typeface="Times New Roman" panose="02020603050405020304" pitchFamily="18" charset="0"/>
                <a:cs typeface="Times New Roman" panose="02020603050405020304" pitchFamily="18" charset="0"/>
              </a:rPr>
              <a:t>(</a:t>
            </a:r>
            <a:r>
              <a:rPr lang="el-GR" sz="7200" dirty="0" smtClean="0">
                <a:latin typeface="Times New Roman" panose="02020603050405020304" pitchFamily="18" charset="0"/>
                <a:cs typeface="Times New Roman" panose="02020603050405020304" pitchFamily="18" charset="0"/>
              </a:rPr>
              <a:t>Ναυτιλιακοί οικονομολόγοι,  </a:t>
            </a:r>
            <a:r>
              <a:rPr lang="el-GR" sz="7200" dirty="0">
                <a:latin typeface="Times New Roman" panose="02020603050405020304" pitchFamily="18" charset="0"/>
                <a:cs typeface="Times New Roman" panose="02020603050405020304" pitchFamily="18" charset="0"/>
              </a:rPr>
              <a:t>Ναυπηγοί </a:t>
            </a:r>
            <a:r>
              <a:rPr lang="el-GR" sz="7200" dirty="0" smtClean="0">
                <a:latin typeface="Times New Roman" panose="02020603050405020304" pitchFamily="18" charset="0"/>
                <a:cs typeface="Times New Roman" panose="02020603050405020304" pitchFamily="18" charset="0"/>
              </a:rPr>
              <a:t>μηχανικοί &amp; </a:t>
            </a:r>
            <a:r>
              <a:rPr lang="el-GR" sz="7200" dirty="0">
                <a:latin typeface="Times New Roman" panose="02020603050405020304" pitchFamily="18" charset="0"/>
                <a:cs typeface="Times New Roman" panose="02020603050405020304" pitchFamily="18" charset="0"/>
              </a:rPr>
              <a:t/>
            </a:r>
            <a:br>
              <a:rPr lang="el-GR" sz="7200" dirty="0">
                <a:latin typeface="Times New Roman" panose="02020603050405020304" pitchFamily="18" charset="0"/>
                <a:cs typeface="Times New Roman" panose="02020603050405020304" pitchFamily="18" charset="0"/>
              </a:rPr>
            </a:br>
            <a:r>
              <a:rPr lang="el-GR" sz="7200" dirty="0" smtClean="0">
                <a:latin typeface="Times New Roman" panose="02020603050405020304" pitchFamily="18" charset="0"/>
                <a:cs typeface="Times New Roman" panose="02020603050405020304" pitchFamily="18" charset="0"/>
              </a:rPr>
              <a:t>Στελέχη </a:t>
            </a:r>
            <a:r>
              <a:rPr lang="en-US" sz="7200" dirty="0" smtClean="0">
                <a:latin typeface="Times New Roman" panose="02020603050405020304" pitchFamily="18" charset="0"/>
                <a:cs typeface="Times New Roman" panose="02020603050405020304" pitchFamily="18" charset="0"/>
              </a:rPr>
              <a:t>Logistics</a:t>
            </a:r>
            <a:r>
              <a:rPr lang="el-GR" sz="7200" dirty="0" smtClean="0">
                <a:latin typeface="Times New Roman" panose="02020603050405020304" pitchFamily="18" charset="0"/>
                <a:cs typeface="Times New Roman" panose="02020603050405020304" pitchFamily="18" charset="0"/>
              </a:rPr>
              <a:t>)</a:t>
            </a:r>
            <a:r>
              <a:rPr lang="en-US" sz="7200" dirty="0" smtClean="0">
                <a:latin typeface="Times New Roman" panose="02020603050405020304" pitchFamily="18" charset="0"/>
                <a:cs typeface="Times New Roman" panose="02020603050405020304" pitchFamily="18" charset="0"/>
              </a:rPr>
              <a:t> </a:t>
            </a:r>
            <a:endParaRPr lang="el-GR" sz="7200" dirty="0">
              <a:latin typeface="Times New Roman" panose="02020603050405020304" pitchFamily="18" charset="0"/>
              <a:cs typeface="Times New Roman" panose="02020603050405020304" pitchFamily="18" charset="0"/>
            </a:endParaRPr>
          </a:p>
          <a:p>
            <a:r>
              <a:rPr lang="el-GR" sz="8000" b="1" dirty="0" smtClean="0">
                <a:latin typeface="Times New Roman" panose="02020603050405020304" pitchFamily="18" charset="0"/>
                <a:cs typeface="Times New Roman" panose="02020603050405020304" pitchFamily="18" charset="0"/>
              </a:rPr>
              <a:t>Οικονομία – Διοίκηση </a:t>
            </a:r>
            <a:r>
              <a:rPr lang="el-GR" sz="7200" b="1" dirty="0" smtClean="0">
                <a:latin typeface="Times New Roman" panose="02020603050405020304" pitchFamily="18" charset="0"/>
                <a:cs typeface="Times New Roman" panose="02020603050405020304" pitchFamily="18" charset="0"/>
              </a:rPr>
              <a:t>(</a:t>
            </a:r>
            <a:r>
              <a:rPr lang="el-GR" sz="7200" dirty="0" smtClean="0">
                <a:latin typeface="Times New Roman" panose="02020603050405020304" pitchFamily="18" charset="0"/>
                <a:cs typeface="Times New Roman" panose="02020603050405020304" pitchFamily="18" charset="0"/>
              </a:rPr>
              <a:t>Αναλογιστές, Χρηματοοικονομικοί αναλυτές &amp; Μηχανικοί διοίκησης)</a:t>
            </a:r>
            <a:endParaRPr lang="el-GR" sz="7200" dirty="0">
              <a:latin typeface="Times New Roman" panose="02020603050405020304" pitchFamily="18" charset="0"/>
              <a:cs typeface="Times New Roman" panose="02020603050405020304" pitchFamily="18" charset="0"/>
            </a:endParaRPr>
          </a:p>
          <a:p>
            <a:r>
              <a:rPr lang="el-GR" sz="8000" b="1" dirty="0" smtClean="0">
                <a:latin typeface="Times New Roman" panose="02020603050405020304" pitchFamily="18" charset="0"/>
                <a:cs typeface="Times New Roman" panose="02020603050405020304" pitchFamily="18" charset="0"/>
              </a:rPr>
              <a:t>Πληροφορική </a:t>
            </a:r>
            <a:r>
              <a:rPr lang="el-GR" sz="8000" b="1" dirty="0">
                <a:latin typeface="Times New Roman" panose="02020603050405020304" pitchFamily="18" charset="0"/>
                <a:cs typeface="Times New Roman" panose="02020603050405020304" pitchFamily="18" charset="0"/>
              </a:rPr>
              <a:t>– Τηλεπικοινωνίες</a:t>
            </a:r>
            <a:endParaRPr lang="el-GR" sz="8000" dirty="0">
              <a:latin typeface="Times New Roman" panose="02020603050405020304" pitchFamily="18" charset="0"/>
              <a:cs typeface="Times New Roman" panose="02020603050405020304" pitchFamily="18" charset="0"/>
            </a:endParaRPr>
          </a:p>
          <a:p>
            <a:r>
              <a:rPr lang="el-GR" sz="8000" b="1" dirty="0" smtClean="0">
                <a:latin typeface="Times New Roman" panose="02020603050405020304" pitchFamily="18" charset="0"/>
                <a:cs typeface="Times New Roman" panose="02020603050405020304" pitchFamily="18" charset="0"/>
              </a:rPr>
              <a:t>Τομέας Ενέργειας </a:t>
            </a:r>
            <a:r>
              <a:rPr lang="el-GR" sz="7200" b="1" dirty="0" smtClean="0">
                <a:latin typeface="Times New Roman" panose="02020603050405020304" pitchFamily="18" charset="0"/>
                <a:cs typeface="Times New Roman" panose="02020603050405020304" pitchFamily="18" charset="0"/>
              </a:rPr>
              <a:t>(</a:t>
            </a:r>
            <a:r>
              <a:rPr lang="el-GR" sz="7200" dirty="0" smtClean="0">
                <a:latin typeface="Times New Roman" panose="02020603050405020304" pitchFamily="18" charset="0"/>
                <a:cs typeface="Times New Roman" panose="02020603050405020304" pitchFamily="18" charset="0"/>
              </a:rPr>
              <a:t>Βιοκλιματικοί σχεδιαστές, Μηχανικός </a:t>
            </a:r>
            <a:r>
              <a:rPr lang="el-GR" sz="7200" dirty="0">
                <a:latin typeface="Times New Roman" panose="02020603050405020304" pitchFamily="18" charset="0"/>
                <a:cs typeface="Times New Roman" panose="02020603050405020304" pitchFamily="18" charset="0"/>
              </a:rPr>
              <a:t>γεωθερμικών </a:t>
            </a:r>
            <a:r>
              <a:rPr lang="el-GR" sz="7200" dirty="0" smtClean="0">
                <a:latin typeface="Times New Roman" panose="02020603050405020304" pitchFamily="18" charset="0"/>
                <a:cs typeface="Times New Roman" panose="02020603050405020304" pitchFamily="18" charset="0"/>
              </a:rPr>
              <a:t>έργων, Μηχανικός </a:t>
            </a:r>
            <a:r>
              <a:rPr lang="el-GR" sz="7200" dirty="0">
                <a:latin typeface="Times New Roman" panose="02020603050405020304" pitchFamily="18" charset="0"/>
                <a:cs typeface="Times New Roman" panose="02020603050405020304" pitchFamily="18" charset="0"/>
              </a:rPr>
              <a:t>δικτύων ανανεώσιμης ενέργειας και αιολικών </a:t>
            </a:r>
            <a:r>
              <a:rPr lang="el-GR" sz="7200" dirty="0" smtClean="0">
                <a:latin typeface="Times New Roman" panose="02020603050405020304" pitchFamily="18" charset="0"/>
                <a:cs typeface="Times New Roman" panose="02020603050405020304" pitchFamily="18" charset="0"/>
              </a:rPr>
              <a:t>εγκαταστάσεων &amp; Τεχνικός </a:t>
            </a:r>
            <a:r>
              <a:rPr lang="el-GR" sz="7200" dirty="0">
                <a:latin typeface="Times New Roman" panose="02020603050405020304" pitchFamily="18" charset="0"/>
                <a:cs typeface="Times New Roman" panose="02020603050405020304" pitchFamily="18" charset="0"/>
              </a:rPr>
              <a:t>επεξεργασίας </a:t>
            </a:r>
            <a:r>
              <a:rPr lang="el-GR" sz="7200" dirty="0" smtClean="0">
                <a:latin typeface="Times New Roman" panose="02020603050405020304" pitchFamily="18" charset="0"/>
                <a:cs typeface="Times New Roman" panose="02020603050405020304" pitchFamily="18" charset="0"/>
              </a:rPr>
              <a:t>απορριμμάτων)</a:t>
            </a:r>
            <a:endParaRPr lang="el-GR" sz="7200" dirty="0">
              <a:latin typeface="Times New Roman" panose="02020603050405020304" pitchFamily="18" charset="0"/>
              <a:cs typeface="Times New Roman" panose="02020603050405020304" pitchFamily="18" charset="0"/>
            </a:endParaRPr>
          </a:p>
          <a:p>
            <a:r>
              <a:rPr lang="el-GR" sz="8000" b="1" dirty="0" smtClean="0">
                <a:latin typeface="Times New Roman" panose="02020603050405020304" pitchFamily="18" charset="0"/>
                <a:cs typeface="Times New Roman" panose="02020603050405020304" pitchFamily="18" charset="0"/>
              </a:rPr>
              <a:t>Υπηρεσίες </a:t>
            </a:r>
            <a:r>
              <a:rPr lang="el-GR" sz="8000" b="1" dirty="0">
                <a:latin typeface="Times New Roman" panose="02020603050405020304" pitchFamily="18" charset="0"/>
                <a:cs typeface="Times New Roman" panose="02020603050405020304" pitchFamily="18" charset="0"/>
              </a:rPr>
              <a:t>υγείας</a:t>
            </a:r>
            <a:endParaRPr lang="el-GR" sz="8000" dirty="0">
              <a:latin typeface="Times New Roman" panose="02020603050405020304" pitchFamily="18" charset="0"/>
              <a:cs typeface="Times New Roman" panose="02020603050405020304" pitchFamily="18" charset="0"/>
            </a:endParaRPr>
          </a:p>
          <a:p>
            <a:r>
              <a:rPr lang="el-GR" sz="7200" b="1" dirty="0" smtClean="0">
                <a:latin typeface="Times New Roman" panose="02020603050405020304" pitchFamily="18" charset="0"/>
                <a:cs typeface="Times New Roman" panose="02020603050405020304" pitchFamily="18" charset="0"/>
              </a:rPr>
              <a:t>Τεχνικοί επισκευών </a:t>
            </a:r>
            <a:r>
              <a:rPr lang="el-GR" sz="7200" dirty="0" smtClean="0">
                <a:latin typeface="Times New Roman" panose="02020603050405020304" pitchFamily="18" charset="0"/>
                <a:cs typeface="Times New Roman" panose="02020603050405020304" pitchFamily="18" charset="0"/>
              </a:rPr>
              <a:t>(Υδραυλικοί</a:t>
            </a:r>
            <a:r>
              <a:rPr lang="el-GR" sz="7200" dirty="0">
                <a:latin typeface="Times New Roman" panose="02020603050405020304" pitchFamily="18" charset="0"/>
                <a:cs typeface="Times New Roman" panose="02020603050405020304" pitchFamily="18" charset="0"/>
              </a:rPr>
              <a:t>, ψυκτικοί, </a:t>
            </a:r>
            <a:r>
              <a:rPr lang="el-GR" sz="7200" dirty="0" smtClean="0">
                <a:latin typeface="Times New Roman" panose="02020603050405020304" pitchFamily="18" charset="0"/>
                <a:cs typeface="Times New Roman" panose="02020603050405020304" pitchFamily="18" charset="0"/>
              </a:rPr>
              <a:t>ηλεκτρολόγοι)</a:t>
            </a:r>
            <a:endParaRPr lang="el-GR" sz="7200" dirty="0">
              <a:latin typeface="Times New Roman" panose="02020603050405020304" pitchFamily="18" charset="0"/>
              <a:cs typeface="Times New Roman" panose="02020603050405020304" pitchFamily="18" charset="0"/>
            </a:endParaRPr>
          </a:p>
          <a:p>
            <a:r>
              <a:rPr lang="el-GR" sz="8000" b="1" dirty="0" smtClean="0">
                <a:latin typeface="Times New Roman" panose="02020603050405020304" pitchFamily="18" charset="0"/>
                <a:cs typeface="Times New Roman" panose="02020603050405020304" pitchFamily="18" charset="0"/>
              </a:rPr>
              <a:t>Εστίαση </a:t>
            </a:r>
            <a:endParaRPr lang="el-GR" sz="8000" b="1" dirty="0">
              <a:latin typeface="Times New Roman" panose="02020603050405020304" pitchFamily="18" charset="0"/>
              <a:cs typeface="Times New Roman" panose="02020603050405020304" pitchFamily="18" charset="0"/>
            </a:endParaRPr>
          </a:p>
          <a:p>
            <a:pPr lvl="0"/>
            <a:r>
              <a:rPr lang="el-GR" sz="8000" b="1" dirty="0" smtClean="0">
                <a:latin typeface="Times New Roman" panose="02020603050405020304" pitchFamily="18" charset="0"/>
                <a:cs typeface="Times New Roman" panose="02020603050405020304" pitchFamily="18" charset="0"/>
              </a:rPr>
              <a:t>Φοροτεχνικοί</a:t>
            </a:r>
            <a:r>
              <a:rPr lang="el-GR" sz="8000" b="1" dirty="0">
                <a:latin typeface="Times New Roman" panose="02020603050405020304" pitchFamily="18" charset="0"/>
                <a:cs typeface="Times New Roman" panose="02020603050405020304" pitchFamily="18" charset="0"/>
              </a:rPr>
              <a:t>, λογιστές</a:t>
            </a:r>
          </a:p>
          <a:p>
            <a:r>
              <a:rPr lang="el-GR" sz="8000" b="1" dirty="0" smtClean="0">
                <a:latin typeface="Times New Roman" panose="02020603050405020304" pitchFamily="18" charset="0"/>
                <a:cs typeface="Times New Roman" panose="02020603050405020304" pitchFamily="18" charset="0"/>
              </a:rPr>
              <a:t>Βιοτεχνολογία</a:t>
            </a:r>
            <a:r>
              <a:rPr lang="el-GR" sz="8000" b="1" dirty="0">
                <a:latin typeface="Times New Roman" panose="02020603050405020304" pitchFamily="18" charset="0"/>
                <a:cs typeface="Times New Roman" panose="02020603050405020304" pitchFamily="18" charset="0"/>
              </a:rPr>
              <a:t>, </a:t>
            </a:r>
            <a:r>
              <a:rPr lang="el-GR" sz="8000" b="1" dirty="0" err="1">
                <a:latin typeface="Times New Roman" panose="02020603050405020304" pitchFamily="18" charset="0"/>
                <a:cs typeface="Times New Roman" panose="02020603050405020304" pitchFamily="18" charset="0"/>
              </a:rPr>
              <a:t>νανοτεχνολογία</a:t>
            </a:r>
            <a:r>
              <a:rPr lang="el-GR" sz="8000" b="1" dirty="0">
                <a:latin typeface="Times New Roman" panose="02020603050405020304" pitchFamily="18" charset="0"/>
                <a:cs typeface="Times New Roman" panose="02020603050405020304" pitchFamily="18" charset="0"/>
              </a:rPr>
              <a:t>, ενεργειακές τεχνολογίες</a:t>
            </a:r>
          </a:p>
          <a:p>
            <a:endParaRPr lang="el-GR" sz="4800" u="sng" dirty="0" smtClean="0">
              <a:latin typeface="Times New Roman" panose="02020603050405020304" pitchFamily="18" charset="0"/>
              <a:cs typeface="Times New Roman" panose="02020603050405020304" pitchFamily="18" charset="0"/>
              <a:hlinkClick r:id="rId2"/>
            </a:endParaRPr>
          </a:p>
          <a:p>
            <a:pPr marL="0" indent="0">
              <a:buNone/>
            </a:pPr>
            <a:r>
              <a:rPr lang="el-GR" sz="4800" b="1" i="1" u="sng" dirty="0" smtClean="0">
                <a:solidFill>
                  <a:schemeClr val="tx2">
                    <a:lumMod val="60000"/>
                    <a:lumOff val="40000"/>
                  </a:schemeClr>
                </a:solidFill>
                <a:latin typeface="Times New Roman" panose="02020603050405020304" pitchFamily="18" charset="0"/>
                <a:cs typeface="Times New Roman" panose="02020603050405020304" pitchFamily="18" charset="0"/>
                <a:hlinkClick r:id="rId2"/>
              </a:rPr>
              <a:t>Πηγές</a:t>
            </a:r>
            <a:r>
              <a:rPr lang="en-US" sz="4800" b="1" i="1" u="sng" dirty="0">
                <a:solidFill>
                  <a:schemeClr val="tx2">
                    <a:lumMod val="60000"/>
                    <a:lumOff val="40000"/>
                  </a:schemeClr>
                </a:solidFill>
                <a:latin typeface="Times New Roman" panose="02020603050405020304" pitchFamily="18" charset="0"/>
                <a:cs typeface="Times New Roman" panose="02020603050405020304" pitchFamily="18" charset="0"/>
                <a:hlinkClick r:id="rId2"/>
              </a:rPr>
              <a:t>:</a:t>
            </a:r>
            <a:endParaRPr lang="el-GR" sz="4800" b="1" i="1" u="sng" dirty="0" smtClean="0">
              <a:solidFill>
                <a:schemeClr val="tx2">
                  <a:lumMod val="60000"/>
                  <a:lumOff val="40000"/>
                </a:schemeClr>
              </a:solidFill>
              <a:latin typeface="Times New Roman" panose="02020603050405020304" pitchFamily="18" charset="0"/>
              <a:cs typeface="Times New Roman" panose="02020603050405020304" pitchFamily="18" charset="0"/>
              <a:hlinkClick r:id="rId2"/>
            </a:endParaRPr>
          </a:p>
          <a:p>
            <a:pPr marL="0" indent="0">
              <a:lnSpc>
                <a:spcPct val="170000"/>
              </a:lnSpc>
              <a:buNone/>
            </a:pPr>
            <a:r>
              <a:rPr lang="el-GR" sz="4800" i="1" u="sng" dirty="0" smtClean="0">
                <a:solidFill>
                  <a:schemeClr val="tx2">
                    <a:lumMod val="75000"/>
                  </a:schemeClr>
                </a:solidFill>
                <a:latin typeface="Times New Roman" panose="02020603050405020304" pitchFamily="18" charset="0"/>
                <a:cs typeface="Times New Roman" panose="02020603050405020304" pitchFamily="18" charset="0"/>
                <a:hlinkClick r:id="rId2"/>
              </a:rPr>
              <a:t>http</a:t>
            </a:r>
            <a:r>
              <a:rPr lang="el-GR" sz="4800" i="1" u="sng" dirty="0">
                <a:solidFill>
                  <a:schemeClr val="tx2">
                    <a:lumMod val="75000"/>
                  </a:schemeClr>
                </a:solidFill>
                <a:latin typeface="Times New Roman" panose="02020603050405020304" pitchFamily="18" charset="0"/>
                <a:cs typeface="Times New Roman" panose="02020603050405020304" pitchFamily="18" charset="0"/>
                <a:hlinkClick r:id="rId2"/>
              </a:rPr>
              <a:t>://</a:t>
            </a:r>
            <a:r>
              <a:rPr lang="el-GR" sz="4800" i="1" u="sng" dirty="0" smtClean="0">
                <a:solidFill>
                  <a:schemeClr val="tx2">
                    <a:lumMod val="75000"/>
                  </a:schemeClr>
                </a:solidFill>
                <a:latin typeface="Times New Roman" panose="02020603050405020304" pitchFamily="18" charset="0"/>
                <a:cs typeface="Times New Roman" panose="02020603050405020304" pitchFamily="18" charset="0"/>
                <a:hlinkClick r:id="rId2"/>
              </a:rPr>
              <a:t>www.parapolitika.gr/article/92147/poia-einai-ta-epaggelmata-toy-mellontos</a:t>
            </a:r>
            <a:r>
              <a:rPr lang="el-GR" sz="4800" i="1" u="sng" dirty="0" smtClean="0">
                <a:solidFill>
                  <a:schemeClr val="tx2">
                    <a:lumMod val="75000"/>
                  </a:schemeClr>
                </a:solidFill>
                <a:latin typeface="Times New Roman" panose="02020603050405020304" pitchFamily="18" charset="0"/>
                <a:cs typeface="Times New Roman" panose="02020603050405020304" pitchFamily="18" charset="0"/>
              </a:rPr>
              <a:t>,</a:t>
            </a:r>
            <a:r>
              <a:rPr lang="el-GR" sz="4800" i="1" dirty="0" smtClean="0">
                <a:solidFill>
                  <a:schemeClr val="tx2">
                    <a:lumMod val="75000"/>
                  </a:schemeClr>
                </a:solidFill>
                <a:latin typeface="Times New Roman" panose="02020603050405020304" pitchFamily="18" charset="0"/>
                <a:cs typeface="Times New Roman" panose="02020603050405020304" pitchFamily="18" charset="0"/>
              </a:rPr>
              <a:t> </a:t>
            </a:r>
            <a:r>
              <a:rPr lang="el-GR" sz="4800" i="1" dirty="0">
                <a:solidFill>
                  <a:schemeClr val="tx2">
                    <a:lumMod val="75000"/>
                  </a:schemeClr>
                </a:solidFill>
                <a:latin typeface="Times New Roman" panose="02020603050405020304" pitchFamily="18" charset="0"/>
                <a:cs typeface="Times New Roman" panose="02020603050405020304" pitchFamily="18" charset="0"/>
              </a:rPr>
              <a:t>έρευνα της εταιρείας </a:t>
            </a:r>
            <a:r>
              <a:rPr lang="el-GR" sz="4800" i="1" dirty="0" err="1" smtClean="0">
                <a:solidFill>
                  <a:schemeClr val="tx2">
                    <a:lumMod val="75000"/>
                  </a:schemeClr>
                </a:solidFill>
                <a:latin typeface="Times New Roman" panose="02020603050405020304" pitchFamily="18" charset="0"/>
                <a:cs typeface="Times New Roman" panose="02020603050405020304" pitchFamily="18" charset="0"/>
              </a:rPr>
              <a:t>Employ</a:t>
            </a:r>
            <a:r>
              <a:rPr lang="el-GR" sz="4800" i="1" dirty="0">
                <a:solidFill>
                  <a:schemeClr val="tx2">
                    <a:lumMod val="75000"/>
                  </a:schemeClr>
                </a:solidFill>
                <a:latin typeface="Times New Roman" panose="02020603050405020304" pitchFamily="18" charset="0"/>
                <a:cs typeface="Times New Roman" panose="02020603050405020304" pitchFamily="18" charset="0"/>
              </a:rPr>
              <a:t> </a:t>
            </a:r>
            <a:r>
              <a:rPr lang="el-GR" sz="4800" i="1" dirty="0" smtClean="0">
                <a:solidFill>
                  <a:schemeClr val="tx2">
                    <a:lumMod val="75000"/>
                  </a:schemeClr>
                </a:solidFill>
                <a:latin typeface="Times New Roman" panose="02020603050405020304" pitchFamily="18" charset="0"/>
                <a:cs typeface="Times New Roman" panose="02020603050405020304" pitchFamily="18" charset="0"/>
              </a:rPr>
              <a:t>και </a:t>
            </a:r>
            <a:r>
              <a:rPr lang="el-GR" sz="4800" b="1" i="1" dirty="0">
                <a:solidFill>
                  <a:schemeClr val="tx2">
                    <a:lumMod val="75000"/>
                  </a:schemeClr>
                </a:solidFill>
                <a:latin typeface="Times New Roman" panose="02020603050405020304" pitchFamily="18" charset="0"/>
                <a:cs typeface="Times New Roman" panose="02020603050405020304" pitchFamily="18" charset="0"/>
              </a:rPr>
              <a:t>Έρευνα από το Ινστιτούτο Εργασίας της </a:t>
            </a:r>
            <a:r>
              <a:rPr lang="el-GR" sz="4800" b="1" i="1" dirty="0" smtClean="0">
                <a:solidFill>
                  <a:schemeClr val="tx2">
                    <a:lumMod val="75000"/>
                  </a:schemeClr>
                </a:solidFill>
                <a:latin typeface="Times New Roman" panose="02020603050405020304" pitchFamily="18" charset="0"/>
                <a:cs typeface="Times New Roman" panose="02020603050405020304" pitchFamily="18" charset="0"/>
              </a:rPr>
              <a:t>Γ.Σ.Ε.Ε</a:t>
            </a:r>
            <a:r>
              <a:rPr lang="en-US" sz="4800" b="1" i="1" dirty="0" smtClean="0">
                <a:solidFill>
                  <a:schemeClr val="tx2">
                    <a:lumMod val="75000"/>
                  </a:schemeClr>
                </a:solidFill>
                <a:latin typeface="Times New Roman" panose="02020603050405020304" pitchFamily="18" charset="0"/>
                <a:cs typeface="Times New Roman" panose="02020603050405020304" pitchFamily="18" charset="0"/>
              </a:rPr>
              <a:t>.</a:t>
            </a:r>
            <a:r>
              <a:rPr lang="el-GR" sz="4800" b="1" i="1" dirty="0" smtClean="0">
                <a:solidFill>
                  <a:schemeClr val="tx2">
                    <a:lumMod val="75000"/>
                  </a:schemeClr>
                </a:solidFill>
                <a:latin typeface="Times New Roman" panose="02020603050405020304" pitchFamily="18" charset="0"/>
                <a:cs typeface="Times New Roman" panose="02020603050405020304" pitchFamily="18" charset="0"/>
              </a:rPr>
              <a:t> </a:t>
            </a:r>
            <a:r>
              <a:rPr lang="el-GR" sz="4800" b="1" i="1" dirty="0">
                <a:solidFill>
                  <a:schemeClr val="tx2">
                    <a:lumMod val="75000"/>
                  </a:schemeClr>
                </a:solidFill>
                <a:latin typeface="Times New Roman" panose="02020603050405020304" pitchFamily="18" charset="0"/>
                <a:cs typeface="Times New Roman" panose="02020603050405020304" pitchFamily="18" charset="0"/>
              </a:rPr>
              <a:t>- 2012</a:t>
            </a:r>
          </a:p>
        </p:txBody>
      </p:sp>
    </p:spTree>
    <p:extLst>
      <p:ext uri="{BB962C8B-B14F-4D97-AF65-F5344CB8AC3E}">
        <p14:creationId xmlns:p14="http://schemas.microsoft.com/office/powerpoint/2010/main" val="6696989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087562"/>
          </a:xfrm>
        </p:spPr>
        <p:txBody>
          <a:bodyPr>
            <a:normAutofit/>
          </a:bodyPr>
          <a:lstStyle/>
          <a:p>
            <a:r>
              <a:rPr lang="el-GR" sz="3600" b="1" dirty="0" smtClean="0">
                <a:latin typeface="Times New Roman" panose="02020603050405020304" pitchFamily="18" charset="0"/>
                <a:cs typeface="Times New Roman" panose="02020603050405020304" pitchFamily="18" charset="0"/>
              </a:rPr>
              <a:t/>
            </a:r>
            <a:br>
              <a:rPr lang="el-GR" sz="3600" b="1" dirty="0" smtClean="0">
                <a:latin typeface="Times New Roman" panose="02020603050405020304" pitchFamily="18" charset="0"/>
                <a:cs typeface="Times New Roman" panose="02020603050405020304" pitchFamily="18" charset="0"/>
              </a:rPr>
            </a:br>
            <a:r>
              <a:rPr lang="el-GR" sz="3600" b="1" dirty="0" smtClean="0">
                <a:latin typeface="Times New Roman" panose="02020603050405020304" pitchFamily="18" charset="0"/>
                <a:cs typeface="Times New Roman" panose="02020603050405020304" pitchFamily="18" charset="0"/>
              </a:rPr>
              <a:t>Το Υπουργείο Παιδείας κοντά στον Πολίτη</a:t>
            </a:r>
            <a:endParaRPr lang="el-GR"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sz="half" idx="1"/>
          </p:nvPr>
        </p:nvSpPr>
        <p:spPr/>
        <p:txBody>
          <a:bodyPr>
            <a:normAutofit/>
          </a:bodyPr>
          <a:lstStyle/>
          <a:p>
            <a:endParaRPr lang="el-GR" sz="3200" i="1" dirty="0" smtClean="0">
              <a:latin typeface="Times New Roman" panose="02020603050405020304" pitchFamily="18" charset="0"/>
              <a:cs typeface="Times New Roman" panose="02020603050405020304" pitchFamily="18" charset="0"/>
            </a:endParaRPr>
          </a:p>
          <a:p>
            <a:endParaRPr lang="el-GR" sz="3200" dirty="0" smtClean="0">
              <a:latin typeface="Times New Roman" panose="02020603050405020304" pitchFamily="18" charset="0"/>
              <a:cs typeface="Times New Roman" panose="02020603050405020304" pitchFamily="18" charset="0"/>
            </a:endParaRPr>
          </a:p>
          <a:p>
            <a:r>
              <a:rPr lang="el-GR" sz="3200" dirty="0" smtClean="0">
                <a:latin typeface="Times New Roman" panose="02020603050405020304" pitchFamily="18" charset="0"/>
                <a:cs typeface="Times New Roman" panose="02020603050405020304" pitchFamily="18" charset="0"/>
              </a:rPr>
              <a:t>Επανερχόμαστε </a:t>
            </a:r>
            <a:r>
              <a:rPr lang="el-GR" sz="3200" dirty="0">
                <a:latin typeface="Times New Roman" panose="02020603050405020304" pitchFamily="18" charset="0"/>
                <a:cs typeface="Times New Roman" panose="02020603050405020304" pitchFamily="18" charset="0"/>
              </a:rPr>
              <a:t>στο βασικό αξίωμα: </a:t>
            </a:r>
            <a:endParaRPr lang="el-GR" sz="3200" dirty="0" smtClean="0">
              <a:latin typeface="Times New Roman" panose="02020603050405020304" pitchFamily="18" charset="0"/>
              <a:cs typeface="Times New Roman" panose="02020603050405020304" pitchFamily="18" charset="0"/>
            </a:endParaRPr>
          </a:p>
          <a:p>
            <a:endParaRPr lang="el-GR" sz="3200" i="1" dirty="0">
              <a:latin typeface="Times New Roman" panose="02020603050405020304" pitchFamily="18" charset="0"/>
              <a:cs typeface="Times New Roman" panose="02020603050405020304" pitchFamily="18" charset="0"/>
            </a:endParaRPr>
          </a:p>
          <a:p>
            <a:r>
              <a:rPr lang="el-GR" sz="3200" b="1" i="1" dirty="0">
                <a:solidFill>
                  <a:srgbClr val="002060"/>
                </a:solidFill>
                <a:latin typeface="Times New Roman" panose="02020603050405020304" pitchFamily="18" charset="0"/>
                <a:cs typeface="Times New Roman" panose="02020603050405020304" pitchFamily="18" charset="0"/>
              </a:rPr>
              <a:t>«Γηράσκω αεί διδασκόμενος» </a:t>
            </a:r>
          </a:p>
        </p:txBody>
      </p:sp>
      <p:sp>
        <p:nvSpPr>
          <p:cNvPr id="4" name="Content Placeholder 3"/>
          <p:cNvSpPr>
            <a:spLocks noGrp="1"/>
          </p:cNvSpPr>
          <p:nvPr>
            <p:ph sz="half" idx="2"/>
          </p:nvPr>
        </p:nvSpPr>
        <p:spPr/>
        <p:txBody>
          <a:bodyPr/>
          <a:lstStyle/>
          <a:p>
            <a:endParaRPr lang="el-GR" dirty="0" smtClean="0">
              <a:latin typeface="Times New Roman" panose="02020603050405020304" pitchFamily="18" charset="0"/>
              <a:cs typeface="Times New Roman" panose="02020603050405020304" pitchFamily="18" charset="0"/>
            </a:endParaRPr>
          </a:p>
          <a:p>
            <a:endParaRPr lang="el-GR" dirty="0" smtClean="0">
              <a:latin typeface="Times New Roman" panose="02020603050405020304" pitchFamily="18" charset="0"/>
              <a:cs typeface="Times New Roman" panose="02020603050405020304" pitchFamily="18" charset="0"/>
            </a:endParaRPr>
          </a:p>
          <a:p>
            <a:r>
              <a:rPr lang="el-GR" dirty="0" smtClean="0">
                <a:latin typeface="Times New Roman" panose="02020603050405020304" pitchFamily="18" charset="0"/>
                <a:cs typeface="Times New Roman" panose="02020603050405020304" pitchFamily="18" charset="0"/>
              </a:rPr>
              <a:t>Όσο πιο πιστά το εφαρμόζουμε, τόσο ποιο ασφαλείς θα είμαστε στην κοινωνική, οικονομική και προσωπική μας ζωή!</a:t>
            </a:r>
          </a:p>
          <a:p>
            <a:endParaRPr lang="el-GR" dirty="0">
              <a:latin typeface="Times New Roman" panose="02020603050405020304" pitchFamily="18" charset="0"/>
              <a:cs typeface="Times New Roman" panose="02020603050405020304" pitchFamily="18" charset="0"/>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5201" y="5562600"/>
            <a:ext cx="1646238"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6"/>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514599" y="304800"/>
            <a:ext cx="4419601" cy="68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92622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4" end="4"/>
                                            </p:txEl>
                                          </p:spTgt>
                                        </p:tgtEl>
                                        <p:attrNameLst>
                                          <p:attrName>style.visibility</p:attrName>
                                        </p:attrNameLst>
                                      </p:cBhvr>
                                      <p:to>
                                        <p:strVal val="visible"/>
                                      </p:to>
                                    </p:set>
                                    <p:animEffect transition="in" filter="circle(in)">
                                      <p:cBhvr>
                                        <p:cTn id="10" dur="2000"/>
                                        <p:tgtEl>
                                          <p:spTgt spid="3">
                                            <p:txEl>
                                              <p:pRg st="4" end="4"/>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animEffect transition="in" filter="circle(in)">
                                      <p:cBhvr>
                                        <p:cTn id="15" dur="2000"/>
                                        <p:tgtEl>
                                          <p:spTgt spid="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066800"/>
            <a:ext cx="7772400" cy="4822370"/>
          </a:xfrm>
        </p:spPr>
        <p:style>
          <a:lnRef idx="1">
            <a:schemeClr val="accent6"/>
          </a:lnRef>
          <a:fillRef idx="2">
            <a:schemeClr val="accent6"/>
          </a:fillRef>
          <a:effectRef idx="1">
            <a:schemeClr val="accent6"/>
          </a:effectRef>
          <a:fontRef idx="minor">
            <a:schemeClr val="dk1"/>
          </a:fontRef>
        </p:style>
        <p:txBody>
          <a:bodyPr>
            <a:normAutofit/>
          </a:bodyPr>
          <a:lstStyle/>
          <a:p>
            <a:pPr algn="l"/>
            <a:r>
              <a:rPr lang="el-GR" sz="2400" dirty="0" smtClean="0">
                <a:latin typeface="Times New Roman" panose="02020603050405020304" pitchFamily="18" charset="0"/>
                <a:cs typeface="Times New Roman" panose="02020603050405020304" pitchFamily="18" charset="0"/>
              </a:rPr>
              <a:t>Και κλείνοντας …</a:t>
            </a:r>
            <a:br>
              <a:rPr lang="el-GR" sz="2400" dirty="0" smtClean="0">
                <a:latin typeface="Times New Roman" panose="02020603050405020304" pitchFamily="18" charset="0"/>
                <a:cs typeface="Times New Roman" panose="02020603050405020304" pitchFamily="18" charset="0"/>
              </a:rPr>
            </a:br>
            <a:r>
              <a:rPr lang="el-GR" sz="3200" dirty="0" smtClean="0">
                <a:latin typeface="Times New Roman" panose="02020603050405020304" pitchFamily="18" charset="0"/>
                <a:cs typeface="Times New Roman" panose="02020603050405020304" pitchFamily="18" charset="0"/>
              </a:rPr>
              <a:t/>
            </a:r>
            <a:br>
              <a:rPr lang="el-GR" sz="3200" dirty="0" smtClean="0">
                <a:latin typeface="Times New Roman" panose="02020603050405020304" pitchFamily="18" charset="0"/>
                <a:cs typeface="Times New Roman" panose="02020603050405020304" pitchFamily="18" charset="0"/>
              </a:rPr>
            </a:br>
            <a:r>
              <a:rPr lang="el-GR" sz="2800" dirty="0" smtClean="0">
                <a:solidFill>
                  <a:srgbClr val="002060"/>
                </a:solidFill>
                <a:latin typeface="Times New Roman" panose="02020603050405020304" pitchFamily="18" charset="0"/>
                <a:cs typeface="Times New Roman" panose="02020603050405020304" pitchFamily="18" charset="0"/>
              </a:rPr>
              <a:t>Όπως είπε και ο </a:t>
            </a:r>
            <a:r>
              <a:rPr lang="el-GR" sz="2800" dirty="0" err="1" smtClean="0">
                <a:solidFill>
                  <a:srgbClr val="002060"/>
                </a:solidFill>
                <a:latin typeface="Times New Roman" panose="02020603050405020304" pitchFamily="18" charset="0"/>
                <a:cs typeface="Times New Roman" panose="02020603050405020304" pitchFamily="18" charset="0"/>
              </a:rPr>
              <a:t>Γκαμπριέλ</a:t>
            </a:r>
            <a:r>
              <a:rPr lang="el-GR" sz="2800" dirty="0" smtClean="0">
                <a:solidFill>
                  <a:srgbClr val="002060"/>
                </a:solidFill>
                <a:latin typeface="Times New Roman" panose="02020603050405020304" pitchFamily="18" charset="0"/>
                <a:cs typeface="Times New Roman" panose="02020603050405020304" pitchFamily="18" charset="0"/>
              </a:rPr>
              <a:t> Γκαρσία Μάρκες</a:t>
            </a:r>
            <a:r>
              <a:rPr lang="el-GR" sz="3200" dirty="0" smtClean="0">
                <a:solidFill>
                  <a:srgbClr val="002060"/>
                </a:solidFill>
                <a:latin typeface="Times New Roman" panose="02020603050405020304" pitchFamily="18" charset="0"/>
                <a:cs typeface="Times New Roman" panose="02020603050405020304" pitchFamily="18" charset="0"/>
              </a:rPr>
              <a:t/>
            </a:r>
            <a:br>
              <a:rPr lang="el-GR" sz="3200" dirty="0" smtClean="0">
                <a:solidFill>
                  <a:srgbClr val="002060"/>
                </a:solidFill>
                <a:latin typeface="Times New Roman" panose="02020603050405020304" pitchFamily="18" charset="0"/>
                <a:cs typeface="Times New Roman" panose="02020603050405020304" pitchFamily="18" charset="0"/>
              </a:rPr>
            </a:br>
            <a:r>
              <a:rPr lang="el-GR" sz="3200" dirty="0" smtClean="0">
                <a:solidFill>
                  <a:srgbClr val="002060"/>
                </a:solidFill>
                <a:latin typeface="Times New Roman" panose="02020603050405020304" pitchFamily="18" charset="0"/>
                <a:cs typeface="Times New Roman" panose="02020603050405020304" pitchFamily="18" charset="0"/>
              </a:rPr>
              <a:t/>
            </a:r>
            <a:br>
              <a:rPr lang="el-GR" sz="3200" dirty="0" smtClean="0">
                <a:solidFill>
                  <a:srgbClr val="002060"/>
                </a:solidFill>
                <a:latin typeface="Times New Roman" panose="02020603050405020304" pitchFamily="18" charset="0"/>
                <a:cs typeface="Times New Roman" panose="02020603050405020304" pitchFamily="18" charset="0"/>
              </a:rPr>
            </a:br>
            <a:r>
              <a:rPr lang="el-GR" sz="3200" b="1" dirty="0" smtClean="0">
                <a:solidFill>
                  <a:srgbClr val="002060"/>
                </a:solidFill>
                <a:latin typeface="Times New Roman" panose="02020603050405020304" pitchFamily="18" charset="0"/>
                <a:cs typeface="Times New Roman" panose="02020603050405020304" pitchFamily="18" charset="0"/>
              </a:rPr>
              <a:t/>
            </a:r>
            <a:br>
              <a:rPr lang="el-GR" sz="3200" b="1" dirty="0" smtClean="0">
                <a:solidFill>
                  <a:srgbClr val="002060"/>
                </a:solidFill>
                <a:latin typeface="Times New Roman" panose="02020603050405020304" pitchFamily="18" charset="0"/>
                <a:cs typeface="Times New Roman" panose="02020603050405020304" pitchFamily="18" charset="0"/>
              </a:rPr>
            </a:br>
            <a:r>
              <a:rPr lang="el-GR" sz="3200" b="1" i="1" dirty="0" smtClean="0">
                <a:solidFill>
                  <a:srgbClr val="FF0000"/>
                </a:solidFill>
                <a:latin typeface="Times New Roman" panose="02020603050405020304" pitchFamily="18" charset="0"/>
                <a:cs typeface="Times New Roman" panose="02020603050405020304" pitchFamily="18" charset="0"/>
              </a:rPr>
              <a:t>«Τα πράγματα έχουν τη δική τους ζωή, φτάνει μόνο να </a:t>
            </a:r>
            <a:r>
              <a:rPr lang="el-GR" sz="3200" b="1" i="1" dirty="0" smtClean="0">
                <a:solidFill>
                  <a:srgbClr val="FF0000"/>
                </a:solidFill>
                <a:effectLst>
                  <a:outerShdw blurRad="50800" dist="50800" dir="5400000" algn="ctr" rotWithShape="0">
                    <a:schemeClr val="accent6">
                      <a:lumMod val="60000"/>
                      <a:lumOff val="40000"/>
                    </a:schemeClr>
                  </a:outerShdw>
                </a:effectLst>
                <a:latin typeface="Times New Roman" panose="02020603050405020304" pitchFamily="18" charset="0"/>
                <a:cs typeface="Times New Roman" panose="02020603050405020304" pitchFamily="18" charset="0"/>
              </a:rPr>
              <a:t>ξυπνήσεις</a:t>
            </a:r>
            <a:r>
              <a:rPr lang="el-GR" sz="3200" b="1" i="1" dirty="0" smtClean="0">
                <a:solidFill>
                  <a:srgbClr val="FF0000"/>
                </a:solidFill>
                <a:latin typeface="Times New Roman" panose="02020603050405020304" pitchFamily="18" charset="0"/>
                <a:cs typeface="Times New Roman" panose="02020603050405020304" pitchFamily="18" charset="0"/>
              </a:rPr>
              <a:t> την ψυχή τους …</a:t>
            </a:r>
            <a:endParaRPr lang="el-GR" sz="3200"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28769897"/>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4000" b="1" dirty="0" smtClean="0">
                <a:latin typeface="Times New Roman" panose="02020603050405020304" pitchFamily="18" charset="0"/>
                <a:cs typeface="Times New Roman" panose="02020603050405020304" pitchFamily="18" charset="0"/>
              </a:rPr>
              <a:t>Ο ρόλος της Δια Βίου Μάθησης στην επαγγελματική αποκατάσταση</a:t>
            </a:r>
            <a:endParaRPr lang="el-GR" sz="4000" dirty="0"/>
          </a:p>
        </p:txBody>
      </p:sp>
      <p:sp>
        <p:nvSpPr>
          <p:cNvPr id="3" name="Content Placeholder 2"/>
          <p:cNvSpPr>
            <a:spLocks noGrp="1"/>
          </p:cNvSpPr>
          <p:nvPr>
            <p:ph idx="1"/>
          </p:nvPr>
        </p:nvSpPr>
        <p:spPr/>
        <p:txBody>
          <a:bodyPr>
            <a:normAutofit fontScale="92500" lnSpcReduction="10000"/>
          </a:bodyPr>
          <a:lstStyle/>
          <a:p>
            <a:endParaRPr lang="en-US" dirty="0" smtClean="0"/>
          </a:p>
          <a:p>
            <a:endParaRPr lang="en-US" dirty="0"/>
          </a:p>
          <a:p>
            <a:endParaRPr lang="en-US" dirty="0" smtClean="0"/>
          </a:p>
          <a:p>
            <a:r>
              <a:rPr lang="el-GR" sz="3000" b="1" i="1" dirty="0" smtClean="0">
                <a:solidFill>
                  <a:schemeClr val="accent1">
                    <a:lumMod val="50000"/>
                  </a:schemeClr>
                </a:solidFill>
                <a:latin typeface="Times New Roman" panose="02020603050405020304" pitchFamily="18" charset="0"/>
                <a:cs typeface="Times New Roman" panose="02020603050405020304" pitchFamily="18" charset="0"/>
              </a:rPr>
              <a:t>Αιμιλία </a:t>
            </a:r>
            <a:r>
              <a:rPr lang="en-US" sz="3000" b="1" i="1" dirty="0" smtClean="0">
                <a:solidFill>
                  <a:schemeClr val="accent1">
                    <a:lumMod val="50000"/>
                  </a:schemeClr>
                </a:solidFill>
                <a:latin typeface="Times New Roman" panose="02020603050405020304" pitchFamily="18" charset="0"/>
                <a:cs typeface="Times New Roman" panose="02020603050405020304" pitchFamily="18" charset="0"/>
              </a:rPr>
              <a:t> </a:t>
            </a:r>
            <a:r>
              <a:rPr lang="el-GR" sz="3000" b="1" i="1" dirty="0" smtClean="0">
                <a:solidFill>
                  <a:schemeClr val="accent1">
                    <a:lumMod val="50000"/>
                  </a:schemeClr>
                </a:solidFill>
                <a:latin typeface="Times New Roman" panose="02020603050405020304" pitchFamily="18" charset="0"/>
                <a:cs typeface="Times New Roman" panose="02020603050405020304" pitchFamily="18" charset="0"/>
              </a:rPr>
              <a:t>Λυμπεράκη -</a:t>
            </a:r>
            <a:r>
              <a:rPr lang="en-US" sz="3000" b="1" i="1" dirty="0" smtClean="0">
                <a:solidFill>
                  <a:schemeClr val="accent1">
                    <a:lumMod val="50000"/>
                  </a:schemeClr>
                </a:solidFill>
                <a:latin typeface="Times New Roman" panose="02020603050405020304" pitchFamily="18" charset="0"/>
                <a:cs typeface="Times New Roman" panose="02020603050405020304" pitchFamily="18" charset="0"/>
              </a:rPr>
              <a:t> </a:t>
            </a:r>
            <a:r>
              <a:rPr lang="en-US" sz="3000" b="1" i="1" dirty="0" err="1" smtClean="0">
                <a:solidFill>
                  <a:schemeClr val="accent1">
                    <a:lumMod val="50000"/>
                  </a:schemeClr>
                </a:solidFill>
                <a:latin typeface="Times New Roman" panose="02020603050405020304" pitchFamily="18" charset="0"/>
                <a:cs typeface="Times New Roman" panose="02020603050405020304" pitchFamily="18" charset="0"/>
              </a:rPr>
              <a:t>Besson</a:t>
            </a:r>
            <a:endParaRPr lang="fr-FR" sz="3000" b="1" i="1" dirty="0" smtClean="0">
              <a:solidFill>
                <a:schemeClr val="accent1">
                  <a:lumMod val="50000"/>
                </a:schemeClr>
              </a:solidFill>
              <a:latin typeface="Times New Roman" panose="02020603050405020304" pitchFamily="18" charset="0"/>
              <a:cs typeface="Times New Roman" panose="02020603050405020304" pitchFamily="18" charset="0"/>
            </a:endParaRPr>
          </a:p>
          <a:p>
            <a:endParaRPr lang="fr-FR" sz="2600" b="1" i="1" dirty="0" smtClean="0">
              <a:latin typeface="Times New Roman" panose="02020603050405020304" pitchFamily="18" charset="0"/>
              <a:cs typeface="Times New Roman" panose="02020603050405020304" pitchFamily="18" charset="0"/>
            </a:endParaRPr>
          </a:p>
          <a:p>
            <a:pPr marL="285750" indent="-285750">
              <a:buFontTx/>
              <a:buChar char="-"/>
            </a:pPr>
            <a:r>
              <a:rPr lang="el-GR" sz="2400" b="1" i="1" dirty="0" smtClean="0">
                <a:latin typeface="Times New Roman" panose="02020603050405020304" pitchFamily="18" charset="0"/>
                <a:cs typeface="Times New Roman" panose="02020603050405020304" pitchFamily="18" charset="0"/>
              </a:rPr>
              <a:t>ΠΕ, Σύμβουλος Εκπαίδευσης Υπουργείου Παιδείας, Έρευνας &amp; Θρησκευμάτων </a:t>
            </a:r>
          </a:p>
          <a:p>
            <a:pPr marL="285750" indent="-285750">
              <a:buFontTx/>
              <a:buChar char="-"/>
            </a:pPr>
            <a:r>
              <a:rPr lang="el-GR" sz="2400" b="1" i="1" dirty="0" smtClean="0">
                <a:latin typeface="Times New Roman" panose="02020603050405020304" pitchFamily="18" charset="0"/>
                <a:cs typeface="Times New Roman" panose="02020603050405020304" pitchFamily="18" charset="0"/>
              </a:rPr>
              <a:t>Εκπαιδεύτρια Ενηλίκων - Εισηγήτρια νέου </a:t>
            </a:r>
            <a:r>
              <a:rPr lang="en-US" sz="2400" b="1" i="1" dirty="0" smtClean="0">
                <a:latin typeface="Times New Roman" panose="02020603050405020304" pitchFamily="18" charset="0"/>
                <a:cs typeface="Times New Roman" panose="02020603050405020304" pitchFamily="18" charset="0"/>
              </a:rPr>
              <a:t>management – </a:t>
            </a:r>
            <a:r>
              <a:rPr lang="el-GR" sz="2400" b="1" i="1" dirty="0" smtClean="0">
                <a:latin typeface="Times New Roman" panose="02020603050405020304" pitchFamily="18" charset="0"/>
                <a:cs typeface="Times New Roman" panose="02020603050405020304" pitchFamily="18" charset="0"/>
              </a:rPr>
              <a:t>διαχείρισης ανθρώπινου</a:t>
            </a:r>
            <a:r>
              <a:rPr lang="en-US" sz="2400" b="1" i="1" dirty="0" smtClean="0">
                <a:latin typeface="Times New Roman" panose="02020603050405020304" pitchFamily="18" charset="0"/>
                <a:cs typeface="Times New Roman" panose="02020603050405020304" pitchFamily="18" charset="0"/>
              </a:rPr>
              <a:t> </a:t>
            </a:r>
            <a:r>
              <a:rPr lang="el-GR" sz="2400" b="1" i="1" dirty="0" smtClean="0">
                <a:latin typeface="Times New Roman" panose="02020603050405020304" pitchFamily="18" charset="0"/>
                <a:cs typeface="Times New Roman" panose="02020603050405020304" pitchFamily="18" charset="0"/>
              </a:rPr>
              <a:t>δυναμικού, Ε.Κ.Δ.Δ.Α. </a:t>
            </a:r>
          </a:p>
          <a:p>
            <a:pPr marL="285750" indent="-285750">
              <a:buFontTx/>
              <a:buChar char="-"/>
            </a:pPr>
            <a:r>
              <a:rPr lang="el-GR" sz="2400" b="1" i="1" dirty="0" smtClean="0">
                <a:latin typeface="Times New Roman" panose="02020603050405020304" pitchFamily="18" charset="0"/>
                <a:cs typeface="Times New Roman" panose="02020603050405020304" pitchFamily="18" charset="0"/>
              </a:rPr>
              <a:t>Εμπειρογνώμονας Ευρωπαϊκού Προγράμματος </a:t>
            </a:r>
            <a:r>
              <a:rPr lang="en-US" sz="2400" b="1" i="1" dirty="0" smtClean="0">
                <a:latin typeface="Times New Roman" panose="02020603050405020304" pitchFamily="18" charset="0"/>
                <a:cs typeface="Times New Roman" panose="02020603050405020304" pitchFamily="18" charset="0"/>
              </a:rPr>
              <a:t>Erasmus Plus, I.K.Y.</a:t>
            </a:r>
          </a:p>
          <a:p>
            <a:endParaRPr lang="el-GR"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00801" y="1905001"/>
            <a:ext cx="1905000" cy="1524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552071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Εικόνα 3"/>
          <p:cNvPicPr>
            <a:picLocks noChangeAspect="1"/>
          </p:cNvPicPr>
          <p:nvPr/>
        </p:nvPicPr>
        <p:blipFill>
          <a:blip r:embed="rId2">
            <a:duotone>
              <a:prstClr val="black"/>
              <a:schemeClr val="accent6">
                <a:lumMod val="40000"/>
                <a:lumOff val="60000"/>
                <a:tint val="45000"/>
                <a:satMod val="400000"/>
              </a:schemeClr>
            </a:duotone>
            <a:extLst>
              <a:ext uri="{BEBA8EAE-BF5A-486C-A8C5-ECC9F3942E4B}">
                <a14:imgProps xmlns:a14="http://schemas.microsoft.com/office/drawing/2010/main">
                  <a14:imgLayer r:embed="rId3">
                    <a14:imgEffect>
                      <a14:brightnessContrast contrast="40000"/>
                    </a14:imgEffect>
                  </a14:imgLayer>
                </a14:imgProps>
              </a:ext>
              <a:ext uri="{28A0092B-C50C-407E-A947-70E740481C1C}">
                <a14:useLocalDpi xmlns:a14="http://schemas.microsoft.com/office/drawing/2010/main" val="0"/>
              </a:ext>
            </a:extLst>
          </a:blip>
          <a:srcRect l="4993" b="13637"/>
          <a:stretch>
            <a:fillRect/>
          </a:stretch>
        </p:blipFill>
        <p:spPr>
          <a:xfrm>
            <a:off x="1524000" y="346674"/>
            <a:ext cx="6400800" cy="5749326"/>
          </a:xfrm>
          <a:prstGeom prst="rect">
            <a:avLst/>
          </a:prstGeom>
        </p:spPr>
      </p:pic>
      <p:sp>
        <p:nvSpPr>
          <p:cNvPr id="3" name="Right Arrow 2"/>
          <p:cNvSpPr/>
          <p:nvPr/>
        </p:nvSpPr>
        <p:spPr>
          <a:xfrm>
            <a:off x="609600" y="3477149"/>
            <a:ext cx="762000" cy="2667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l-GR"/>
          </a:p>
        </p:txBody>
      </p:sp>
    </p:spTree>
    <p:extLst>
      <p:ext uri="{BB962C8B-B14F-4D97-AF65-F5344CB8AC3E}">
        <p14:creationId xmlns:p14="http://schemas.microsoft.com/office/powerpoint/2010/main" val="36963901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l-GR" sz="4000" b="1" i="1" dirty="0">
                <a:solidFill>
                  <a:srgbClr val="002060"/>
                </a:solidFill>
                <a:latin typeface="Times New Roman" panose="02020603050405020304" pitchFamily="18" charset="0"/>
                <a:cs typeface="Times New Roman" panose="02020603050405020304" pitchFamily="18" charset="0"/>
              </a:rPr>
              <a:t>«Γηράσκω αεί διδασκόμενος</a:t>
            </a:r>
            <a:r>
              <a:rPr lang="el-GR" sz="4000" b="1" i="1" dirty="0" smtClean="0">
                <a:solidFill>
                  <a:srgbClr val="002060"/>
                </a:solidFill>
                <a:latin typeface="Times New Roman" panose="02020603050405020304" pitchFamily="18" charset="0"/>
                <a:cs typeface="Times New Roman" panose="02020603050405020304" pitchFamily="18" charset="0"/>
              </a:rPr>
              <a:t>»</a:t>
            </a:r>
            <a:r>
              <a:rPr lang="el-GR" b="1" dirty="0"/>
              <a:t/>
            </a:r>
            <a:br>
              <a:rPr lang="el-GR" b="1" dirty="0"/>
            </a:br>
            <a:endParaRPr lang="el-GR" b="1" dirty="0"/>
          </a:p>
        </p:txBody>
      </p:sp>
      <p:sp>
        <p:nvSpPr>
          <p:cNvPr id="3" name="Content Placeholder 2"/>
          <p:cNvSpPr>
            <a:spLocks noGrp="1"/>
          </p:cNvSpPr>
          <p:nvPr>
            <p:ph idx="1"/>
          </p:nvPr>
        </p:nvSpPr>
        <p:spPr/>
        <p:txBody>
          <a:bodyPr>
            <a:normAutofit/>
          </a:bodyPr>
          <a:lstStyle/>
          <a:p>
            <a:r>
              <a:rPr lang="el-GR" dirty="0" smtClean="0">
                <a:latin typeface="Times New Roman" panose="02020603050405020304" pitchFamily="18" charset="0"/>
                <a:cs typeface="Times New Roman" panose="02020603050405020304" pitchFamily="18" charset="0"/>
              </a:rPr>
              <a:t>Μια </a:t>
            </a:r>
            <a:r>
              <a:rPr lang="el-GR" dirty="0">
                <a:latin typeface="Times New Roman" panose="02020603050405020304" pitchFamily="18" charset="0"/>
                <a:cs typeface="Times New Roman" panose="02020603050405020304" pitchFamily="18" charset="0"/>
              </a:rPr>
              <a:t>διαχρονική αξία που σήμερα υλοποιείται </a:t>
            </a:r>
            <a:r>
              <a:rPr lang="el-GR" dirty="0" smtClean="0">
                <a:latin typeface="Times New Roman" panose="02020603050405020304" pitchFamily="18" charset="0"/>
                <a:cs typeface="Times New Roman" panose="02020603050405020304" pitchFamily="18" charset="0"/>
              </a:rPr>
              <a:t>με τη Δια Βίου Μάθηση</a:t>
            </a:r>
            <a:r>
              <a:rPr lang="en-US" dirty="0" smtClean="0">
                <a:latin typeface="Times New Roman" panose="02020603050405020304" pitchFamily="18" charset="0"/>
                <a:cs typeface="Times New Roman" panose="02020603050405020304" pitchFamily="18" charset="0"/>
              </a:rPr>
              <a:t>.</a:t>
            </a:r>
            <a:endParaRPr lang="el-GR" dirty="0" smtClean="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r>
              <a:rPr lang="el-GR" dirty="0">
                <a:latin typeface="Times New Roman" panose="02020603050405020304" pitchFamily="18" charset="0"/>
                <a:cs typeface="Times New Roman" panose="02020603050405020304" pitchFamily="18" charset="0"/>
              </a:rPr>
              <a:t>Το ρητό αποδίδεται στον </a:t>
            </a:r>
            <a:r>
              <a:rPr lang="el-GR" dirty="0" smtClean="0">
                <a:latin typeface="Times New Roman" panose="02020603050405020304" pitchFamily="18" charset="0"/>
                <a:cs typeface="Times New Roman" panose="02020603050405020304" pitchFamily="18" charset="0"/>
              </a:rPr>
              <a:t>Σωκράτη, </a:t>
            </a:r>
            <a:r>
              <a:rPr lang="el-GR" dirty="0">
                <a:latin typeface="Times New Roman" panose="02020603050405020304" pitchFamily="18" charset="0"/>
                <a:cs typeface="Times New Roman" panose="02020603050405020304" pitchFamily="18" charset="0"/>
              </a:rPr>
              <a:t>αλλά άλλες πηγές </a:t>
            </a:r>
            <a:r>
              <a:rPr lang="el-GR" dirty="0" smtClean="0">
                <a:latin typeface="Times New Roman" panose="02020603050405020304" pitchFamily="18" charset="0"/>
                <a:cs typeface="Times New Roman" panose="02020603050405020304" pitchFamily="18" charset="0"/>
              </a:rPr>
              <a:t>το </a:t>
            </a:r>
            <a:r>
              <a:rPr lang="el-GR" dirty="0">
                <a:latin typeface="Times New Roman" panose="02020603050405020304" pitchFamily="18" charset="0"/>
                <a:cs typeface="Times New Roman" panose="02020603050405020304" pitchFamily="18" charset="0"/>
              </a:rPr>
              <a:t>αποδίδουν στον Σόλωνα από τη φράση του: </a:t>
            </a:r>
            <a:r>
              <a:rPr lang="el-GR"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«Γηράσκω δ’ </a:t>
            </a:r>
            <a:r>
              <a:rPr lang="el-GR" b="1" i="1" dirty="0" err="1">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αιεί</a:t>
            </a:r>
            <a:r>
              <a:rPr lang="el-GR" b="1"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πολλά διδασκόμενος»</a:t>
            </a:r>
            <a:r>
              <a:rPr lang="el-GR"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t>
            </a:r>
            <a:r>
              <a:rPr lang="el-GR"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t>
            </a:r>
            <a:r>
              <a:rPr lang="el-GR" dirty="0">
                <a:latin typeface="Times New Roman" panose="02020603050405020304" pitchFamily="18" charset="0"/>
                <a:cs typeface="Times New Roman" panose="02020603050405020304" pitchFamily="18" charset="0"/>
              </a:rPr>
              <a:t>δηλ. Γερνάω μαθαίνοντας ολοένα πολλά… </a:t>
            </a:r>
          </a:p>
        </p:txBody>
      </p:sp>
    </p:spTree>
    <p:extLst>
      <p:ext uri="{BB962C8B-B14F-4D97-AF65-F5344CB8AC3E}">
        <p14:creationId xmlns:p14="http://schemas.microsoft.com/office/powerpoint/2010/main" val="40772340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b="1" dirty="0" smtClean="0">
                <a:latin typeface="Times New Roman" panose="02020603050405020304" pitchFamily="18" charset="0"/>
                <a:cs typeface="Times New Roman" panose="02020603050405020304" pitchFamily="18" charset="0"/>
              </a:rPr>
              <a:t>Γνώση και εξέλιξη</a:t>
            </a:r>
            <a:endParaRPr lang="el-GR"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r>
              <a:rPr lang="el-GR" dirty="0">
                <a:latin typeface="Times New Roman" panose="02020603050405020304" pitchFamily="18" charset="0"/>
                <a:cs typeface="Times New Roman" panose="02020603050405020304" pitchFamily="18" charset="0"/>
              </a:rPr>
              <a:t>Συνεχής απόκτηση νέων γνώσεων γενικού, επιστημονικού, κοινωνικού, οικονομικού και επαγγελματικού </a:t>
            </a:r>
            <a:r>
              <a:rPr lang="el-GR" dirty="0" smtClean="0">
                <a:latin typeface="Times New Roman" panose="02020603050405020304" pitchFamily="18" charset="0"/>
                <a:cs typeface="Times New Roman" panose="02020603050405020304" pitchFamily="18" charset="0"/>
              </a:rPr>
              <a:t>περιεχομένου.</a:t>
            </a:r>
          </a:p>
          <a:p>
            <a:endParaRPr lang="el-GR" dirty="0">
              <a:latin typeface="Times New Roman" panose="02020603050405020304" pitchFamily="18" charset="0"/>
              <a:cs typeface="Times New Roman" panose="02020603050405020304" pitchFamily="18" charset="0"/>
            </a:endParaRPr>
          </a:p>
          <a:p>
            <a:r>
              <a:rPr lang="el-GR" dirty="0">
                <a:latin typeface="Times New Roman" panose="02020603050405020304" pitchFamily="18" charset="0"/>
                <a:cs typeface="Times New Roman" panose="02020603050405020304" pitchFamily="18" charset="0"/>
              </a:rPr>
              <a:t>Καμία γνώση δεν έχει </a:t>
            </a:r>
            <a:r>
              <a:rPr lang="el-GR" dirty="0" smtClean="0">
                <a:latin typeface="Times New Roman" panose="02020603050405020304" pitchFamily="18" charset="0"/>
                <a:cs typeface="Times New Roman" panose="02020603050405020304" pitchFamily="18" charset="0"/>
              </a:rPr>
              <a:t>αξία, </a:t>
            </a:r>
            <a:r>
              <a:rPr lang="el-GR" dirty="0">
                <a:latin typeface="Times New Roman" panose="02020603050405020304" pitchFamily="18" charset="0"/>
                <a:cs typeface="Times New Roman" panose="02020603050405020304" pitchFamily="18" charset="0"/>
              </a:rPr>
              <a:t>αν δεν γίνει κτήμα του λαού και δεν σχετίζεται με τη βελτίωση της ζωής του.</a:t>
            </a:r>
          </a:p>
        </p:txBody>
      </p:sp>
    </p:spTree>
    <p:extLst>
      <p:ext uri="{BB962C8B-B14F-4D97-AF65-F5344CB8AC3E}">
        <p14:creationId xmlns:p14="http://schemas.microsoft.com/office/powerpoint/2010/main" val="41873340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l-GR" sz="3600" b="1" dirty="0" smtClean="0">
                <a:latin typeface="Times New Roman" panose="02020603050405020304" pitchFamily="18" charset="0"/>
                <a:cs typeface="Times New Roman" panose="02020603050405020304" pitchFamily="18" charset="0"/>
              </a:rPr>
              <a:t>Ε.Ε. και Ελλάδα</a:t>
            </a:r>
            <a:endParaRPr lang="el-GR"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5334000"/>
          </a:xfrm>
        </p:spPr>
        <p:txBody>
          <a:bodyPr>
            <a:normAutofit/>
          </a:bodyPr>
          <a:lstStyle/>
          <a:p>
            <a:pPr>
              <a:spcBef>
                <a:spcPts val="0"/>
              </a:spcBef>
            </a:pPr>
            <a:r>
              <a:rPr lang="el-GR" sz="2400" dirty="0">
                <a:latin typeface="Times New Roman" panose="02020603050405020304" pitchFamily="18" charset="0"/>
                <a:cs typeface="Times New Roman" panose="02020603050405020304" pitchFamily="18" charset="0"/>
              </a:rPr>
              <a:t>Στόχος της Ε.Ε. είναι μέχρι το 2020 η συμμετοχή του πληθυσμού 25-65 ετών, στη Δια Βίου Μάθηση να αποτελεί το 15%. </a:t>
            </a:r>
            <a:endParaRPr lang="el-GR" sz="2400" dirty="0" smtClean="0">
              <a:latin typeface="Times New Roman" panose="02020603050405020304" pitchFamily="18" charset="0"/>
              <a:cs typeface="Times New Roman" panose="02020603050405020304" pitchFamily="18" charset="0"/>
            </a:endParaRPr>
          </a:p>
          <a:p>
            <a:pPr>
              <a:spcBef>
                <a:spcPts val="0"/>
              </a:spcBef>
            </a:pPr>
            <a:r>
              <a:rPr lang="el-GR" sz="2400" dirty="0" smtClean="0">
                <a:latin typeface="Times New Roman" panose="02020603050405020304" pitchFamily="18" charset="0"/>
                <a:cs typeface="Times New Roman" panose="02020603050405020304" pitchFamily="18" charset="0"/>
              </a:rPr>
              <a:t>Κορυφαίες επιδόσεις</a:t>
            </a:r>
            <a:r>
              <a:rPr lang="en-US" sz="2400" dirty="0" smtClean="0">
                <a:latin typeface="Times New Roman" panose="02020603050405020304" pitchFamily="18" charset="0"/>
                <a:cs typeface="Times New Roman" panose="02020603050405020304" pitchFamily="18" charset="0"/>
              </a:rPr>
              <a:t>:</a:t>
            </a:r>
            <a:r>
              <a:rPr lang="el-GR" sz="2400" dirty="0" smtClean="0">
                <a:latin typeface="Times New Roman" panose="02020603050405020304" pitchFamily="18" charset="0"/>
                <a:cs typeface="Times New Roman" panose="02020603050405020304" pitchFamily="18" charset="0"/>
              </a:rPr>
              <a:t> Σουηδία</a:t>
            </a:r>
            <a:r>
              <a:rPr lang="en-US" sz="2400" dirty="0" smtClean="0">
                <a:latin typeface="Times New Roman" panose="02020603050405020304" pitchFamily="18" charset="0"/>
                <a:cs typeface="Times New Roman" panose="02020603050405020304" pitchFamily="18" charset="0"/>
              </a:rPr>
              <a:t>,</a:t>
            </a:r>
            <a:r>
              <a:rPr lang="el-GR" sz="2400" dirty="0" smtClean="0">
                <a:latin typeface="Times New Roman" panose="02020603050405020304" pitchFamily="18" charset="0"/>
                <a:cs typeface="Times New Roman" panose="02020603050405020304" pitchFamily="18" charset="0"/>
              </a:rPr>
              <a:t> Φινλανδία</a:t>
            </a:r>
            <a:r>
              <a:rPr lang="en-US" sz="2400" dirty="0" smtClean="0">
                <a:latin typeface="Times New Roman" panose="02020603050405020304" pitchFamily="18" charset="0"/>
                <a:cs typeface="Times New Roman" panose="02020603050405020304" pitchFamily="18" charset="0"/>
              </a:rPr>
              <a:t>, </a:t>
            </a:r>
            <a:r>
              <a:rPr lang="el-GR" sz="2400" dirty="0" smtClean="0">
                <a:latin typeface="Times New Roman" panose="02020603050405020304" pitchFamily="18" charset="0"/>
                <a:cs typeface="Times New Roman" panose="02020603050405020304" pitchFamily="18" charset="0"/>
              </a:rPr>
              <a:t>Δανία </a:t>
            </a:r>
            <a:r>
              <a:rPr lang="el-GR" sz="2400" dirty="0">
                <a:latin typeface="Times New Roman" panose="02020603050405020304" pitchFamily="18" charset="0"/>
                <a:cs typeface="Times New Roman" panose="02020603050405020304" pitchFamily="18" charset="0"/>
              </a:rPr>
              <a:t>(31,7</a:t>
            </a:r>
            <a:r>
              <a:rPr lang="el-GR"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a:t>
            </a:r>
          </a:p>
          <a:p>
            <a:pPr>
              <a:spcBef>
                <a:spcPts val="0"/>
              </a:spcBef>
            </a:pPr>
            <a:r>
              <a:rPr lang="el-GR" sz="2400" dirty="0" smtClean="0">
                <a:latin typeface="Times New Roman" panose="02020603050405020304" pitchFamily="18" charset="0"/>
                <a:cs typeface="Times New Roman" panose="02020603050405020304" pitchFamily="18" charset="0"/>
              </a:rPr>
              <a:t>Στην </a:t>
            </a:r>
            <a:r>
              <a:rPr lang="el-GR" sz="2400" dirty="0">
                <a:latin typeface="Times New Roman" panose="02020603050405020304" pitchFamily="18" charset="0"/>
                <a:cs typeface="Times New Roman" panose="02020603050405020304" pitchFamily="18" charset="0"/>
              </a:rPr>
              <a:t>Ελλάδα συμμετέχει περί το </a:t>
            </a:r>
            <a:r>
              <a:rPr lang="el-GR" sz="2400" dirty="0" smtClean="0">
                <a:latin typeface="Times New Roman" panose="02020603050405020304" pitchFamily="18" charset="0"/>
                <a:cs typeface="Times New Roman" panose="02020603050405020304" pitchFamily="18" charset="0"/>
              </a:rPr>
              <a:t>3 - 4%!!!</a:t>
            </a:r>
          </a:p>
          <a:p>
            <a:pPr>
              <a:spcBef>
                <a:spcPts val="0"/>
              </a:spcBef>
            </a:pPr>
            <a:r>
              <a:rPr lang="el-GR" sz="2400" dirty="0" smtClean="0">
                <a:latin typeface="Times New Roman" panose="02020603050405020304" pitchFamily="18" charset="0"/>
                <a:cs typeface="Times New Roman" panose="02020603050405020304" pitchFamily="18" charset="0"/>
              </a:rPr>
              <a:t>Υπάρχει αναντιστοιχία επαγγελματικών ικανοτήτων και αναγκών της αγοράς εργασίας.</a:t>
            </a:r>
            <a:r>
              <a:rPr lang="en-US" sz="2400" dirty="0" smtClean="0">
                <a:latin typeface="Times New Roman" panose="02020603050405020304" pitchFamily="18" charset="0"/>
                <a:cs typeface="Times New Roman" panose="02020603050405020304" pitchFamily="18" charset="0"/>
              </a:rPr>
              <a:t> </a:t>
            </a:r>
            <a:endParaRPr lang="el-GR" sz="1200" b="1" i="1" u="sng" dirty="0" smtClean="0">
              <a:solidFill>
                <a:srgbClr val="0070C0"/>
              </a:solidFill>
              <a:latin typeface="Times New Roman" panose="02020603050405020304" pitchFamily="18" charset="0"/>
              <a:cs typeface="Times New Roman" panose="02020603050405020304" pitchFamily="18" charset="0"/>
            </a:endParaRPr>
          </a:p>
          <a:p>
            <a:pPr marL="0" indent="0">
              <a:buNone/>
            </a:pPr>
            <a:r>
              <a:rPr lang="el-GR" sz="1200" b="1" i="1" u="sng" dirty="0" smtClean="0">
                <a:solidFill>
                  <a:srgbClr val="0070C0"/>
                </a:solidFill>
                <a:latin typeface="Times New Roman" panose="02020603050405020304" pitchFamily="18" charset="0"/>
                <a:cs typeface="Times New Roman" panose="02020603050405020304" pitchFamily="18" charset="0"/>
              </a:rPr>
              <a:t>Πηγή</a:t>
            </a:r>
            <a:r>
              <a:rPr lang="en-US" sz="1200" b="1" i="1" dirty="0" smtClean="0">
                <a:solidFill>
                  <a:srgbClr val="0070C0"/>
                </a:solidFill>
                <a:latin typeface="Times New Roman" panose="02020603050405020304" pitchFamily="18" charset="0"/>
                <a:cs typeface="Times New Roman" panose="02020603050405020304" pitchFamily="18" charset="0"/>
              </a:rPr>
              <a:t>: </a:t>
            </a:r>
            <a:r>
              <a:rPr lang="el-GR" sz="1200" b="1" i="1" dirty="0">
                <a:solidFill>
                  <a:srgbClr val="0070C0"/>
                </a:solidFill>
                <a:latin typeface="Times New Roman" panose="02020603050405020304" pitchFamily="18" charset="0"/>
                <a:cs typeface="Times New Roman" panose="02020603050405020304" pitchFamily="18" charset="0"/>
              </a:rPr>
              <a:t> </a:t>
            </a:r>
            <a:endParaRPr lang="el-GR" sz="1200" b="1" i="1" dirty="0" smtClean="0">
              <a:solidFill>
                <a:srgbClr val="0070C0"/>
              </a:solidFill>
              <a:latin typeface="Times New Roman" panose="02020603050405020304" pitchFamily="18" charset="0"/>
              <a:cs typeface="Times New Roman" panose="02020603050405020304" pitchFamily="18" charset="0"/>
            </a:endParaRPr>
          </a:p>
          <a:p>
            <a:pPr marL="0" indent="0">
              <a:buNone/>
            </a:pPr>
            <a:r>
              <a:rPr lang="el-GR" sz="1200" b="1" i="1" dirty="0" smtClean="0">
                <a:solidFill>
                  <a:srgbClr val="0070C0"/>
                </a:solidFill>
                <a:latin typeface="Times New Roman" panose="02020603050405020304" pitchFamily="18" charset="0"/>
                <a:cs typeface="Times New Roman" panose="02020603050405020304" pitchFamily="18" charset="0"/>
              </a:rPr>
              <a:t>Το </a:t>
            </a:r>
            <a:r>
              <a:rPr lang="el-GR" sz="1200" b="1" i="1" dirty="0">
                <a:solidFill>
                  <a:srgbClr val="0070C0"/>
                </a:solidFill>
                <a:latin typeface="Times New Roman" panose="02020603050405020304" pitchFamily="18" charset="0"/>
                <a:cs typeface="Times New Roman" panose="02020603050405020304" pitchFamily="18" charset="0"/>
              </a:rPr>
              <a:t>περιβάλλον εργασίας στην Ελλάδα μέχρι το 2020 και τα επαγγέλματα του μέλλοντος, </a:t>
            </a:r>
            <a:r>
              <a:rPr lang="el-GR" sz="1200" b="1" i="1" dirty="0" smtClean="0">
                <a:solidFill>
                  <a:srgbClr val="0070C0"/>
                </a:solidFill>
                <a:latin typeface="Times New Roman" panose="02020603050405020304" pitchFamily="18" charset="0"/>
                <a:cs typeface="Times New Roman" panose="02020603050405020304" pitchFamily="18" charset="0"/>
              </a:rPr>
              <a:t>30.12.2015</a:t>
            </a:r>
            <a:r>
              <a:rPr lang="en-US" sz="1200" b="1" i="1" dirty="0" smtClean="0">
                <a:solidFill>
                  <a:srgbClr val="0070C0"/>
                </a:solidFill>
                <a:latin typeface="Times New Roman" panose="02020603050405020304" pitchFamily="18" charset="0"/>
                <a:cs typeface="Times New Roman" panose="02020603050405020304" pitchFamily="18" charset="0"/>
              </a:rPr>
              <a:t>, </a:t>
            </a:r>
            <a:r>
              <a:rPr lang="el-GR" sz="1200" b="1" i="1" dirty="0" err="1">
                <a:solidFill>
                  <a:srgbClr val="0070C0"/>
                </a:solidFill>
                <a:latin typeface="Times New Roman" panose="02020603050405020304" pitchFamily="18" charset="0"/>
                <a:cs typeface="Times New Roman" panose="02020603050405020304" pitchFamily="18" charset="0"/>
              </a:rPr>
              <a:t>Cedefop</a:t>
            </a:r>
            <a:r>
              <a:rPr lang="el-GR" sz="1200" b="1" i="1" dirty="0">
                <a:solidFill>
                  <a:srgbClr val="0070C0"/>
                </a:solidFill>
                <a:latin typeface="Times New Roman" panose="02020603050405020304" pitchFamily="18" charset="0"/>
                <a:cs typeface="Times New Roman" panose="02020603050405020304" pitchFamily="18" charset="0"/>
              </a:rPr>
              <a:t> </a:t>
            </a:r>
            <a:endParaRPr lang="el-GR" sz="1200" i="1" dirty="0">
              <a:solidFill>
                <a:srgbClr val="0070C0"/>
              </a:solidFill>
              <a:latin typeface="Times New Roman" panose="02020603050405020304" pitchFamily="18" charset="0"/>
              <a:cs typeface="Times New Roman" panose="02020603050405020304" pitchFamily="18" charset="0"/>
            </a:endParaRPr>
          </a:p>
        </p:txBody>
      </p:sp>
      <p:sp>
        <p:nvSpPr>
          <p:cNvPr id="7" name="Oval 6"/>
          <p:cNvSpPr/>
          <p:nvPr/>
        </p:nvSpPr>
        <p:spPr>
          <a:xfrm>
            <a:off x="2057400" y="4572000"/>
            <a:ext cx="5562600" cy="2209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400" b="1" i="1" dirty="0" smtClean="0">
                <a:latin typeface="Times New Roman" panose="02020603050405020304" pitchFamily="18" charset="0"/>
                <a:cs typeface="Times New Roman" panose="02020603050405020304" pitchFamily="18" charset="0"/>
              </a:rPr>
              <a:t>Η χώρα μας έχει το χαμηλότερο ποσοστό συμμετοχής του ενήλικου εργατικού δυναμικού της Δια Βίου Μάθησης στην Ευρωζώνη</a:t>
            </a:r>
            <a:endParaRPr lang="el-GR" sz="2400" b="1" i="1" dirty="0">
              <a:latin typeface="Times New Roman" panose="02020603050405020304" pitchFamily="18" charset="0"/>
              <a:cs typeface="Times New Roman" panose="02020603050405020304" pitchFamily="18" charset="0"/>
            </a:endParaRPr>
          </a:p>
        </p:txBody>
      </p:sp>
      <p:pic>
        <p:nvPicPr>
          <p:cNvPr id="5" name="Picture 5" descr="2390666040_2e6b0a9a78"/>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9000" y="152401"/>
            <a:ext cx="1524000" cy="9143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6034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1000"/>
                                        <p:tgtEl>
                                          <p:spTgt spid="7">
                                            <p:txEl>
                                              <p:pRg st="0" end="0"/>
                                            </p:txEl>
                                          </p:spTgt>
                                        </p:tgtEl>
                                      </p:cBhvr>
                                    </p:animEffect>
                                    <p:anim calcmode="lin" valueType="num">
                                      <p:cBhvr>
                                        <p:cTn id="8" dur="1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normAutofit/>
          </a:bodyPr>
          <a:lstStyle/>
          <a:p>
            <a:r>
              <a:rPr lang="el-GR" sz="3600" b="1" dirty="0" smtClean="0">
                <a:latin typeface="Times New Roman" panose="02020603050405020304" pitchFamily="18" charset="0"/>
                <a:cs typeface="Times New Roman" panose="02020603050405020304" pitchFamily="18" charset="0"/>
              </a:rPr>
              <a:t>Σκληρή πραγματικότητα</a:t>
            </a:r>
            <a:endParaRPr lang="el-GR"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685800"/>
            <a:ext cx="8229600" cy="6172200"/>
          </a:xfrm>
        </p:spPr>
        <p:txBody>
          <a:bodyPr>
            <a:normAutofit fontScale="25000" lnSpcReduction="20000"/>
          </a:bodyPr>
          <a:lstStyle/>
          <a:p>
            <a:endParaRPr lang="el-GR" sz="9600" b="1" dirty="0" smtClean="0">
              <a:latin typeface="Times New Roman" panose="02020603050405020304" pitchFamily="18" charset="0"/>
              <a:cs typeface="Times New Roman" panose="02020603050405020304" pitchFamily="18" charset="0"/>
            </a:endParaRPr>
          </a:p>
          <a:p>
            <a:r>
              <a:rPr lang="el-GR" sz="9600" b="1" dirty="0" smtClean="0">
                <a:latin typeface="Times New Roman" panose="02020603050405020304" pitchFamily="18" charset="0"/>
                <a:cs typeface="Times New Roman" panose="02020603050405020304" pitchFamily="18" charset="0"/>
              </a:rPr>
              <a:t>Έρευνα δεξιοτήτων </a:t>
            </a:r>
            <a:r>
              <a:rPr lang="el-GR" sz="9600" dirty="0" smtClean="0">
                <a:latin typeface="Times New Roman" panose="02020603050405020304" pitchFamily="18" charset="0"/>
                <a:cs typeface="Times New Roman" panose="02020603050405020304" pitchFamily="18" charset="0"/>
              </a:rPr>
              <a:t>Ε.Ε. </a:t>
            </a:r>
            <a:r>
              <a:rPr lang="el-GR" sz="9600" dirty="0">
                <a:latin typeface="Times New Roman" panose="02020603050405020304" pitchFamily="18" charset="0"/>
                <a:cs typeface="Times New Roman" panose="02020603050405020304" pitchFamily="18" charset="0"/>
              </a:rPr>
              <a:t>και </a:t>
            </a:r>
            <a:r>
              <a:rPr lang="el-GR" sz="9600" dirty="0" smtClean="0">
                <a:latin typeface="Times New Roman" panose="02020603050405020304" pitchFamily="18" charset="0"/>
                <a:cs typeface="Times New Roman" panose="02020603050405020304" pitchFamily="18" charset="0"/>
              </a:rPr>
              <a:t>Ο.Ο.Σ.Α. </a:t>
            </a:r>
            <a:r>
              <a:rPr lang="el-GR" sz="9600" dirty="0">
                <a:latin typeface="Times New Roman" panose="02020603050405020304" pitchFamily="18" charset="0"/>
                <a:cs typeface="Times New Roman" panose="02020603050405020304" pitchFamily="18" charset="0"/>
              </a:rPr>
              <a:t>σε 23 </a:t>
            </a:r>
            <a:r>
              <a:rPr lang="el-GR" sz="9600" dirty="0" smtClean="0">
                <a:latin typeface="Times New Roman" panose="02020603050405020304" pitchFamily="18" charset="0"/>
                <a:cs typeface="Times New Roman" panose="02020603050405020304" pitchFamily="18" charset="0"/>
              </a:rPr>
              <a:t>χώρες: Ένας </a:t>
            </a:r>
            <a:r>
              <a:rPr lang="el-GR" sz="9600" dirty="0">
                <a:latin typeface="Times New Roman" panose="02020603050405020304" pitchFamily="18" charset="0"/>
                <a:cs typeface="Times New Roman" panose="02020603050405020304" pitchFamily="18" charset="0"/>
              </a:rPr>
              <a:t>στους 4 ενηλίκους στην Ευρώπη δεν έχει </a:t>
            </a:r>
            <a:r>
              <a:rPr lang="el-GR" sz="9600" dirty="0" smtClean="0">
                <a:latin typeface="Times New Roman" panose="02020603050405020304" pitchFamily="18" charset="0"/>
                <a:cs typeface="Times New Roman" panose="02020603050405020304" pitchFamily="18" charset="0"/>
              </a:rPr>
              <a:t>βασικές </a:t>
            </a:r>
            <a:r>
              <a:rPr lang="el-GR" sz="9600" dirty="0">
                <a:latin typeface="Times New Roman" panose="02020603050405020304" pitchFamily="18" charset="0"/>
                <a:cs typeface="Times New Roman" panose="02020603050405020304" pitchFamily="18" charset="0"/>
              </a:rPr>
              <a:t>δεξιότητες </a:t>
            </a:r>
            <a:r>
              <a:rPr lang="el-GR" sz="9600" dirty="0" smtClean="0">
                <a:latin typeface="Times New Roman" panose="02020603050405020304" pitchFamily="18" charset="0"/>
                <a:cs typeface="Times New Roman" panose="02020603050405020304" pitchFamily="18" charset="0"/>
              </a:rPr>
              <a:t>χρήσης </a:t>
            </a:r>
            <a:r>
              <a:rPr lang="el-GR" sz="9600" dirty="0">
                <a:latin typeface="Times New Roman" panose="02020603050405020304" pitchFamily="18" charset="0"/>
                <a:cs typeface="Times New Roman" panose="02020603050405020304" pitchFamily="18" charset="0"/>
              </a:rPr>
              <a:t>υπολογιστή, ενώ 1 στους 5 έχει περιορισμένες δεξιότητες ανάγνωσης, γραφής και αριθμητικής.</a:t>
            </a:r>
            <a:br>
              <a:rPr lang="el-GR" sz="9600" dirty="0">
                <a:latin typeface="Times New Roman" panose="02020603050405020304" pitchFamily="18" charset="0"/>
                <a:cs typeface="Times New Roman" panose="02020603050405020304" pitchFamily="18" charset="0"/>
              </a:rPr>
            </a:br>
            <a:endParaRPr lang="el-GR" sz="9600" dirty="0">
              <a:latin typeface="Times New Roman" panose="02020603050405020304" pitchFamily="18" charset="0"/>
              <a:cs typeface="Times New Roman" panose="02020603050405020304" pitchFamily="18" charset="0"/>
            </a:endParaRPr>
          </a:p>
          <a:p>
            <a:r>
              <a:rPr lang="el-GR" sz="9600" dirty="0" smtClean="0">
                <a:latin typeface="Times New Roman" panose="02020603050405020304" pitchFamily="18" charset="0"/>
                <a:cs typeface="Times New Roman" panose="02020603050405020304" pitchFamily="18" charset="0"/>
              </a:rPr>
              <a:t>Το </a:t>
            </a:r>
            <a:r>
              <a:rPr lang="el-GR" sz="9600" dirty="0">
                <a:latin typeface="Times New Roman" panose="02020603050405020304" pitchFamily="18" charset="0"/>
                <a:cs typeface="Times New Roman" panose="02020603050405020304" pitchFamily="18" charset="0"/>
              </a:rPr>
              <a:t>ποσοστό </a:t>
            </a:r>
            <a:r>
              <a:rPr lang="el-GR" sz="9600" dirty="0" smtClean="0">
                <a:latin typeface="Times New Roman" panose="02020603050405020304" pitchFamily="18" charset="0"/>
                <a:cs typeface="Times New Roman" panose="02020603050405020304" pitchFamily="18" charset="0"/>
              </a:rPr>
              <a:t>της υστέρησης </a:t>
            </a:r>
            <a:r>
              <a:rPr lang="el-GR" sz="9600" dirty="0">
                <a:latin typeface="Times New Roman" panose="02020603050405020304" pitchFamily="18" charset="0"/>
                <a:cs typeface="Times New Roman" panose="02020603050405020304" pitchFamily="18" charset="0"/>
              </a:rPr>
              <a:t>είναι μεγαλύτερο μεταξύ των </a:t>
            </a:r>
            <a:r>
              <a:rPr lang="el-GR" sz="9600" dirty="0" smtClean="0">
                <a:latin typeface="Times New Roman" panose="02020603050405020304" pitchFamily="18" charset="0"/>
                <a:cs typeface="Times New Roman" panose="02020603050405020304" pitchFamily="18" charset="0"/>
              </a:rPr>
              <a:t>ανέργων, </a:t>
            </a:r>
            <a:r>
              <a:rPr lang="el-GR" sz="9600" dirty="0">
                <a:latin typeface="Times New Roman" panose="02020603050405020304" pitchFamily="18" charset="0"/>
                <a:cs typeface="Times New Roman" panose="02020603050405020304" pitchFamily="18" charset="0"/>
              </a:rPr>
              <a:t>οι οποίοι </a:t>
            </a:r>
            <a:r>
              <a:rPr lang="el-GR" sz="9600" dirty="0" smtClean="0">
                <a:latin typeface="Times New Roman" panose="02020603050405020304" pitchFamily="18" charset="0"/>
                <a:cs typeface="Times New Roman" panose="02020603050405020304" pitchFamily="18" charset="0"/>
              </a:rPr>
              <a:t>κινδυνεύουν  </a:t>
            </a:r>
            <a:r>
              <a:rPr lang="el-GR" sz="9600" dirty="0">
                <a:latin typeface="Times New Roman" panose="02020603050405020304" pitchFamily="18" charset="0"/>
                <a:cs typeface="Times New Roman" panose="02020603050405020304" pitchFamily="18" charset="0"/>
              </a:rPr>
              <a:t>να πέσουν στην </a:t>
            </a:r>
            <a:r>
              <a:rPr lang="el-GR" sz="9600" i="1" dirty="0">
                <a:latin typeface="Times New Roman" panose="02020603050405020304" pitchFamily="18" charset="0"/>
                <a:cs typeface="Times New Roman" panose="02020603050405020304" pitchFamily="18" charset="0"/>
              </a:rPr>
              <a:t>«παγίδα των περιορισμένων δεξιοτήτων</a:t>
            </a:r>
            <a:r>
              <a:rPr lang="el-GR" sz="9600" i="1" dirty="0" smtClean="0">
                <a:latin typeface="Times New Roman" panose="02020603050405020304" pitchFamily="18" charset="0"/>
                <a:cs typeface="Times New Roman" panose="02020603050405020304" pitchFamily="18" charset="0"/>
              </a:rPr>
              <a:t>», </a:t>
            </a:r>
            <a:r>
              <a:rPr lang="el-GR" sz="9600" dirty="0">
                <a:latin typeface="Times New Roman" panose="02020603050405020304" pitchFamily="18" charset="0"/>
                <a:cs typeface="Times New Roman" panose="02020603050405020304" pitchFamily="18" charset="0"/>
              </a:rPr>
              <a:t>καθώς συμμετέχουν </a:t>
            </a:r>
            <a:r>
              <a:rPr lang="el-GR" sz="9600" dirty="0" smtClean="0">
                <a:latin typeface="Times New Roman" panose="02020603050405020304" pitchFamily="18" charset="0"/>
                <a:cs typeface="Times New Roman" panose="02020603050405020304" pitchFamily="18" charset="0"/>
              </a:rPr>
              <a:t>ελάχιστα, </a:t>
            </a:r>
            <a:r>
              <a:rPr lang="el-GR" sz="9600" dirty="0">
                <a:latin typeface="Times New Roman" panose="02020603050405020304" pitchFamily="18" charset="0"/>
                <a:cs typeface="Times New Roman" panose="02020603050405020304" pitchFamily="18" charset="0"/>
              </a:rPr>
              <a:t>ή καθόλου σε δραστηριότητες εκπαίδευσης </a:t>
            </a:r>
            <a:r>
              <a:rPr lang="el-GR" sz="9600" dirty="0" smtClean="0">
                <a:latin typeface="Times New Roman" panose="02020603050405020304" pitchFamily="18" charset="0"/>
                <a:cs typeface="Times New Roman" panose="02020603050405020304" pitchFamily="18" charset="0"/>
              </a:rPr>
              <a:t>ενηλίκων. </a:t>
            </a:r>
          </a:p>
          <a:p>
            <a:endParaRPr lang="el-GR" sz="9600" dirty="0">
              <a:latin typeface="Times New Roman" panose="02020603050405020304" pitchFamily="18" charset="0"/>
              <a:cs typeface="Times New Roman" panose="02020603050405020304" pitchFamily="18" charset="0"/>
            </a:endParaRPr>
          </a:p>
          <a:p>
            <a:r>
              <a:rPr lang="el-GR" sz="9600" dirty="0" smtClean="0">
                <a:latin typeface="Times New Roman" panose="02020603050405020304" pitchFamily="18" charset="0"/>
                <a:cs typeface="Times New Roman" panose="02020603050405020304" pitchFamily="18" charset="0"/>
              </a:rPr>
              <a:t>Το </a:t>
            </a:r>
            <a:r>
              <a:rPr lang="el-GR" sz="9600" dirty="0">
                <a:latin typeface="Times New Roman" panose="02020603050405020304" pitchFamily="18" charset="0"/>
                <a:cs typeface="Times New Roman" panose="02020603050405020304" pitchFamily="18" charset="0"/>
              </a:rPr>
              <a:t>25 % των ενηλίκων δεν διαθέτει τις αναγκαίες ψηφιακές </a:t>
            </a:r>
            <a:r>
              <a:rPr lang="el-GR" sz="9600" dirty="0" smtClean="0">
                <a:latin typeface="Times New Roman" panose="02020603050405020304" pitchFamily="18" charset="0"/>
                <a:cs typeface="Times New Roman" panose="02020603050405020304" pitchFamily="18" charset="0"/>
              </a:rPr>
              <a:t>δεξιότητες, </a:t>
            </a:r>
            <a:r>
              <a:rPr lang="el-GR" sz="9600" dirty="0">
                <a:latin typeface="Times New Roman" panose="02020603050405020304" pitchFamily="18" charset="0"/>
                <a:cs typeface="Times New Roman" panose="02020603050405020304" pitchFamily="18" charset="0"/>
              </a:rPr>
              <a:t>ώστε να χρησιμοποιεί αποτελεσματικά τις </a:t>
            </a:r>
            <a:r>
              <a:rPr lang="el-GR" sz="9600" dirty="0" smtClean="0">
                <a:latin typeface="Times New Roman" panose="02020603050405020304" pitchFamily="18" charset="0"/>
                <a:cs typeface="Times New Roman" panose="02020603050405020304" pitchFamily="18" charset="0"/>
              </a:rPr>
              <a:t>Τ.Π.Ε. </a:t>
            </a:r>
          </a:p>
          <a:p>
            <a:endParaRPr lang="el-GR" sz="9600" dirty="0">
              <a:latin typeface="Times New Roman" panose="02020603050405020304" pitchFamily="18" charset="0"/>
              <a:cs typeface="Times New Roman" panose="02020603050405020304" pitchFamily="18" charset="0"/>
            </a:endParaRPr>
          </a:p>
          <a:p>
            <a:r>
              <a:rPr lang="el-GR" sz="9600" dirty="0" smtClean="0">
                <a:latin typeface="Times New Roman" panose="02020603050405020304" pitchFamily="18" charset="0"/>
                <a:cs typeface="Times New Roman" panose="02020603050405020304" pitchFamily="18" charset="0"/>
              </a:rPr>
              <a:t>Λύση για την αναπλήρωση των ελλείψεων αποτελεί η Δια Βίου Μάθηση.</a:t>
            </a:r>
          </a:p>
          <a:p>
            <a:pPr>
              <a:lnSpc>
                <a:spcPct val="170000"/>
              </a:lnSpc>
            </a:pPr>
            <a:r>
              <a:rPr lang="el-GR" sz="4800" b="1" i="1" u="sng" dirty="0" smtClean="0">
                <a:solidFill>
                  <a:srgbClr val="0070C0"/>
                </a:solidFill>
                <a:latin typeface="Times New Roman" panose="02020603050405020304" pitchFamily="18" charset="0"/>
                <a:cs typeface="Times New Roman" panose="02020603050405020304" pitchFamily="18" charset="0"/>
              </a:rPr>
              <a:t>Πηγή</a:t>
            </a:r>
            <a:r>
              <a:rPr lang="en-US" sz="4800" b="1" i="1" dirty="0">
                <a:solidFill>
                  <a:srgbClr val="0070C0"/>
                </a:solidFill>
                <a:latin typeface="Times New Roman" panose="02020603050405020304" pitchFamily="18" charset="0"/>
                <a:cs typeface="Times New Roman" panose="02020603050405020304" pitchFamily="18" charset="0"/>
              </a:rPr>
              <a:t>:</a:t>
            </a:r>
            <a:r>
              <a:rPr lang="el-GR" sz="4800" i="1" dirty="0">
                <a:solidFill>
                  <a:srgbClr val="0070C0"/>
                </a:solidFill>
                <a:latin typeface="Times New Roman" panose="02020603050405020304" pitchFamily="18" charset="0"/>
                <a:cs typeface="Times New Roman" panose="02020603050405020304" pitchFamily="18" charset="0"/>
              </a:rPr>
              <a:t/>
            </a:r>
            <a:br>
              <a:rPr lang="el-GR" sz="4800" i="1" dirty="0">
                <a:solidFill>
                  <a:srgbClr val="0070C0"/>
                </a:solidFill>
                <a:latin typeface="Times New Roman" panose="02020603050405020304" pitchFamily="18" charset="0"/>
                <a:cs typeface="Times New Roman" panose="02020603050405020304" pitchFamily="18" charset="0"/>
              </a:rPr>
            </a:br>
            <a:r>
              <a:rPr lang="el-GR" sz="4800" b="1" i="1" dirty="0">
                <a:solidFill>
                  <a:srgbClr val="0070C0"/>
                </a:solidFill>
                <a:latin typeface="Times New Roman" panose="02020603050405020304" pitchFamily="18" charset="0"/>
                <a:cs typeface="Times New Roman" panose="02020603050405020304" pitchFamily="18" charset="0"/>
              </a:rPr>
              <a:t>Έρευνα ΕΕ- ΟΟΣΑ (</a:t>
            </a:r>
            <a:r>
              <a:rPr lang="en-US" sz="4800" b="1" i="1" dirty="0" err="1">
                <a:solidFill>
                  <a:srgbClr val="0070C0"/>
                </a:solidFill>
                <a:latin typeface="Times New Roman" panose="02020603050405020304" pitchFamily="18" charset="0"/>
                <a:cs typeface="Times New Roman" panose="02020603050405020304" pitchFamily="18" charset="0"/>
              </a:rPr>
              <a:t>Programme</a:t>
            </a:r>
            <a:r>
              <a:rPr lang="en-US" sz="4800" b="1" i="1" dirty="0">
                <a:solidFill>
                  <a:srgbClr val="0070C0"/>
                </a:solidFill>
                <a:latin typeface="Times New Roman" panose="02020603050405020304" pitchFamily="18" charset="0"/>
                <a:cs typeface="Times New Roman" panose="02020603050405020304" pitchFamily="18" charset="0"/>
              </a:rPr>
              <a:t> for the International Assessment of Adult Competencies</a:t>
            </a:r>
            <a:r>
              <a:rPr lang="el-GR" sz="4800" b="1" i="1" dirty="0">
                <a:solidFill>
                  <a:srgbClr val="0070C0"/>
                </a:solidFill>
                <a:latin typeface="Times New Roman" panose="02020603050405020304" pitchFamily="18" charset="0"/>
                <a:cs typeface="Times New Roman" panose="02020603050405020304" pitchFamily="18" charset="0"/>
              </a:rPr>
              <a:t> – </a:t>
            </a:r>
            <a:r>
              <a:rPr lang="en-US" sz="4800" b="1" i="1" dirty="0">
                <a:solidFill>
                  <a:srgbClr val="0070C0"/>
                </a:solidFill>
                <a:latin typeface="Times New Roman" panose="02020603050405020304" pitchFamily="18" charset="0"/>
                <a:cs typeface="Times New Roman" panose="02020603050405020304" pitchFamily="18" charset="0"/>
              </a:rPr>
              <a:t>PIAAC</a:t>
            </a:r>
            <a:r>
              <a:rPr lang="el-GR" sz="4800" b="1" i="1" dirty="0">
                <a:solidFill>
                  <a:srgbClr val="0070C0"/>
                </a:solidFill>
                <a:latin typeface="Times New Roman" panose="02020603050405020304" pitchFamily="18" charset="0"/>
                <a:cs typeface="Times New Roman" panose="02020603050405020304" pitchFamily="18" charset="0"/>
              </a:rPr>
              <a:t>)</a:t>
            </a:r>
            <a:endParaRPr lang="el-GR" sz="4800" i="1" dirty="0">
              <a:solidFill>
                <a:srgbClr val="0070C0"/>
              </a:solidFill>
              <a:latin typeface="Times New Roman" panose="02020603050405020304" pitchFamily="18" charset="0"/>
              <a:cs typeface="Times New Roman" panose="02020603050405020304" pitchFamily="18" charset="0"/>
            </a:endParaRPr>
          </a:p>
          <a:p>
            <a:endParaRPr lang="el-GR" dirty="0"/>
          </a:p>
        </p:txBody>
      </p:sp>
    </p:spTree>
    <p:extLst>
      <p:ext uri="{BB962C8B-B14F-4D97-AF65-F5344CB8AC3E}">
        <p14:creationId xmlns:p14="http://schemas.microsoft.com/office/powerpoint/2010/main" val="3764422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25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750"/>
                                        <p:tgtEl>
                                          <p:spTgt spid="3">
                                            <p:txEl>
                                              <p:pRg st="1" end="1"/>
                                            </p:txEl>
                                          </p:spTgt>
                                        </p:tgtEl>
                                      </p:cBhvr>
                                    </p:animEffect>
                                    <p:anim calcmode="lin" valueType="num">
                                      <p:cBhvr>
                                        <p:cTn id="8" dur="7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75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25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750"/>
                                        <p:tgtEl>
                                          <p:spTgt spid="3">
                                            <p:txEl>
                                              <p:pRg st="2" end="2"/>
                                            </p:txEl>
                                          </p:spTgt>
                                        </p:tgtEl>
                                      </p:cBhvr>
                                    </p:animEffect>
                                    <p:anim calcmode="lin" valueType="num">
                                      <p:cBhvr>
                                        <p:cTn id="13" dur="7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75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25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750"/>
                                        <p:tgtEl>
                                          <p:spTgt spid="3">
                                            <p:txEl>
                                              <p:pRg st="4" end="4"/>
                                            </p:txEl>
                                          </p:spTgt>
                                        </p:tgtEl>
                                      </p:cBhvr>
                                    </p:animEffect>
                                    <p:anim calcmode="lin" valueType="num">
                                      <p:cBhvr>
                                        <p:cTn id="18" dur="75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19" dur="750" fill="hold"/>
                                        <p:tgtEl>
                                          <p:spTgt spid="3">
                                            <p:txEl>
                                              <p:pRg st="4" end="4"/>
                                            </p:txEl>
                                          </p:spTgt>
                                        </p:tgtEl>
                                        <p:attrNameLst>
                                          <p:attrName>ppt_y</p:attrName>
                                        </p:attrNameLst>
                                      </p:cBhvr>
                                      <p:tavLst>
                                        <p:tav tm="0">
                                          <p:val>
                                            <p:strVal val="#ppt_y+.1"/>
                                          </p:val>
                                        </p:tav>
                                        <p:tav tm="100000">
                                          <p:val>
                                            <p:strVal val="#ppt_y"/>
                                          </p:val>
                                        </p:tav>
                                      </p:tavLst>
                                    </p:anim>
                                  </p:childTnLst>
                                </p:cTn>
                              </p:par>
                              <p:par>
                                <p:cTn id="20" presetID="42" presetClass="entr" presetSubtype="0" fill="hold" nodeType="withEffect">
                                  <p:stCondLst>
                                    <p:cond delay="25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750"/>
                                        <p:tgtEl>
                                          <p:spTgt spid="3">
                                            <p:txEl>
                                              <p:pRg st="6" end="6"/>
                                            </p:txEl>
                                          </p:spTgt>
                                        </p:tgtEl>
                                      </p:cBhvr>
                                    </p:animEffect>
                                    <p:anim calcmode="lin" valueType="num">
                                      <p:cBhvr>
                                        <p:cTn id="23" dur="75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24" dur="750" fill="hold"/>
                                        <p:tgtEl>
                                          <p:spTgt spid="3">
                                            <p:txEl>
                                              <p:pRg st="6" end="6"/>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25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750"/>
                                        <p:tgtEl>
                                          <p:spTgt spid="3">
                                            <p:txEl>
                                              <p:pRg st="7" end="7"/>
                                            </p:txEl>
                                          </p:spTgt>
                                        </p:tgtEl>
                                      </p:cBhvr>
                                    </p:animEffect>
                                    <p:anim calcmode="lin" valueType="num">
                                      <p:cBhvr>
                                        <p:cTn id="28" dur="75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29" dur="75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b="1" dirty="0" smtClean="0">
                <a:latin typeface="Times New Roman" panose="02020603050405020304" pitchFamily="18" charset="0"/>
                <a:cs typeface="Times New Roman" panose="02020603050405020304" pitchFamily="18" charset="0"/>
              </a:rPr>
              <a:t>Η αξία της εξειδίκευσης</a:t>
            </a:r>
            <a:endParaRPr lang="el-GR" sz="36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lnSpcReduction="10000"/>
          </a:bodyPr>
          <a:lstStyle/>
          <a:p>
            <a:r>
              <a:rPr lang="el-GR" sz="2800" dirty="0" smtClean="0">
                <a:latin typeface="Times New Roman" panose="02020603050405020304" pitchFamily="18" charset="0"/>
                <a:cs typeface="Times New Roman" panose="02020603050405020304" pitchFamily="18" charset="0"/>
              </a:rPr>
              <a:t>Στη Δια </a:t>
            </a:r>
            <a:r>
              <a:rPr lang="el-GR" sz="2800" dirty="0">
                <a:latin typeface="Times New Roman" panose="02020603050405020304" pitchFamily="18" charset="0"/>
                <a:cs typeface="Times New Roman" panose="02020603050405020304" pitchFamily="18" charset="0"/>
              </a:rPr>
              <a:t>Βίου </a:t>
            </a:r>
            <a:r>
              <a:rPr lang="el-GR" sz="2800" dirty="0" smtClean="0">
                <a:latin typeface="Times New Roman" panose="02020603050405020304" pitchFamily="18" charset="0"/>
                <a:cs typeface="Times New Roman" panose="02020603050405020304" pitchFamily="18" charset="0"/>
              </a:rPr>
              <a:t>Μάθηση, οι επαγγελματικές γνώσεις αποτελούν τη βάση για την οικονομική, κοινωνική και ατομική ευημερία και εξέλιξη. </a:t>
            </a:r>
          </a:p>
          <a:p>
            <a:endParaRPr lang="el-GR" dirty="0" smtClean="0">
              <a:latin typeface="Times New Roman" panose="02020603050405020304" pitchFamily="18" charset="0"/>
              <a:cs typeface="Times New Roman" panose="02020603050405020304" pitchFamily="18" charset="0"/>
            </a:endParaRPr>
          </a:p>
          <a:p>
            <a:endParaRPr lang="el-GR" sz="2800" dirty="0" smtClean="0">
              <a:latin typeface="Times New Roman" panose="02020603050405020304" pitchFamily="18" charset="0"/>
              <a:cs typeface="Times New Roman" panose="02020603050405020304" pitchFamily="18" charset="0"/>
            </a:endParaRPr>
          </a:p>
          <a:p>
            <a:endParaRPr lang="el-GR" sz="2800" dirty="0">
              <a:latin typeface="Times New Roman" panose="02020603050405020304" pitchFamily="18" charset="0"/>
              <a:cs typeface="Times New Roman" panose="02020603050405020304" pitchFamily="18" charset="0"/>
            </a:endParaRPr>
          </a:p>
          <a:p>
            <a:r>
              <a:rPr lang="el-GR" sz="2800" dirty="0" smtClean="0">
                <a:latin typeface="Times New Roman" panose="02020603050405020304" pitchFamily="18" charset="0"/>
                <a:cs typeface="Times New Roman" panose="02020603050405020304" pitchFamily="18" charset="0"/>
              </a:rPr>
              <a:t>Ο βαθμός αφομοίωσης νέων επαγγελματικών γνώσεων είναι ευθέως ανάλογος της ποιότητας της αρχικής παιδείας και των γενικών θεωρητικών γνώσεων.</a:t>
            </a:r>
            <a:endParaRPr lang="el-GR" sz="2800" dirty="0">
              <a:latin typeface="Times New Roman" panose="02020603050405020304" pitchFamily="18" charset="0"/>
              <a:cs typeface="Times New Roman" panose="02020603050405020304" pitchFamily="18" charset="0"/>
            </a:endParaRPr>
          </a:p>
        </p:txBody>
      </p:sp>
      <p:graphicFrame>
        <p:nvGraphicFramePr>
          <p:cNvPr id="8" name="Διάγραμμα 5"/>
          <p:cNvGraphicFramePr/>
          <p:nvPr>
            <p:extLst>
              <p:ext uri="{D42A27DB-BD31-4B8C-83A1-F6EECF244321}">
                <p14:modId xmlns:p14="http://schemas.microsoft.com/office/powerpoint/2010/main" val="2872482611"/>
              </p:ext>
            </p:extLst>
          </p:nvPr>
        </p:nvGraphicFramePr>
        <p:xfrm>
          <a:off x="3124200" y="2743200"/>
          <a:ext cx="3657600" cy="1600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45246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sz="3600" b="1" dirty="0" smtClean="0">
                <a:solidFill>
                  <a:schemeClr val="accent2">
                    <a:lumMod val="50000"/>
                  </a:schemeClr>
                </a:solidFill>
                <a:latin typeface="Times New Roman" panose="02020603050405020304" pitchFamily="18" charset="0"/>
                <a:cs typeface="Times New Roman" panose="02020603050405020304" pitchFamily="18" charset="0"/>
              </a:rPr>
              <a:t>Συνεχής ανανέωση γνώσεων</a:t>
            </a:r>
            <a:endParaRPr lang="el-GR" sz="3600" b="1" dirty="0">
              <a:solidFill>
                <a:schemeClr val="accent2">
                  <a:lumMod val="50000"/>
                </a:schemeClr>
              </a:solidFill>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p:txBody>
          <a:bodyPr>
            <a:normAutofit/>
          </a:bodyPr>
          <a:lstStyle/>
          <a:p>
            <a:r>
              <a:rPr lang="el-GR" sz="2800" b="1" dirty="0">
                <a:latin typeface="Times New Roman" panose="02020603050405020304" pitchFamily="18" charset="0"/>
                <a:cs typeface="Times New Roman" panose="02020603050405020304" pitchFamily="18" charset="0"/>
              </a:rPr>
              <a:t>Κάθε νέα επαγγελματική γνώση απαξιώνεται σε 3, 5, ή 7 χρόνια. </a:t>
            </a:r>
            <a:endParaRPr lang="el-GR" sz="2800" b="1" dirty="0" smtClean="0">
              <a:latin typeface="Times New Roman" panose="02020603050405020304" pitchFamily="18" charset="0"/>
              <a:cs typeface="Times New Roman" panose="02020603050405020304" pitchFamily="18" charset="0"/>
            </a:endParaRPr>
          </a:p>
          <a:p>
            <a:endParaRPr lang="el-GR" sz="2800" b="1" dirty="0" smtClean="0">
              <a:latin typeface="Times New Roman" panose="02020603050405020304" pitchFamily="18" charset="0"/>
              <a:cs typeface="Times New Roman" panose="02020603050405020304" pitchFamily="18" charset="0"/>
            </a:endParaRPr>
          </a:p>
          <a:p>
            <a:r>
              <a:rPr lang="el-GR" sz="2800" b="1" dirty="0" smtClean="0">
                <a:latin typeface="Times New Roman" panose="02020603050405020304" pitchFamily="18" charset="0"/>
                <a:cs typeface="Times New Roman" panose="02020603050405020304" pitchFamily="18" charset="0"/>
              </a:rPr>
              <a:t>Η </a:t>
            </a:r>
            <a:r>
              <a:rPr lang="el-GR" sz="2800" b="1" dirty="0">
                <a:latin typeface="Times New Roman" panose="02020603050405020304" pitchFamily="18" charset="0"/>
                <a:cs typeface="Times New Roman" panose="02020603050405020304" pitchFamily="18" charset="0"/>
              </a:rPr>
              <a:t>Δια Βίου Μάθηση αναλαμβάνει την ανανέωση.</a:t>
            </a:r>
          </a:p>
        </p:txBody>
      </p:sp>
      <p:sp>
        <p:nvSpPr>
          <p:cNvPr id="6" name="Content Placeholder 5"/>
          <p:cNvSpPr>
            <a:spLocks noGrp="1"/>
          </p:cNvSpPr>
          <p:nvPr>
            <p:ph sz="quarter" idx="4"/>
          </p:nvPr>
        </p:nvSpPr>
        <p:spPr>
          <a:xfrm>
            <a:off x="4645025" y="1524000"/>
            <a:ext cx="4041775" cy="5029199"/>
          </a:xfrm>
        </p:spPr>
        <p:txBody>
          <a:bodyPr>
            <a:normAutofit/>
          </a:bodyPr>
          <a:lstStyle/>
          <a:p>
            <a:endParaRPr lang="el-GR" dirty="0" smtClean="0">
              <a:latin typeface="Times New Roman" panose="02020603050405020304" pitchFamily="18" charset="0"/>
              <a:cs typeface="Times New Roman" panose="02020603050405020304" pitchFamily="18" charset="0"/>
            </a:endParaRPr>
          </a:p>
          <a:p>
            <a:r>
              <a:rPr lang="el-GR" dirty="0" smtClean="0">
                <a:latin typeface="Times New Roman" panose="02020603050405020304" pitchFamily="18" charset="0"/>
                <a:cs typeface="Times New Roman" panose="02020603050405020304" pitchFamily="18" charset="0"/>
              </a:rPr>
              <a:t>Εργαζόμενος που </a:t>
            </a:r>
            <a:r>
              <a:rPr lang="el-GR" dirty="0">
                <a:latin typeface="Times New Roman" panose="02020603050405020304" pitchFamily="18" charset="0"/>
                <a:cs typeface="Times New Roman" panose="02020603050405020304" pitchFamily="18" charset="0"/>
              </a:rPr>
              <a:t>δεν </a:t>
            </a:r>
            <a:r>
              <a:rPr lang="el-GR" dirty="0" smtClean="0">
                <a:latin typeface="Times New Roman" panose="02020603050405020304" pitchFamily="18" charset="0"/>
                <a:cs typeface="Times New Roman" panose="02020603050405020304" pitchFamily="18" charset="0"/>
              </a:rPr>
              <a:t>ανανεώνει </a:t>
            </a:r>
            <a:r>
              <a:rPr lang="el-GR" dirty="0">
                <a:latin typeface="Times New Roman" panose="02020603050405020304" pitchFamily="18" charset="0"/>
                <a:cs typeface="Times New Roman" panose="02020603050405020304" pitchFamily="18" charset="0"/>
              </a:rPr>
              <a:t>τις </a:t>
            </a:r>
            <a:r>
              <a:rPr lang="el-GR" dirty="0" smtClean="0">
                <a:latin typeface="Times New Roman" panose="02020603050405020304" pitchFamily="18" charset="0"/>
                <a:cs typeface="Times New Roman" panose="02020603050405020304" pitchFamily="18" charset="0"/>
              </a:rPr>
              <a:t>ειδικές γνώσεις του, </a:t>
            </a:r>
            <a:r>
              <a:rPr lang="el-GR" dirty="0">
                <a:latin typeface="Times New Roman" panose="02020603050405020304" pitchFamily="18" charset="0"/>
                <a:cs typeface="Times New Roman" panose="02020603050405020304" pitchFamily="18" charset="0"/>
              </a:rPr>
              <a:t>κινδυνεύει να γίνει αντιπαραγωγικός και να χάσει την εργασία </a:t>
            </a:r>
            <a:r>
              <a:rPr lang="el-GR" dirty="0" smtClean="0">
                <a:latin typeface="Times New Roman" panose="02020603050405020304" pitchFamily="18" charset="0"/>
                <a:cs typeface="Times New Roman" panose="02020603050405020304" pitchFamily="18" charset="0"/>
              </a:rPr>
              <a:t>του.</a:t>
            </a:r>
            <a:endParaRPr lang="el-GR" dirty="0">
              <a:latin typeface="Times New Roman" panose="02020603050405020304" pitchFamily="18" charset="0"/>
              <a:cs typeface="Times New Roman" panose="02020603050405020304" pitchFamily="18" charset="0"/>
            </a:endParaRPr>
          </a:p>
        </p:txBody>
      </p:sp>
      <p:sp>
        <p:nvSpPr>
          <p:cNvPr id="7" name="Rectangular Callout 6"/>
          <p:cNvSpPr/>
          <p:nvPr/>
        </p:nvSpPr>
        <p:spPr>
          <a:xfrm>
            <a:off x="5029200" y="4191000"/>
            <a:ext cx="3352800" cy="2209800"/>
          </a:xfrm>
          <a:prstGeom prst="wedgeRectCallout">
            <a:avLst/>
          </a:prstGeom>
          <a:blipFill>
            <a:blip r:embed="rId2"/>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l-GR" sz="2000" b="1" i="1" dirty="0" smtClean="0">
                <a:solidFill>
                  <a:schemeClr val="tx1"/>
                </a:solidFill>
                <a:latin typeface="Times New Roman" panose="02020603050405020304" pitchFamily="18" charset="0"/>
                <a:cs typeface="Times New Roman" panose="02020603050405020304" pitchFamily="18" charset="0"/>
              </a:rPr>
              <a:t>Το μυαλό δεν είναι ένα δοχείο που πρέπει να γεμίσει, αλλά μια φωτιά που πρέπει ν’ ανάψει!</a:t>
            </a:r>
          </a:p>
          <a:p>
            <a:pPr algn="ctr"/>
            <a:endParaRPr lang="el-GR" sz="2000" b="1" i="1" dirty="0" smtClean="0">
              <a:solidFill>
                <a:schemeClr val="tx1"/>
              </a:solidFill>
              <a:latin typeface="Times New Roman" panose="02020603050405020304" pitchFamily="18" charset="0"/>
              <a:cs typeface="Times New Roman" panose="02020603050405020304" pitchFamily="18" charset="0"/>
            </a:endParaRPr>
          </a:p>
          <a:p>
            <a:pPr algn="ctr"/>
            <a:r>
              <a:rPr lang="el-GR" sz="2000" b="1" i="1" dirty="0" smtClean="0">
                <a:solidFill>
                  <a:schemeClr val="tx1"/>
                </a:solidFill>
                <a:latin typeface="Times New Roman" panose="02020603050405020304" pitchFamily="18" charset="0"/>
                <a:cs typeface="Times New Roman" panose="02020603050405020304" pitchFamily="18" charset="0"/>
              </a:rPr>
              <a:t>ΠΛΟΥΤΑΡΧΟΣ</a:t>
            </a:r>
            <a:endParaRPr lang="el-GR" sz="2000" b="1"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0170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circle(in)">
                                      <p:cBhvr>
                                        <p:cTn id="7" dur="2000"/>
                                        <p:tgtEl>
                                          <p:spTgt spid="7">
                                            <p:txEl>
                                              <p:pRg st="0" end="0"/>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7">
                                            <p:txEl>
                                              <p:pRg st="2" end="2"/>
                                            </p:txEl>
                                          </p:spTgt>
                                        </p:tgtEl>
                                        <p:attrNameLst>
                                          <p:attrName>style.visibility</p:attrName>
                                        </p:attrNameLst>
                                      </p:cBhvr>
                                      <p:to>
                                        <p:strVal val="visible"/>
                                      </p:to>
                                    </p:set>
                                    <p:animEffect transition="in" filter="circle(in)">
                                      <p:cBhvr>
                                        <p:cTn id="10" dur="20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320</TotalTime>
  <Words>713</Words>
  <Application>Microsoft Office PowerPoint</Application>
  <PresentationFormat>Προβολή στην οθόνη (4:3)</PresentationFormat>
  <Paragraphs>115</Paragraphs>
  <Slides>16</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16</vt:i4>
      </vt:variant>
    </vt:vector>
  </HeadingPairs>
  <TitlesOfParts>
    <vt:vector size="17" baseType="lpstr">
      <vt:lpstr>Office Theme</vt:lpstr>
      <vt:lpstr>Δια Βίου Μάθηση και το ρόλος της στην επαγγελματική αποκατάσταση</vt:lpstr>
      <vt:lpstr>Ο ρόλος της Δια Βίου Μάθησης στην επαγγελματική αποκατάσταση</vt:lpstr>
      <vt:lpstr>Παρουσίαση του PowerPoint</vt:lpstr>
      <vt:lpstr>«Γηράσκω αεί διδασκόμενος» </vt:lpstr>
      <vt:lpstr>Γνώση και εξέλιξη</vt:lpstr>
      <vt:lpstr>Ε.Ε. και Ελλάδα</vt:lpstr>
      <vt:lpstr>Σκληρή πραγματικότητα</vt:lpstr>
      <vt:lpstr>Η αξία της εξειδίκευσης</vt:lpstr>
      <vt:lpstr>Συνεχής ανανέωση γνώσεων</vt:lpstr>
      <vt:lpstr>Πείρα και νέα γνώση</vt:lpstr>
      <vt:lpstr>Η απάντηση στα εργασιακά αδιέξοδα</vt:lpstr>
      <vt:lpstr>         Νέες Τεχνολογίες &amp; κρίση</vt:lpstr>
      <vt:lpstr>Δια Βίου Μάθηση  ανεργία - απασχόληση</vt:lpstr>
      <vt:lpstr>Τομείς  επαγγελματικού μέλλοντος</vt:lpstr>
      <vt:lpstr> Το Υπουργείο Παιδείας κοντά στον Πολίτη</vt:lpstr>
      <vt:lpstr>Και κλείνοντας …  Όπως είπε και ο Γκαμπριέλ Γκαρσία Μάρκες   «Τα πράγματα έχουν τη δική τους ζωή, φτάνει μόνο να ξυπνήσεις την ψυχή τους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Ο ρόλος της Δια Βίου Μάθησης στην επαγγελματική αποκατάσταση</dc:title>
  <dc:creator>USER</dc:creator>
  <cp:lastModifiedBy>stergios</cp:lastModifiedBy>
  <cp:revision>42</cp:revision>
  <dcterms:created xsi:type="dcterms:W3CDTF">2016-03-13T07:46:41Z</dcterms:created>
  <dcterms:modified xsi:type="dcterms:W3CDTF">2016-03-14T19:41:21Z</dcterms:modified>
</cp:coreProperties>
</file>