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30" r:id="rId2"/>
    <p:sldId id="421" r:id="rId3"/>
    <p:sldId id="422" r:id="rId4"/>
    <p:sldId id="435" r:id="rId5"/>
    <p:sldId id="331" r:id="rId6"/>
    <p:sldId id="405" r:id="rId7"/>
    <p:sldId id="436" r:id="rId8"/>
    <p:sldId id="428" r:id="rId9"/>
    <p:sldId id="369" r:id="rId10"/>
    <p:sldId id="397" r:id="rId11"/>
    <p:sldId id="370" r:id="rId12"/>
    <p:sldId id="409" r:id="rId13"/>
    <p:sldId id="406" r:id="rId14"/>
    <p:sldId id="407" r:id="rId15"/>
    <p:sldId id="371" r:id="rId16"/>
    <p:sldId id="408" r:id="rId17"/>
    <p:sldId id="412" r:id="rId18"/>
    <p:sldId id="443" r:id="rId19"/>
    <p:sldId id="446" r:id="rId20"/>
    <p:sldId id="447" r:id="rId21"/>
    <p:sldId id="448" r:id="rId22"/>
    <p:sldId id="444" r:id="rId23"/>
    <p:sldId id="445" r:id="rId24"/>
    <p:sldId id="415" r:id="rId25"/>
    <p:sldId id="416" r:id="rId26"/>
    <p:sldId id="411" r:id="rId27"/>
    <p:sldId id="423" r:id="rId28"/>
    <p:sldId id="424" r:id="rId29"/>
    <p:sldId id="433" r:id="rId30"/>
    <p:sldId id="426" r:id="rId31"/>
    <p:sldId id="434" r:id="rId32"/>
    <p:sldId id="449" r:id="rId33"/>
    <p:sldId id="432" r:id="rId34"/>
    <p:sldId id="351" r:id="rId35"/>
    <p:sldId id="347" r:id="rId36"/>
    <p:sldId id="348" r:id="rId37"/>
    <p:sldId id="440" r:id="rId38"/>
    <p:sldId id="329" r:id="rId39"/>
    <p:sldId id="442" r:id="rId40"/>
    <p:sldId id="304"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69" autoAdjust="0"/>
  </p:normalViewPr>
  <p:slideViewPr>
    <p:cSldViewPr>
      <p:cViewPr varScale="1">
        <p:scale>
          <a:sx n="81" d="100"/>
          <a:sy n="81" d="100"/>
        </p:scale>
        <p:origin x="-11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C5A11-26B8-4A9F-9937-D1FA41CF38A2}" type="datetimeFigureOut">
              <a:rPr lang="el-GR" smtClean="0"/>
              <a:pPr/>
              <a:t>1/3/2018</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First International Conference-VET &amp; labour market</a:t>
            </a:r>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DD3B91-8827-49C0-A468-26C398AF5C85}" type="slidenum">
              <a:rPr lang="el-GR" smtClean="0"/>
              <a:pPr/>
              <a:t>‹#›</a:t>
            </a:fld>
            <a:endParaRPr lang="el-GR"/>
          </a:p>
        </p:txBody>
      </p:sp>
    </p:spTree>
    <p:extLst>
      <p:ext uri="{BB962C8B-B14F-4D97-AF65-F5344CB8AC3E}">
        <p14:creationId xmlns:p14="http://schemas.microsoft.com/office/powerpoint/2010/main" val="1326058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86A6D-A3BF-42D3-B62A-C72427ED81CD}" type="datetimeFigureOut">
              <a:rPr lang="el-GR" smtClean="0"/>
              <a:pPr/>
              <a:t>1/3/2018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First International Conference-VET &amp; labour market</a:t>
            </a: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15F08-E8CE-405E-89C4-B6AF43BD3A2F}" type="slidenum">
              <a:rPr lang="el-GR" smtClean="0"/>
              <a:pPr/>
              <a:t>‹#›</a:t>
            </a:fld>
            <a:endParaRPr lang="el-GR"/>
          </a:p>
        </p:txBody>
      </p:sp>
    </p:spTree>
    <p:extLst>
      <p:ext uri="{BB962C8B-B14F-4D97-AF65-F5344CB8AC3E}">
        <p14:creationId xmlns:p14="http://schemas.microsoft.com/office/powerpoint/2010/main" val="262359284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800" i="1" dirty="0" smtClean="0">
                <a:latin typeface="Times New Roman" panose="02020603050405020304" pitchFamily="18" charset="0"/>
                <a:cs typeface="Times New Roman" panose="02020603050405020304" pitchFamily="18" charset="0"/>
              </a:rPr>
              <a:t>First</a:t>
            </a:r>
            <a:r>
              <a:rPr lang="en-US" sz="800" i="1" baseline="0" dirty="0" smtClean="0">
                <a:latin typeface="Times New Roman" panose="02020603050405020304" pitchFamily="18" charset="0"/>
                <a:cs typeface="Times New Roman" panose="02020603050405020304" pitchFamily="18" charset="0"/>
              </a:rPr>
              <a:t> International Conference-VET and labour market</a:t>
            </a:r>
          </a:p>
          <a:p>
            <a:r>
              <a:rPr lang="en-US" sz="800" i="1" baseline="0" dirty="0" smtClean="0">
                <a:latin typeface="Times New Roman" panose="02020603050405020304" pitchFamily="18" charset="0"/>
                <a:cs typeface="Times New Roman" panose="02020603050405020304" pitchFamily="18" charset="0"/>
              </a:rPr>
              <a:t>                TEI of Piraeus 7-8-9 </a:t>
            </a:r>
            <a:r>
              <a:rPr lang="en-US" sz="800" i="1" baseline="0" dirty="0" err="1" smtClean="0">
                <a:latin typeface="Times New Roman" panose="02020603050405020304" pitchFamily="18" charset="0"/>
                <a:cs typeface="Times New Roman" panose="02020603050405020304" pitchFamily="18" charset="0"/>
              </a:rPr>
              <a:t>dec</a:t>
            </a:r>
            <a:r>
              <a:rPr lang="en-US" sz="800" i="1" baseline="0" dirty="0" smtClean="0">
                <a:latin typeface="Times New Roman" panose="02020603050405020304" pitchFamily="18" charset="0"/>
                <a:cs typeface="Times New Roman" panose="02020603050405020304" pitchFamily="18" charset="0"/>
              </a:rPr>
              <a:t> 2016</a:t>
            </a:r>
            <a:endParaRPr lang="el-GR" sz="800" i="1"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60515F08-E8CE-405E-89C4-B6AF43BD3A2F}" type="slidenum">
              <a:rPr lang="el-GR" smtClean="0"/>
              <a:pPr/>
              <a:t>1</a:t>
            </a:fld>
            <a:endParaRPr lang="el-GR"/>
          </a:p>
        </p:txBody>
      </p:sp>
      <p:sp>
        <p:nvSpPr>
          <p:cNvPr id="5" name="Θέση υποσέλιδου 4"/>
          <p:cNvSpPr>
            <a:spLocks noGrp="1"/>
          </p:cNvSpPr>
          <p:nvPr>
            <p:ph type="ftr" sz="quarter" idx="11"/>
          </p:nvPr>
        </p:nvSpPr>
        <p:spPr/>
        <p:txBody>
          <a:bodyPr/>
          <a:lstStyle/>
          <a:p>
            <a:r>
              <a:rPr lang="en-US" smtClean="0"/>
              <a:t>First International Conference-VET &amp; labour market</a:t>
            </a:r>
            <a:endParaRPr lang="el-GR"/>
          </a:p>
        </p:txBody>
      </p:sp>
    </p:spTree>
    <p:extLst>
      <p:ext uri="{BB962C8B-B14F-4D97-AF65-F5344CB8AC3E}">
        <p14:creationId xmlns:p14="http://schemas.microsoft.com/office/powerpoint/2010/main" val="30827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τρίγωνο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Τίτλο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grpSp>
        <p:nvGrpSpPr>
          <p:cNvPr id="2" name="Ομάδα 1"/>
          <p:cNvGrpSpPr/>
          <p:nvPr/>
        </p:nvGrpSpPr>
        <p:grpSpPr>
          <a:xfrm>
            <a:off x="-3765" y="4953000"/>
            <a:ext cx="9147765" cy="1912088"/>
            <a:chOff x="-3765" y="4832896"/>
            <a:chExt cx="9147765" cy="2032192"/>
          </a:xfrm>
        </p:grpSpPr>
        <p:sp>
          <p:nvSpPr>
            <p:cNvPr id="7" name="Ελεύθερη σχεδίαση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Ελεύθερη σχεδίαση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Ελεύθερη σχεδίαση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Ευθεία γραμμή σύνδεσης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Θέση ημερομηνίας 29"/>
          <p:cNvSpPr>
            <a:spLocks noGrp="1"/>
          </p:cNvSpPr>
          <p:nvPr>
            <p:ph type="dt" sz="half" idx="10"/>
          </p:nvPr>
        </p:nvSpPr>
        <p:spPr/>
        <p:txBody>
          <a:bodyPr/>
          <a:lstStyle>
            <a:lvl1pPr>
              <a:defRPr>
                <a:solidFill>
                  <a:srgbClr val="FFFFFF"/>
                </a:solidFill>
              </a:defRPr>
            </a:lvl1pPr>
            <a:extLst/>
          </a:lstStyle>
          <a:p>
            <a:fld id="{D41ADADB-8EED-4B56-8304-E26D8F300455}" type="datetime1">
              <a:rPr lang="el-GR" smtClean="0"/>
              <a:pPr/>
              <a:t>1/3/2018</a:t>
            </a:fld>
            <a:endParaRPr lang="el-GR"/>
          </a:p>
        </p:txBody>
      </p:sp>
      <p:sp>
        <p:nvSpPr>
          <p:cNvPr id="19" name="Θέση υποσέλιδου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Θέση αριθμού διαφάνειας 26"/>
          <p:cNvSpPr>
            <a:spLocks noGrp="1"/>
          </p:cNvSpPr>
          <p:nvPr>
            <p:ph type="sldNum" sz="quarter" idx="12"/>
          </p:nvPr>
        </p:nvSpPr>
        <p:spPr/>
        <p:txBody>
          <a:bodyPr/>
          <a:lstStyle>
            <a:lvl1pPr>
              <a:defRPr>
                <a:solidFill>
                  <a:srgbClr val="FFFFFF"/>
                </a:solidFill>
              </a:defRPr>
            </a:lvl1pPr>
            <a:extLst/>
          </a:lstStyle>
          <a:p>
            <a:fld id="{8C46886A-4EAA-4AAB-9394-995142BC4ECA}" type="slidenum">
              <a:rPr lang="el-GR" smtClean="0"/>
              <a:pPr/>
              <a:t>‹#›</a:t>
            </a:fld>
            <a:endParaRPr lang="el-G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C46886A-4EAA-4AAB-9394-995142BC4ECA}" type="slidenum">
              <a:rPr lang="el-GR" smtClean="0"/>
              <a:pPr/>
              <a:t>‹#›</a:t>
            </a:fld>
            <a:endParaRPr lang="el-G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44013" y="274640"/>
            <a:ext cx="1777470" cy="5592761"/>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C46886A-4EAA-4AAB-9394-995142BC4ECA}" type="slidenum">
              <a:rPr lang="el-GR" smtClean="0"/>
              <a:pPr/>
              <a:t>‹#›</a:t>
            </a:fld>
            <a:endParaRPr lang="el-G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C46886A-4EAA-4AAB-9394-995142BC4ECA}" type="slidenum">
              <a:rPr lang="el-GR" smtClean="0"/>
              <a:pPr/>
              <a:t>‹#›</a:t>
            </a:fld>
            <a:endParaRPr lang="el-GR"/>
          </a:p>
        </p:txBody>
      </p:sp>
      <p:sp>
        <p:nvSpPr>
          <p:cNvPr id="7" name="Τίτλος 6"/>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C46886A-4EAA-4AAB-9394-995142BC4ECA}" type="slidenum">
              <a:rPr lang="el-GR" smtClean="0"/>
              <a:pPr/>
              <a:t>‹#›</a:t>
            </a:fld>
            <a:endParaRPr lang="el-GR"/>
          </a:p>
        </p:txBody>
      </p:sp>
      <p:sp>
        <p:nvSpPr>
          <p:cNvPr id="7" name="Διάσημα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Διάσημα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8C46886A-4EAA-4AAB-9394-995142BC4ECA}" type="slidenum">
              <a:rPr lang="el-GR" smtClean="0"/>
              <a:pPr/>
              <a:t>‹#›</a:t>
            </a:fld>
            <a:endParaRPr lang="el-GR"/>
          </a:p>
        </p:txBody>
      </p:sp>
      <p:sp>
        <p:nvSpPr>
          <p:cNvPr id="8" name="Τίτλος 7"/>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8C46886A-4EAA-4AAB-9394-995142BC4EC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8C46886A-4EAA-4AAB-9394-995142BC4ECA}" type="slidenum">
              <a:rPr lang="el-GR" smtClean="0"/>
              <a:pPr/>
              <a:t>‹#›</a:t>
            </a:fld>
            <a:endParaRPr lang="el-GR"/>
          </a:p>
        </p:txBody>
      </p:sp>
      <p:sp>
        <p:nvSpPr>
          <p:cNvPr id="6" name="Τίτλος 5"/>
          <p:cNvSpPr>
            <a:spLocks noGrp="1"/>
          </p:cNvSpPr>
          <p:nvPr>
            <p:ph type="title"/>
          </p:nvPr>
        </p:nvSpPr>
        <p:spPr/>
        <p:txBody>
          <a:bodyPr rtlCol="0"/>
          <a:lstStyle>
            <a:extLst/>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extLst/>
          </a:lstStyle>
          <a:p>
            <a:fld id="{D41ADADB-8EED-4B56-8304-E26D8F300455}" type="datetime1">
              <a:rPr lang="el-GR" smtClean="0"/>
              <a:pPr/>
              <a:t>1/3/2018</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8C46886A-4EAA-4AAB-9394-995142BC4ECA}" type="slidenum">
              <a:rPr lang="el-GR" smtClean="0"/>
              <a:pPr/>
              <a:t>‹#›</a:t>
            </a:fld>
            <a:endParaRPr lang="el-G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727032" y="6407944"/>
            <a:ext cx="1920240" cy="365760"/>
          </a:xfrm>
        </p:spPr>
        <p:txBody>
          <a:bodyPr/>
          <a:lstStyle>
            <a:extLst/>
          </a:lstStyle>
          <a:p>
            <a:fld id="{D41ADADB-8EED-4B56-8304-E26D8F300455}" type="datetime1">
              <a:rPr lang="el-GR" smtClean="0"/>
              <a:pPr/>
              <a:t>1/3/2018</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8C46886A-4EAA-4AAB-9394-995142BC4EC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sp>
        <p:nvSpPr>
          <p:cNvPr id="3" name="Θέση εικόνας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Θέση ημερομηνίας 4"/>
          <p:cNvSpPr>
            <a:spLocks noGrp="1"/>
          </p:cNvSpPr>
          <p:nvPr>
            <p:ph type="dt" sz="half" idx="10"/>
          </p:nvPr>
        </p:nvSpPr>
        <p:spPr/>
        <p:txBody>
          <a:bodyPr/>
          <a:lstStyle>
            <a:lvl1pPr>
              <a:defRPr>
                <a:solidFill>
                  <a:schemeClr val="tx1"/>
                </a:solidFill>
              </a:defRPr>
            </a:lvl1pPr>
            <a:extLst/>
          </a:lstStyle>
          <a:p>
            <a:fld id="{D41ADADB-8EED-4B56-8304-E26D8F300455}" type="datetime1">
              <a:rPr lang="el-GR" smtClean="0"/>
              <a:pPr/>
              <a:t>1/3/2018</a:t>
            </a:fld>
            <a:endParaRPr lang="el-GR"/>
          </a:p>
        </p:txBody>
      </p:sp>
      <p:sp>
        <p:nvSpPr>
          <p:cNvPr id="6" name="Θέση υποσέλιδου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Θέση αριθμού διαφάνειας 6"/>
          <p:cNvSpPr>
            <a:spLocks noGrp="1"/>
          </p:cNvSpPr>
          <p:nvPr>
            <p:ph type="sldNum" sz="quarter" idx="12"/>
          </p:nvPr>
        </p:nvSpPr>
        <p:spPr/>
        <p:txBody>
          <a:bodyPr/>
          <a:lstStyle>
            <a:lvl1pPr>
              <a:defRPr>
                <a:solidFill>
                  <a:schemeClr val="tx1"/>
                </a:solidFill>
              </a:defRPr>
            </a:lvl1pPr>
            <a:extLst/>
          </a:lstStyle>
          <a:p>
            <a:fld id="{8C46886A-4EAA-4AAB-9394-995142BC4ECA}" type="slidenum">
              <a:rPr lang="el-GR" smtClean="0"/>
              <a:pPr/>
              <a:t>‹#›</a:t>
            </a:fld>
            <a:endParaRPr lang="el-GR"/>
          </a:p>
        </p:txBody>
      </p:sp>
      <p:sp>
        <p:nvSpPr>
          <p:cNvPr id="2" name="Τίτλο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Στυλ κύριου τίτλου</a:t>
            </a:r>
            <a:endParaRPr kumimoji="0" lang="en-US"/>
          </a:p>
        </p:txBody>
      </p:sp>
      <p:sp>
        <p:nvSpPr>
          <p:cNvPr id="8" name="Ελεύθερη σχεδίαση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Ελεύθερη σχεδίαση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Ορθογώνιο τρίγωνο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Ευθεία γραμμή σύνδεσης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Διάσημα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Διάσημα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Ελεύθερη σχεδίαση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Ορθογώνιο τρίγωνο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Ευθεία γραμμή σύνδεσης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1ADADB-8EED-4B56-8304-E26D8F300455}" type="datetime1">
              <a:rPr lang="el-GR" smtClean="0"/>
              <a:pPr/>
              <a:t>1/3/2018</a:t>
            </a:fld>
            <a:endParaRPr lang="el-GR"/>
          </a:p>
        </p:txBody>
      </p:sp>
      <p:sp>
        <p:nvSpPr>
          <p:cNvPr id="22" name="Θέση υποσέλιδου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Θέση αριθμού διαφάνειας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C46886A-4EAA-4AAB-9394-995142BC4EC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ea.gr/system/uploads/asset/data/16934/AI._LYMPERAKI_EISIGIS__DIA_VIOU.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633" y="533400"/>
            <a:ext cx="8077200" cy="2667000"/>
          </a:xfrm>
        </p:spPr>
        <p:txBody>
          <a:bodyPr>
            <a:normAutofit fontScale="90000"/>
          </a:bodyPr>
          <a:lstStyle/>
          <a:p>
            <a:pPr algn="ctr">
              <a:lnSpc>
                <a:spcPct val="200000"/>
              </a:lnSpc>
            </a:pP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smtClean="0">
                <a:effectLst/>
                <a:latin typeface="Times New Roman" panose="02020603050405020304" pitchFamily="18" charset="0"/>
                <a:cs typeface="Times New Roman" panose="02020603050405020304" pitchFamily="18" charset="0"/>
              </a:rPr>
              <a:t/>
            </a:r>
            <a:br>
              <a:rPr lang="el-GR" sz="4000" dirty="0" smtClean="0">
                <a:effectLst/>
                <a:latin typeface="Times New Roman" panose="02020603050405020304" pitchFamily="18" charset="0"/>
                <a:cs typeface="Times New Roman" panose="02020603050405020304" pitchFamily="18" charset="0"/>
              </a:rPr>
            </a:br>
            <a:r>
              <a:rPr lang="el-GR" sz="4000" dirty="0">
                <a:effectLst/>
                <a:latin typeface="Times New Roman" panose="02020603050405020304" pitchFamily="18" charset="0"/>
                <a:cs typeface="Times New Roman" panose="02020603050405020304" pitchFamily="18" charset="0"/>
              </a:rPr>
              <a:t/>
            </a:r>
            <a:br>
              <a:rPr lang="el-GR" sz="4000" dirty="0">
                <a:effectLst/>
                <a:latin typeface="Times New Roman" panose="02020603050405020304" pitchFamily="18" charset="0"/>
                <a:cs typeface="Times New Roman" panose="02020603050405020304" pitchFamily="18" charset="0"/>
              </a:rPr>
            </a:br>
            <a:r>
              <a:rPr lang="el-GR" sz="3100" dirty="0" smtClean="0">
                <a:solidFill>
                  <a:srgbClr val="FF0000"/>
                </a:solidFill>
                <a:effectLst/>
                <a:latin typeface="Times New Roman" panose="02020603050405020304" pitchFamily="18" charset="0"/>
                <a:cs typeface="Times New Roman" panose="02020603050405020304" pitchFamily="18" charset="0"/>
              </a:rPr>
              <a:t/>
            </a:r>
            <a:br>
              <a:rPr lang="el-GR" sz="3100" dirty="0" smtClean="0">
                <a:solidFill>
                  <a:srgbClr val="FF0000"/>
                </a:solidFill>
                <a:effectLst/>
                <a:latin typeface="Times New Roman" panose="02020603050405020304" pitchFamily="18" charset="0"/>
                <a:cs typeface="Times New Roman" panose="02020603050405020304" pitchFamily="18" charset="0"/>
              </a:rPr>
            </a:br>
            <a:r>
              <a:rPr lang="el-GR" sz="3100" dirty="0" smtClean="0">
                <a:solidFill>
                  <a:srgbClr val="FF0000"/>
                </a:solidFill>
                <a:effectLst/>
                <a:latin typeface="Times New Roman" panose="02020603050405020304" pitchFamily="18" charset="0"/>
                <a:cs typeface="Times New Roman" panose="02020603050405020304" pitchFamily="18" charset="0"/>
              </a:rPr>
              <a:t/>
            </a:r>
            <a:br>
              <a:rPr lang="el-GR" sz="3100" dirty="0" smtClean="0">
                <a:solidFill>
                  <a:srgbClr val="FF0000"/>
                </a:solidFill>
                <a:effectLst/>
                <a:latin typeface="Times New Roman" panose="02020603050405020304" pitchFamily="18" charset="0"/>
                <a:cs typeface="Times New Roman" panose="02020603050405020304" pitchFamily="18" charset="0"/>
              </a:rPr>
            </a:br>
            <a:r>
              <a:rPr lang="en-US" sz="3100" dirty="0">
                <a:solidFill>
                  <a:srgbClr val="FF0000"/>
                </a:solidFill>
                <a:effectLst/>
                <a:latin typeface="Times New Roman" panose="02020603050405020304" pitchFamily="18" charset="0"/>
                <a:cs typeface="Times New Roman" panose="02020603050405020304" pitchFamily="18" charset="0"/>
              </a:rPr>
              <a:t/>
            </a:r>
            <a:br>
              <a:rPr lang="en-US" sz="3100" dirty="0">
                <a:solidFill>
                  <a:srgbClr val="FF0000"/>
                </a:solidFill>
                <a:effectLst/>
                <a:latin typeface="Times New Roman" panose="02020603050405020304" pitchFamily="18" charset="0"/>
                <a:cs typeface="Times New Roman" panose="02020603050405020304" pitchFamily="18" charset="0"/>
              </a:rPr>
            </a:br>
            <a:r>
              <a:rPr lang="el-GR" sz="4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Η </a:t>
            </a:r>
            <a:r>
              <a:rPr lang="el-GR" sz="4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δυναμική των δεξιοτήτων,</a:t>
            </a:r>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κλειδί </a:t>
            </a:r>
            <a:r>
              <a:rPr lang="el-GR" sz="3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a:t>
            </a:r>
            <a:r>
              <a:rPr lang="el-GR"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την απορρόφηση στην αγορά εργασίας</a:t>
            </a:r>
            <a:r>
              <a:rPr lang="en-US" sz="3100" dirty="0" smtClean="0">
                <a:solidFill>
                  <a:schemeClr val="tx1"/>
                </a:solidFill>
                <a:latin typeface="Times New Roman" panose="02020603050405020304" pitchFamily="18" charset="0"/>
                <a:cs typeface="Times New Roman" panose="02020603050405020304" pitchFamily="18" charset="0"/>
              </a:rPr>
              <a:t/>
            </a:r>
            <a:br>
              <a:rPr lang="en-US" sz="3100" dirty="0" smtClean="0">
                <a:solidFill>
                  <a:schemeClr val="tx1"/>
                </a:solidFill>
                <a:latin typeface="Times New Roman" panose="02020603050405020304" pitchFamily="18" charset="0"/>
                <a:cs typeface="Times New Roman" panose="02020603050405020304" pitchFamily="18" charset="0"/>
              </a:rPr>
            </a:br>
            <a:endParaRPr lang="el-GR" sz="1800" b="1" dirty="0">
              <a:solidFill>
                <a:schemeClr val="tx1"/>
              </a:solidFill>
              <a:latin typeface="Times New Roman" panose="02020603050405020304" pitchFamily="18" charset="0"/>
              <a:cs typeface="Times New Roman" panose="02020603050405020304" pitchFamily="18" charset="0"/>
            </a:endParaRPr>
          </a:p>
        </p:txBody>
      </p:sp>
      <p:sp useBgFill="1">
        <p:nvSpPr>
          <p:cNvPr id="6" name="Subtitle 2"/>
          <p:cNvSpPr txBox="1">
            <a:spLocks/>
          </p:cNvSpPr>
          <p:nvPr/>
        </p:nvSpPr>
        <p:spPr>
          <a:xfrm>
            <a:off x="457200" y="3505200"/>
            <a:ext cx="8382000" cy="2362200"/>
          </a:xfrm>
          <a:prstGeom prst="rect">
            <a:avLst/>
          </a:prstGeom>
        </p:spPr>
        <p:txBody>
          <a:bodyPr vert="horz" lIns="45720" rIns="45720">
            <a:normAutofit fontScale="25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lnSpc>
                <a:spcPct val="120000"/>
              </a:lnSpc>
              <a:spcBef>
                <a:spcPts val="600"/>
              </a:spcBef>
            </a:pPr>
            <a:r>
              <a:rPr lang="el-GR" altLang="el-GR" sz="9600" b="1" i="1" dirty="0" smtClean="0">
                <a:solidFill>
                  <a:srgbClr val="002060"/>
                </a:solidFill>
                <a:latin typeface="Times New Roman" pitchFamily="18" charset="0"/>
              </a:rPr>
              <a:t>      Αιμιλία Λυμπεράκη</a:t>
            </a:r>
            <a:r>
              <a:rPr lang="en-US" altLang="el-GR" sz="9600" b="1" i="1" dirty="0" smtClean="0">
                <a:solidFill>
                  <a:srgbClr val="002060"/>
                </a:solidFill>
                <a:latin typeface="Times New Roman" pitchFamily="18" charset="0"/>
              </a:rPr>
              <a:t> </a:t>
            </a:r>
            <a:r>
              <a:rPr lang="el-GR" altLang="el-GR" sz="9600" b="1" i="1" dirty="0" smtClean="0">
                <a:solidFill>
                  <a:srgbClr val="002060"/>
                </a:solidFill>
                <a:latin typeface="Times New Roman" pitchFamily="18" charset="0"/>
              </a:rPr>
              <a:t>-</a:t>
            </a:r>
            <a:r>
              <a:rPr lang="en-US" altLang="el-GR" sz="9600" b="1" i="1" dirty="0" smtClean="0">
                <a:solidFill>
                  <a:srgbClr val="002060"/>
                </a:solidFill>
                <a:latin typeface="Times New Roman" pitchFamily="18" charset="0"/>
              </a:rPr>
              <a:t> </a:t>
            </a:r>
            <a:r>
              <a:rPr lang="en-US" altLang="el-GR" sz="9600" b="1" i="1" dirty="0" err="1" smtClean="0">
                <a:solidFill>
                  <a:srgbClr val="002060"/>
                </a:solidFill>
                <a:latin typeface="Times New Roman" pitchFamily="18" charset="0"/>
              </a:rPr>
              <a:t>Besson</a:t>
            </a:r>
            <a:r>
              <a:rPr lang="el-GR" altLang="el-GR" sz="5500" b="1" i="1" dirty="0" smtClean="0">
                <a:solidFill>
                  <a:schemeClr val="tx1"/>
                </a:solidFill>
                <a:latin typeface="Times New Roman" pitchFamily="18" charset="0"/>
              </a:rPr>
              <a:t/>
            </a:r>
            <a:br>
              <a:rPr lang="el-GR" altLang="el-GR" sz="5500" b="1" i="1" dirty="0" smtClean="0">
                <a:solidFill>
                  <a:schemeClr val="tx1"/>
                </a:solidFill>
                <a:latin typeface="Times New Roman" pitchFamily="18" charset="0"/>
              </a:rPr>
            </a:br>
            <a:endParaRPr lang="el-GR" altLang="el-GR" sz="5500" b="1" i="1" dirty="0" smtClean="0">
              <a:solidFill>
                <a:schemeClr val="tx1"/>
              </a:solidFill>
              <a:latin typeface="Times New Roman" pitchFamily="18" charset="0"/>
            </a:endParaRPr>
          </a:p>
          <a:p>
            <a:pPr marL="1143000" lvl="1" indent="-685800" algn="l">
              <a:lnSpc>
                <a:spcPct val="120000"/>
              </a:lnSpc>
              <a:spcBef>
                <a:spcPts val="600"/>
              </a:spcBef>
              <a:buSzPct val="80000"/>
              <a:buFont typeface="Wingdings" panose="05000000000000000000" pitchFamily="2" charset="2"/>
              <a:buChar char="v"/>
            </a:pPr>
            <a:r>
              <a:rPr lang="el-GR" altLang="el-GR" sz="7200" b="1" i="1" dirty="0" smtClean="0">
                <a:solidFill>
                  <a:srgbClr val="002060"/>
                </a:solidFill>
                <a:latin typeface="Times New Roman" pitchFamily="18" charset="0"/>
              </a:rPr>
              <a:t>Σύμβουλος εκπαίδευσης Υπουργείου Παιδείας, Έρευνας &amp; Θρησκευμάτων</a:t>
            </a:r>
          </a:p>
          <a:p>
            <a:pPr marL="1143000" lvl="1" indent="-685800" algn="l">
              <a:lnSpc>
                <a:spcPct val="120000"/>
              </a:lnSpc>
              <a:spcBef>
                <a:spcPts val="600"/>
              </a:spcBef>
              <a:buSzPct val="80000"/>
              <a:buFont typeface="Wingdings" panose="05000000000000000000" pitchFamily="2" charset="2"/>
              <a:buChar char="v"/>
            </a:pPr>
            <a:r>
              <a:rPr lang="el-GR" altLang="el-GR" sz="7200" b="1" i="1" dirty="0" smtClean="0">
                <a:solidFill>
                  <a:srgbClr val="002060"/>
                </a:solidFill>
                <a:latin typeface="Times New Roman" pitchFamily="18" charset="0"/>
              </a:rPr>
              <a:t>Εμπειρογνώμονας - Εισηγήτρια νέου </a:t>
            </a:r>
            <a:r>
              <a:rPr lang="en-US" altLang="el-GR" sz="7200" b="1" i="1" dirty="0" smtClean="0">
                <a:solidFill>
                  <a:srgbClr val="002060"/>
                </a:solidFill>
                <a:latin typeface="Times New Roman" pitchFamily="18" charset="0"/>
              </a:rPr>
              <a:t>management  </a:t>
            </a:r>
            <a:r>
              <a:rPr lang="el-GR" altLang="el-GR" sz="7200" b="1" i="1" dirty="0" smtClean="0">
                <a:solidFill>
                  <a:srgbClr val="002060"/>
                </a:solidFill>
                <a:latin typeface="Times New Roman" pitchFamily="18" charset="0"/>
              </a:rPr>
              <a:t>Η</a:t>
            </a:r>
            <a:r>
              <a:rPr lang="en-US" altLang="el-GR" sz="7200" b="1" i="1" dirty="0" smtClean="0">
                <a:solidFill>
                  <a:srgbClr val="002060"/>
                </a:solidFill>
                <a:latin typeface="Times New Roman" pitchFamily="18" charset="0"/>
              </a:rPr>
              <a:t>R</a:t>
            </a:r>
            <a:r>
              <a:rPr lang="el-GR" altLang="el-GR" sz="7200" b="1" i="1" dirty="0" smtClean="0">
                <a:solidFill>
                  <a:srgbClr val="002060"/>
                </a:solidFill>
                <a:latin typeface="Times New Roman" pitchFamily="18" charset="0"/>
              </a:rPr>
              <a:t>, </a:t>
            </a:r>
            <a:r>
              <a:rPr lang="en-US" altLang="el-GR" sz="7200" b="1" i="1" dirty="0" smtClean="0">
                <a:solidFill>
                  <a:srgbClr val="002060"/>
                </a:solidFill>
                <a:latin typeface="Times New Roman" pitchFamily="18" charset="0"/>
              </a:rPr>
              <a:t> </a:t>
            </a:r>
            <a:r>
              <a:rPr lang="el-GR" altLang="el-GR" sz="7200" b="1" i="1" dirty="0" smtClean="0">
                <a:solidFill>
                  <a:srgbClr val="002060"/>
                </a:solidFill>
                <a:latin typeface="Times New Roman" pitchFamily="18" charset="0"/>
              </a:rPr>
              <a:t>Εκπαίδευσης - Δια Βίου Μάθησης - Απασχόλησης &amp; Ευρωπαϊκών Πολιτικών, Ε.Κ.Δ.Δ.Α.</a:t>
            </a:r>
          </a:p>
          <a:p>
            <a:pPr marL="1143000" lvl="1" indent="-685800" algn="l">
              <a:lnSpc>
                <a:spcPct val="120000"/>
              </a:lnSpc>
              <a:spcBef>
                <a:spcPts val="600"/>
              </a:spcBef>
              <a:buSzPct val="80000"/>
              <a:buFont typeface="Wingdings" panose="05000000000000000000" pitchFamily="2" charset="2"/>
              <a:buChar char="v"/>
            </a:pPr>
            <a:r>
              <a:rPr lang="el-GR" altLang="el-GR" sz="7200" b="1" i="1" dirty="0" smtClean="0">
                <a:solidFill>
                  <a:srgbClr val="002060"/>
                </a:solidFill>
                <a:latin typeface="Times New Roman" pitchFamily="18" charset="0"/>
              </a:rPr>
              <a:t>Εμπειρογνώμονας Ευρωπαϊκού Προγράμματος </a:t>
            </a:r>
            <a:r>
              <a:rPr lang="en-US" altLang="el-GR" sz="7200" b="1" i="1" dirty="0" smtClean="0">
                <a:solidFill>
                  <a:srgbClr val="002060"/>
                </a:solidFill>
                <a:latin typeface="Times New Roman" pitchFamily="18" charset="0"/>
              </a:rPr>
              <a:t>Erasmus Plus, </a:t>
            </a:r>
            <a:r>
              <a:rPr lang="el-GR" altLang="el-GR" sz="7200" b="1" i="1" dirty="0" smtClean="0">
                <a:solidFill>
                  <a:srgbClr val="002060"/>
                </a:solidFill>
                <a:latin typeface="Times New Roman" pitchFamily="18" charset="0"/>
              </a:rPr>
              <a:t>Ι.Κ.Υ.</a:t>
            </a:r>
            <a:endParaRPr lang="el-GR" sz="7200" b="1" i="1" dirty="0">
              <a:solidFill>
                <a:srgbClr val="002060"/>
              </a:solidFill>
              <a:latin typeface="Times New Roman" pitchFamily="18" charset="0"/>
            </a:endParaRPr>
          </a:p>
        </p:txBody>
      </p:sp>
    </p:spTree>
    <p:extLst>
      <p:ext uri="{BB962C8B-B14F-4D97-AF65-F5344CB8AC3E}">
        <p14:creationId xmlns:p14="http://schemas.microsoft.com/office/powerpoint/2010/main" val="409456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6531" y="1828800"/>
            <a:ext cx="8229600" cy="4144348"/>
          </a:xfrm>
        </p:spPr>
        <p:txBody>
          <a:bodyPr>
            <a:normAutofit fontScale="85000" lnSpcReduction="10000"/>
          </a:bodyPr>
          <a:lstStyle/>
          <a:p>
            <a:pPr algn="just">
              <a:lnSpc>
                <a:spcPct val="120000"/>
              </a:lnSpc>
            </a:pPr>
            <a:r>
              <a:rPr lang="el-GR" sz="2200" dirty="0" smtClean="0">
                <a:latin typeface="Times New Roman" panose="02020603050405020304" pitchFamily="18" charset="0"/>
                <a:cs typeface="Times New Roman" panose="02020603050405020304" pitchFamily="18" charset="0"/>
              </a:rPr>
              <a:t>Κομβικό στοιχείο μιας επιτυχημένης ΕΕΚ αποτελεί η ύπαρξη ενός αποτελεσματικού μηχανισμού </a:t>
            </a:r>
            <a:r>
              <a:rPr lang="el-GR" sz="2200" b="1" dirty="0" smtClean="0">
                <a:latin typeface="Times New Roman" panose="02020603050405020304" pitchFamily="18" charset="0"/>
                <a:cs typeface="Times New Roman" panose="02020603050405020304" pitchFamily="18" charset="0"/>
              </a:rPr>
              <a:t>πρόβλεψης </a:t>
            </a:r>
            <a:r>
              <a:rPr lang="el-GR" sz="2200" dirty="0" smtClean="0">
                <a:latin typeface="Times New Roman" panose="02020603050405020304" pitchFamily="18" charset="0"/>
                <a:cs typeface="Times New Roman" panose="02020603050405020304" pitchFamily="18" charset="0"/>
              </a:rPr>
              <a:t>των απαιτουμένων μελλοντικών επαγγελματικών ικανοτήτων. </a:t>
            </a:r>
          </a:p>
          <a:p>
            <a:pPr algn="just">
              <a:lnSpc>
                <a:spcPct val="120000"/>
              </a:lnSpc>
            </a:pPr>
            <a:endParaRPr lang="el-GR" sz="2200" dirty="0">
              <a:latin typeface="Times New Roman" panose="02020603050405020304" pitchFamily="18" charset="0"/>
              <a:cs typeface="Times New Roman" panose="02020603050405020304" pitchFamily="18" charset="0"/>
            </a:endParaRPr>
          </a:p>
          <a:p>
            <a:pPr algn="just">
              <a:lnSpc>
                <a:spcPct val="120000"/>
              </a:lnSpc>
            </a:pPr>
            <a:r>
              <a:rPr lang="el-GR" sz="2200" dirty="0" smtClean="0">
                <a:latin typeface="Times New Roman" panose="02020603050405020304" pitchFamily="18" charset="0"/>
                <a:cs typeface="Times New Roman" panose="02020603050405020304" pitchFamily="18" charset="0"/>
              </a:rPr>
              <a:t>Η ανάγκη αυτή γίνεται προσπάθεια να καλυφθεί σε ευρωπαϊκό και εθνικό επίπεδο με διάφορους μηχανισμούς ανίχνευσης της αγοράς εργασίας. </a:t>
            </a:r>
          </a:p>
          <a:p>
            <a:pPr algn="just">
              <a:lnSpc>
                <a:spcPct val="120000"/>
              </a:lnSpc>
            </a:pPr>
            <a:endParaRPr lang="el-GR" sz="2200" dirty="0">
              <a:latin typeface="Times New Roman" panose="02020603050405020304" pitchFamily="18" charset="0"/>
              <a:cs typeface="Times New Roman" panose="02020603050405020304" pitchFamily="18" charset="0"/>
            </a:endParaRPr>
          </a:p>
          <a:p>
            <a:pPr algn="just">
              <a:lnSpc>
                <a:spcPct val="120000"/>
              </a:lnSpc>
            </a:pPr>
            <a:r>
              <a:rPr lang="el-GR" sz="2200" dirty="0" smtClean="0">
                <a:latin typeface="Times New Roman" panose="02020603050405020304" pitchFamily="18" charset="0"/>
                <a:cs typeface="Times New Roman" panose="02020603050405020304" pitchFamily="18" charset="0"/>
              </a:rPr>
              <a:t>Κυριότερος γενικός μηχανισμός </a:t>
            </a:r>
            <a:r>
              <a:rPr lang="el-GR" sz="2200" b="1" dirty="0" smtClean="0">
                <a:latin typeface="Times New Roman" panose="02020603050405020304" pitchFamily="18" charset="0"/>
                <a:cs typeface="Times New Roman" panose="02020603050405020304" pitchFamily="18" charset="0"/>
              </a:rPr>
              <a:t>ανίχνευσης των αναγκών </a:t>
            </a:r>
            <a:r>
              <a:rPr lang="el-GR" sz="2200" dirty="0" smtClean="0">
                <a:latin typeface="Times New Roman" panose="02020603050405020304" pitchFamily="18" charset="0"/>
                <a:cs typeface="Times New Roman" panose="02020603050405020304" pitchFamily="18" charset="0"/>
              </a:rPr>
              <a:t>που εφαρμόζεται σε παγκόσμιο επίπεδο, είναι το σύστημα </a:t>
            </a:r>
            <a:r>
              <a:rPr lang="en-US" sz="2200" dirty="0" smtClean="0">
                <a:latin typeface="Times New Roman" panose="02020603050405020304" pitchFamily="18" charset="0"/>
                <a:cs typeface="Times New Roman" panose="02020603050405020304" pitchFamily="18" charset="0"/>
              </a:rPr>
              <a:t>PIAAC</a:t>
            </a:r>
            <a:r>
              <a:rPr lang="el-GR" sz="2200" dirty="0" smtClean="0">
                <a:latin typeface="Times New Roman" panose="02020603050405020304" pitchFamily="18" charset="0"/>
                <a:cs typeface="Times New Roman" panose="02020603050405020304" pitchFamily="18" charset="0"/>
              </a:rPr>
              <a:t> του ΟΟΣΑ. </a:t>
            </a:r>
            <a:r>
              <a:rPr lang="el-GR" sz="2200" dirty="0" smtClean="0">
                <a:solidFill>
                  <a:srgbClr val="C00000"/>
                </a:solidFill>
                <a:latin typeface="Times New Roman" panose="02020603050405020304" pitchFamily="18" charset="0"/>
                <a:cs typeface="Times New Roman" panose="02020603050405020304" pitchFamily="18" charset="0"/>
              </a:rPr>
              <a:t>Το σύστημα </a:t>
            </a:r>
            <a:r>
              <a:rPr lang="en-US" sz="2200" b="1" dirty="0" smtClean="0">
                <a:solidFill>
                  <a:srgbClr val="C00000"/>
                </a:solidFill>
                <a:latin typeface="Times New Roman" panose="02020603050405020304" pitchFamily="18" charset="0"/>
                <a:cs typeface="Times New Roman" panose="02020603050405020304" pitchFamily="18" charset="0"/>
              </a:rPr>
              <a:t>PIAAC</a:t>
            </a:r>
            <a:r>
              <a:rPr lang="el-GR" sz="2200" dirty="0" smtClean="0">
                <a:solidFill>
                  <a:srgbClr val="C00000"/>
                </a:solidFill>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εντοπίζει κατά κύριο λόγο τις ανισορροπίες και αναντιστοιχίες μεταξύ  εργασιακών προσόντων και αγοράς εργασίας και υποδεικνύει τις ανάγκες προσαρμογής των πολιτικών της ΕΕΚ κάθε κράτους.</a:t>
            </a:r>
            <a:endParaRPr lang="el-GR" sz="2200"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a:xfrm>
            <a:off x="457200" y="274638"/>
            <a:ext cx="8229600" cy="1554162"/>
          </a:xfrm>
        </p:spPr>
        <p:txBody>
          <a:bodyPr>
            <a:normAutofit/>
          </a:bodyPr>
          <a:lstStyle/>
          <a:p>
            <a:pPr algn="ctr"/>
            <a:r>
              <a:rPr lang="el-GR" sz="3600" dirty="0" smtClean="0">
                <a:effectLst/>
                <a:latin typeface="Times New Roman" panose="02020603050405020304" pitchFamily="18" charset="0"/>
                <a:cs typeface="Times New Roman" panose="02020603050405020304" pitchFamily="18" charset="0"/>
              </a:rPr>
              <a:t>Οι προβλέψεις των επαγγελμάτων του μέλλοντος </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137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600200"/>
            <a:ext cx="8305800" cy="4724400"/>
          </a:xfrm>
        </p:spPr>
        <p:txBody>
          <a:bodyPr>
            <a:normAutofit/>
          </a:bodyPr>
          <a:lstStyle/>
          <a:p>
            <a:pPr marL="86868" indent="-342900" algn="just">
              <a:lnSpc>
                <a:spcPct val="110000"/>
              </a:lnSpc>
              <a:spcBef>
                <a:spcPts val="0"/>
              </a:spcBef>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Στην Ελλάδα, </a:t>
            </a:r>
            <a:r>
              <a:rPr lang="el-GR" sz="2000" dirty="0">
                <a:latin typeface="Times New Roman" panose="02020603050405020304" pitchFamily="18" charset="0"/>
                <a:cs typeface="Times New Roman" panose="02020603050405020304" pitchFamily="18" charset="0"/>
              </a:rPr>
              <a:t>ο</a:t>
            </a:r>
            <a:r>
              <a:rPr lang="el-GR" sz="2000" dirty="0" smtClean="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Μηχανισμός Διάγνωσης Αναγκών της Αγοράς Εργασίας έχει συσταθεί από το Υπουργείο </a:t>
            </a:r>
            <a:r>
              <a:rPr lang="el-GR" sz="2000" dirty="0" smtClean="0">
                <a:latin typeface="Times New Roman" panose="02020603050405020304" pitchFamily="18" charset="0"/>
                <a:cs typeface="Times New Roman" panose="02020603050405020304" pitchFamily="18" charset="0"/>
              </a:rPr>
              <a:t>Εργασίας το </a:t>
            </a:r>
            <a:r>
              <a:rPr lang="el-GR" sz="2000" dirty="0">
                <a:latin typeface="Times New Roman" panose="02020603050405020304" pitchFamily="18" charset="0"/>
                <a:cs typeface="Times New Roman" panose="02020603050405020304" pitchFamily="18" charset="0"/>
              </a:rPr>
              <a:t>2016</a:t>
            </a:r>
            <a:r>
              <a:rPr lang="el-GR"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διευθύνεται από το Εθνικό Ινστιτούτο Εργασίας και Ανθρώπινου Δυναμικού (ΕΙΕΑΔ</a:t>
            </a:r>
            <a:r>
              <a:rPr lang="el-GR" sz="2000" b="1"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 και ακολουθεί  </a:t>
            </a:r>
            <a:r>
              <a:rPr lang="el-GR" sz="2000" dirty="0">
                <a:latin typeface="Times New Roman" panose="02020603050405020304" pitchFamily="18" charset="0"/>
                <a:cs typeface="Times New Roman" panose="02020603050405020304" pitchFamily="18" charset="0"/>
              </a:rPr>
              <a:t>Σχέδιο Δράσης που εγκρίθηκε από την </a:t>
            </a:r>
            <a:r>
              <a:rPr lang="el-GR" sz="2000" dirty="0" smtClean="0">
                <a:latin typeface="Times New Roman" panose="02020603050405020304" pitchFamily="18" charset="0"/>
                <a:cs typeface="Times New Roman" panose="02020603050405020304" pitchFamily="18" charset="0"/>
              </a:rPr>
              <a:t>Ε.Ε. το 2015</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a:t>
            </a:r>
            <a:r>
              <a:rPr lang="el-GR" sz="2000" b="1" dirty="0" smtClean="0">
                <a:latin typeface="Times New Roman" panose="02020603050405020304" pitchFamily="18" charset="0"/>
                <a:cs typeface="Times New Roman" panose="02020603050405020304" pitchFamily="18" charset="0"/>
              </a:rPr>
              <a:t> </a:t>
            </a:r>
          </a:p>
          <a:p>
            <a:pPr marL="0" algn="just">
              <a:lnSpc>
                <a:spcPct val="110000"/>
              </a:lnSpc>
              <a:spcBef>
                <a:spcPts val="0"/>
              </a:spcBef>
              <a:buNone/>
            </a:pPr>
            <a:endParaRPr lang="el-GR" sz="2000" dirty="0">
              <a:solidFill>
                <a:srgbClr val="FF0000"/>
              </a:solidFill>
              <a:latin typeface="Times New Roman" panose="02020603050405020304" pitchFamily="18" charset="0"/>
              <a:cs typeface="Times New Roman" panose="02020603050405020304" pitchFamily="18" charset="0"/>
            </a:endParaRPr>
          </a:p>
          <a:p>
            <a:pPr marL="86868" indent="-342900" algn="just">
              <a:lnSpc>
                <a:spcPct val="110000"/>
              </a:lnSpc>
              <a:spcBef>
                <a:spcPts val="0"/>
              </a:spcBef>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Γίνεται παθητική καταγραφή στην αγορά εργασίας,  μεταφέροντας σε άλλα όργανα την εκ των υστέρων διόρθωση των αδυναμιών.</a:t>
            </a:r>
            <a:endParaRPr lang="el-GR" sz="2000" dirty="0">
              <a:latin typeface="Times New Roman" panose="02020603050405020304" pitchFamily="18" charset="0"/>
              <a:cs typeface="Times New Roman" panose="02020603050405020304" pitchFamily="18" charset="0"/>
            </a:endParaRPr>
          </a:p>
          <a:p>
            <a:pPr algn="just"/>
            <a:endParaRPr lang="el-GR" sz="2000" dirty="0" smtClean="0">
              <a:latin typeface="Times New Roman" panose="02020603050405020304" pitchFamily="18" charset="0"/>
              <a:cs typeface="Times New Roman" panose="02020603050405020304" pitchFamily="18" charset="0"/>
            </a:endParaRPr>
          </a:p>
          <a:p>
            <a:endParaRPr lang="el-GR" sz="2000" dirty="0" smtClean="0"/>
          </a:p>
          <a:p>
            <a:pPr>
              <a:buNone/>
            </a:pPr>
            <a:endParaRPr lang="el-GR" sz="2000" dirty="0" smtClean="0"/>
          </a:p>
          <a:p>
            <a:endParaRPr lang="el-GR" sz="1200" i="1" dirty="0" smtClean="0">
              <a:solidFill>
                <a:srgbClr val="C00000"/>
              </a:solidFill>
              <a:latin typeface="Times New Roman" panose="02020603050405020304" pitchFamily="18" charset="0"/>
              <a:cs typeface="Times New Roman" panose="02020603050405020304" pitchFamily="18" charset="0"/>
            </a:endParaRPr>
          </a:p>
          <a:p>
            <a:endParaRPr lang="el-GR" sz="1200" i="1" dirty="0">
              <a:solidFill>
                <a:srgbClr val="C00000"/>
              </a:solidFill>
              <a:latin typeface="Times New Roman" panose="02020603050405020304" pitchFamily="18" charset="0"/>
              <a:cs typeface="Times New Roman" panose="02020603050405020304" pitchFamily="18" charset="0"/>
            </a:endParaRPr>
          </a:p>
          <a:p>
            <a:endParaRPr lang="el-GR" sz="1200" i="1" dirty="0" smtClean="0">
              <a:solidFill>
                <a:srgbClr val="C00000"/>
              </a:solidFill>
              <a:latin typeface="Times New Roman" panose="02020603050405020304" pitchFamily="18" charset="0"/>
              <a:cs typeface="Times New Roman" panose="02020603050405020304" pitchFamily="18" charset="0"/>
            </a:endParaRPr>
          </a:p>
          <a:p>
            <a:pPr marL="1349375" indent="-255588"/>
            <a:r>
              <a:rPr lang="en-US" sz="1200" i="1" dirty="0" smtClean="0">
                <a:solidFill>
                  <a:srgbClr val="C00000"/>
                </a:solidFill>
                <a:latin typeface="Times New Roman" panose="02020603050405020304" pitchFamily="18" charset="0"/>
                <a:cs typeface="Times New Roman" panose="02020603050405020304" pitchFamily="18" charset="0"/>
              </a:rPr>
              <a:t>* </a:t>
            </a:r>
            <a:r>
              <a:rPr lang="el-GR" sz="1200" i="1" dirty="0" smtClean="0">
                <a:solidFill>
                  <a:srgbClr val="C00000"/>
                </a:solidFill>
                <a:latin typeface="Times New Roman" panose="02020603050405020304" pitchFamily="18" charset="0"/>
                <a:cs typeface="Times New Roman" panose="02020603050405020304" pitchFamily="18" charset="0"/>
              </a:rPr>
              <a:t>Ν. 4368-ΦΕΚ Α΄ 21/21-2-2016, άρθρο 85 Μηχανισμός Διάγνωσης των αναγκών της αγοράς εργασίας</a:t>
            </a:r>
          </a:p>
          <a:p>
            <a:endParaRPr lang="el-GR" dirty="0"/>
          </a:p>
        </p:txBody>
      </p:sp>
      <p:sp>
        <p:nvSpPr>
          <p:cNvPr id="3" name="Τίτλος 2"/>
          <p:cNvSpPr>
            <a:spLocks noGrp="1"/>
          </p:cNvSpPr>
          <p:nvPr>
            <p:ph type="title"/>
          </p:nvPr>
        </p:nvSpPr>
        <p:spPr>
          <a:xfrm>
            <a:off x="381000" y="76200"/>
            <a:ext cx="8305800" cy="1295400"/>
          </a:xfrm>
        </p:spPr>
        <p:txBody>
          <a:bodyPr>
            <a:normAutofit fontScale="90000"/>
          </a:bodyPr>
          <a:lstStyle/>
          <a:p>
            <a:pPr algn="ct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3100" dirty="0" smtClean="0">
                <a:effectLst/>
                <a:latin typeface="Times New Roman" panose="02020603050405020304" pitchFamily="18" charset="0"/>
                <a:cs typeface="Times New Roman" panose="02020603050405020304" pitchFamily="18" charset="0"/>
              </a:rPr>
              <a:t>Διάγνωση Αναγκών </a:t>
            </a:r>
            <a:r>
              <a:rPr lang="el-GR" sz="3100" dirty="0">
                <a:effectLst/>
                <a:latin typeface="Times New Roman" panose="02020603050405020304" pitchFamily="18" charset="0"/>
                <a:cs typeface="Times New Roman" panose="02020603050405020304" pitchFamily="18" charset="0"/>
              </a:rPr>
              <a:t>της Αγοράς </a:t>
            </a:r>
            <a:r>
              <a:rPr lang="el-GR" sz="3100" dirty="0" smtClean="0">
                <a:effectLst/>
                <a:latin typeface="Times New Roman" panose="02020603050405020304" pitchFamily="18" charset="0"/>
                <a:cs typeface="Times New Roman" panose="02020603050405020304" pitchFamily="18" charset="0"/>
              </a:rPr>
              <a:t>Εργασίας </a:t>
            </a:r>
            <a:br>
              <a:rPr lang="el-GR" sz="3100" dirty="0" smtClean="0">
                <a:effectLst/>
                <a:latin typeface="Times New Roman" panose="02020603050405020304" pitchFamily="18" charset="0"/>
                <a:cs typeface="Times New Roman" panose="02020603050405020304" pitchFamily="18" charset="0"/>
              </a:rPr>
            </a:br>
            <a:r>
              <a:rPr lang="el-GR" sz="3100" dirty="0" smtClean="0">
                <a:effectLst/>
                <a:latin typeface="Times New Roman" panose="02020603050405020304" pitchFamily="18" charset="0"/>
                <a:cs typeface="Times New Roman" panose="02020603050405020304" pitchFamily="18" charset="0"/>
              </a:rPr>
              <a:t>στην Ελλάδα</a:t>
            </a:r>
            <a:r>
              <a:rPr lang="el-GR" sz="3100" dirty="0">
                <a:effectLst>
                  <a:outerShdw blurRad="38100" dist="38100" dir="2700000" algn="tl">
                    <a:srgbClr val="000000">
                      <a:alpha val="43137"/>
                    </a:srgbClr>
                  </a:outerShdw>
                </a:effectLst>
              </a:rPr>
              <a:t/>
            </a:r>
            <a:br>
              <a:rPr lang="el-GR" sz="3100" dirty="0">
                <a:effectLst>
                  <a:outerShdw blurRad="38100" dist="38100" dir="2700000" algn="tl">
                    <a:srgbClr val="000000">
                      <a:alpha val="43137"/>
                    </a:srgbClr>
                  </a:outerShdw>
                </a:effectLst>
              </a:rPr>
            </a:br>
            <a:endParaRPr lang="el-GR" sz="31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14800"/>
            <a:ext cx="3200400"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00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152400"/>
            <a:ext cx="8229600" cy="533400"/>
          </a:xfrm>
        </p:spPr>
        <p:txBody>
          <a:bodyPr>
            <a:normAutofit fontScale="90000"/>
          </a:bodyPr>
          <a:lstStyle/>
          <a:p>
            <a:r>
              <a:rPr lang="el-GR" dirty="0" smtClean="0">
                <a:latin typeface="Times New Roman" panose="02020603050405020304" pitchFamily="18" charset="0"/>
                <a:cs typeface="Times New Roman" panose="02020603050405020304" pitchFamily="18" charset="0"/>
              </a:rPr>
              <a:t>ΕΙΕΑΔ</a:t>
            </a:r>
            <a:endParaRPr lang="el-GR"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893128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92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371600"/>
            <a:ext cx="8458200" cy="4919472"/>
          </a:xfrm>
        </p:spPr>
        <p:txBody>
          <a:bodyPr>
            <a:normAutofit fontScale="25000" lnSpcReduction="20000"/>
          </a:bodyPr>
          <a:lstStyle/>
          <a:p>
            <a:pPr algn="just">
              <a:lnSpc>
                <a:spcPct val="120000"/>
              </a:lnSpc>
            </a:pPr>
            <a:r>
              <a:rPr lang="el-GR" sz="8000" dirty="0" smtClean="0">
                <a:latin typeface="Times New Roman" panose="02020603050405020304" pitchFamily="18" charset="0"/>
                <a:cs typeface="Times New Roman" panose="02020603050405020304" pitchFamily="18" charset="0"/>
              </a:rPr>
              <a:t>Άλλο διάγνωση και αποτύπωση των αναντιστοιχιών της αγοράς εργασίας και άλλο </a:t>
            </a:r>
            <a:r>
              <a:rPr lang="el-GR" sz="8000" b="1" dirty="0" smtClean="0">
                <a:latin typeface="Times New Roman" panose="02020603050405020304" pitchFamily="18" charset="0"/>
                <a:cs typeface="Times New Roman" panose="02020603050405020304" pitchFamily="18" charset="0"/>
              </a:rPr>
              <a:t>πρόβλεψη των μελλοντικών απαιτήσεων ικανοτήτων και προσόντων του ανθρώπινου δυναμικού</a:t>
            </a:r>
            <a:r>
              <a:rPr lang="el-GR" sz="8000" dirty="0" smtClean="0">
                <a:latin typeface="Times New Roman" panose="02020603050405020304" pitchFamily="18" charset="0"/>
                <a:cs typeface="Times New Roman" panose="02020603050405020304" pitchFamily="18" charset="0"/>
              </a:rPr>
              <a:t>.</a:t>
            </a:r>
          </a:p>
          <a:p>
            <a:pPr marL="109728" indent="0" algn="just">
              <a:lnSpc>
                <a:spcPct val="120000"/>
              </a:lnSpc>
              <a:buNone/>
            </a:pPr>
            <a:endParaRPr lang="el-GR" sz="4400" dirty="0" smtClean="0">
              <a:latin typeface="Times New Roman" panose="02020603050405020304" pitchFamily="18" charset="0"/>
              <a:cs typeface="Times New Roman" panose="02020603050405020304" pitchFamily="18" charset="0"/>
            </a:endParaRPr>
          </a:p>
          <a:p>
            <a:pPr algn="just">
              <a:lnSpc>
                <a:spcPct val="120000"/>
              </a:lnSpc>
            </a:pPr>
            <a:r>
              <a:rPr lang="el-GR" sz="8000" dirty="0" smtClean="0">
                <a:latin typeface="Times New Roman" panose="02020603050405020304" pitchFamily="18" charset="0"/>
                <a:cs typeface="Times New Roman" panose="02020603050405020304" pitchFamily="18" charset="0"/>
              </a:rPr>
              <a:t>Σήμερα, επιβάλλεται να διαθέτουμε επιστημονικά όργανα που να προβλέπουν τις εξελίξεις στις επερχόμενες επενδύσεις και αναλόγως να προσαρμόσουμε την ΕΕΚ και τις απαιτούμενες ικανότητες του ανθρώπινου δυναμικού.</a:t>
            </a:r>
          </a:p>
          <a:p>
            <a:pPr algn="just">
              <a:lnSpc>
                <a:spcPct val="120000"/>
              </a:lnSpc>
            </a:pPr>
            <a:endParaRPr lang="el-GR" sz="4400" dirty="0">
              <a:latin typeface="Times New Roman" panose="02020603050405020304" pitchFamily="18" charset="0"/>
              <a:cs typeface="Times New Roman" panose="02020603050405020304" pitchFamily="18" charset="0"/>
            </a:endParaRPr>
          </a:p>
          <a:p>
            <a:pPr algn="just">
              <a:lnSpc>
                <a:spcPct val="120000"/>
              </a:lnSpc>
            </a:pPr>
            <a:r>
              <a:rPr lang="el-GR" sz="8000" dirty="0" smtClean="0">
                <a:latin typeface="Times New Roman" panose="02020603050405020304" pitchFamily="18" charset="0"/>
                <a:cs typeface="Times New Roman" panose="02020603050405020304" pitchFamily="18" charset="0"/>
              </a:rPr>
              <a:t>Κάτι τέτοιο δεν είναι καθόλου εύκολο.  Για το λόγο αυτό, αντί της στατικής και χωρίς άμεσο αντίκρισμα, απόκτησης επαγγελματικών δεξιοτήτων για μελλοντικές επενδύσεις, θα πρέπει σε μεγάλο βαθμό </a:t>
            </a:r>
            <a:r>
              <a:rPr lang="el-GR" sz="8000" b="1" dirty="0" smtClean="0">
                <a:latin typeface="Times New Roman" panose="02020603050405020304" pitchFamily="18" charset="0"/>
                <a:cs typeface="Times New Roman" panose="02020603050405020304" pitchFamily="18" charset="0"/>
              </a:rPr>
              <a:t>να προωθήσουμε την απόκτηση </a:t>
            </a:r>
            <a:r>
              <a:rPr lang="el-GR" sz="8000" b="1" dirty="0" err="1" smtClean="0">
                <a:latin typeface="Times New Roman" panose="02020603050405020304" pitchFamily="18" charset="0"/>
                <a:cs typeface="Times New Roman" panose="02020603050405020304" pitchFamily="18" charset="0"/>
              </a:rPr>
              <a:t>διαδραστικών</a:t>
            </a:r>
            <a:r>
              <a:rPr lang="el-GR" sz="8000" b="1" dirty="0" smtClean="0">
                <a:latin typeface="Times New Roman" panose="02020603050405020304" pitchFamily="18" charset="0"/>
                <a:cs typeface="Times New Roman" panose="02020603050405020304" pitchFamily="18" charset="0"/>
              </a:rPr>
              <a:t> ικανοτήτων συνεχούς προσαρμογής και δημιουργίας νέων δεξιοτήτων, αναλόγως των κάθε φορά απαιτήσεων των νέων επενδύσεων. </a:t>
            </a:r>
          </a:p>
          <a:p>
            <a:pPr algn="just">
              <a:lnSpc>
                <a:spcPct val="120000"/>
              </a:lnSpc>
            </a:pPr>
            <a:endParaRPr lang="el-GR" sz="3200" dirty="0" smtClean="0">
              <a:latin typeface="Times New Roman" panose="02020603050405020304" pitchFamily="18" charset="0"/>
              <a:cs typeface="Times New Roman" panose="02020603050405020304" pitchFamily="18" charset="0"/>
            </a:endParaRPr>
          </a:p>
          <a:p>
            <a:pPr algn="just">
              <a:lnSpc>
                <a:spcPct val="120000"/>
              </a:lnSpc>
            </a:pPr>
            <a:endParaRPr lang="el-GR" sz="3200"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p:txBody>
          <a:bodyPr>
            <a:normAutofit/>
          </a:bodyPr>
          <a:lstStyle/>
          <a:p>
            <a:pPr algn="ctr"/>
            <a:r>
              <a:rPr lang="el-GR" sz="3600" dirty="0" smtClean="0">
                <a:latin typeface="Times New Roman" panose="02020603050405020304" pitchFamily="18" charset="0"/>
                <a:cs typeface="Times New Roman" panose="02020603050405020304" pitchFamily="18" charset="0"/>
              </a:rPr>
              <a:t> Διάγνωση και πρόβλεψη</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2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04800" y="1066800"/>
            <a:ext cx="8458200" cy="5638800"/>
          </a:xfrm>
        </p:spPr>
        <p:txBody>
          <a:bodyPr>
            <a:normAutofit fontScale="32500" lnSpcReduction="20000"/>
          </a:bodyPr>
          <a:lstStyle/>
          <a:p>
            <a:pPr marL="109728" indent="0" algn="just">
              <a:buNone/>
            </a:pPr>
            <a:endParaRPr lang="el-GR" sz="8000" dirty="0" smtClean="0">
              <a:latin typeface="Times New Roman" panose="02020603050405020304" pitchFamily="18" charset="0"/>
              <a:cs typeface="Times New Roman" panose="02020603050405020304" pitchFamily="18" charset="0"/>
            </a:endParaRPr>
          </a:p>
          <a:p>
            <a:pPr lvl="0" algn="just">
              <a:lnSpc>
                <a:spcPct val="170000"/>
              </a:lnSpc>
            </a:pPr>
            <a:r>
              <a:rPr lang="el-GR" sz="8000" b="1" i="1" dirty="0" smtClean="0">
                <a:solidFill>
                  <a:srgbClr val="C00000"/>
                </a:solidFill>
                <a:latin typeface="Times New Roman" panose="02020603050405020304" pitchFamily="18" charset="0"/>
                <a:cs typeface="Times New Roman" panose="02020603050405020304" pitchFamily="18" charset="0"/>
              </a:rPr>
              <a:t>Η </a:t>
            </a:r>
            <a:r>
              <a:rPr lang="el-GR" sz="8000" b="1" i="1" dirty="0">
                <a:solidFill>
                  <a:srgbClr val="C00000"/>
                </a:solidFill>
                <a:latin typeface="Times New Roman" panose="02020603050405020304" pitchFamily="18" charset="0"/>
                <a:cs typeface="Times New Roman" panose="02020603050405020304" pitchFamily="18" charset="0"/>
              </a:rPr>
              <a:t>επιλογή </a:t>
            </a:r>
            <a:r>
              <a:rPr lang="el-GR" sz="8000" b="1" i="1" dirty="0" smtClean="0">
                <a:solidFill>
                  <a:srgbClr val="C00000"/>
                </a:solidFill>
                <a:latin typeface="Times New Roman" panose="02020603050405020304" pitchFamily="18" charset="0"/>
                <a:cs typeface="Times New Roman" panose="02020603050405020304" pitchFamily="18" charset="0"/>
              </a:rPr>
              <a:t>ήταν </a:t>
            </a:r>
            <a:r>
              <a:rPr lang="el-GR" sz="8000" b="1" i="1" dirty="0">
                <a:solidFill>
                  <a:srgbClr val="C00000"/>
                </a:solidFill>
                <a:latin typeface="Times New Roman" panose="02020603050405020304" pitchFamily="18" charset="0"/>
                <a:cs typeface="Times New Roman" panose="02020603050405020304" pitchFamily="18" charset="0"/>
              </a:rPr>
              <a:t>καινοτομία </a:t>
            </a:r>
            <a:r>
              <a:rPr lang="el-GR" sz="8000" b="1" i="1" dirty="0" smtClean="0">
                <a:solidFill>
                  <a:srgbClr val="C00000"/>
                </a:solidFill>
                <a:latin typeface="Times New Roman" panose="02020603050405020304" pitchFamily="18" charset="0"/>
                <a:cs typeface="Times New Roman" panose="02020603050405020304" pitchFamily="18" charset="0"/>
              </a:rPr>
              <a:t>και </a:t>
            </a:r>
            <a:r>
              <a:rPr lang="el-GR" sz="8000" b="1" i="1" dirty="0">
                <a:solidFill>
                  <a:srgbClr val="C00000"/>
                </a:solidFill>
                <a:latin typeface="Times New Roman" panose="02020603050405020304" pitchFamily="18" charset="0"/>
                <a:cs typeface="Times New Roman" panose="02020603050405020304" pitchFamily="18" charset="0"/>
              </a:rPr>
              <a:t>ρίσκο. Οι Ιρλανδοί ρίσκαραν να </a:t>
            </a:r>
            <a:r>
              <a:rPr lang="el-GR" sz="8000" b="1" i="1" dirty="0" err="1" smtClean="0">
                <a:solidFill>
                  <a:srgbClr val="C00000"/>
                </a:solidFill>
                <a:latin typeface="Times New Roman" panose="02020603050405020304" pitchFamily="18" charset="0"/>
                <a:cs typeface="Times New Roman" panose="02020603050405020304" pitchFamily="18" charset="0"/>
              </a:rPr>
              <a:t>επανακαταρτίσουν</a:t>
            </a:r>
            <a:r>
              <a:rPr lang="el-GR" sz="8000" b="1" i="1" dirty="0" smtClean="0">
                <a:solidFill>
                  <a:srgbClr val="C00000"/>
                </a:solidFill>
                <a:latin typeface="Times New Roman" panose="02020603050405020304" pitchFamily="18" charset="0"/>
                <a:cs typeface="Times New Roman" panose="02020603050405020304" pitchFamily="18" charset="0"/>
              </a:rPr>
              <a:t> το ανθρώπινο δυναμικό πριν </a:t>
            </a:r>
            <a:r>
              <a:rPr lang="el-GR" sz="8000" b="1" i="1" dirty="0">
                <a:solidFill>
                  <a:srgbClr val="C00000"/>
                </a:solidFill>
                <a:latin typeface="Times New Roman" panose="02020603050405020304" pitchFamily="18" charset="0"/>
                <a:cs typeface="Times New Roman" panose="02020603050405020304" pitchFamily="18" charset="0"/>
              </a:rPr>
              <a:t>έρθουν οι επενδυτές και </a:t>
            </a:r>
            <a:r>
              <a:rPr lang="el-GR" sz="8000" b="1" i="1" dirty="0" smtClean="0">
                <a:solidFill>
                  <a:srgbClr val="C00000"/>
                </a:solidFill>
                <a:latin typeface="Times New Roman" panose="02020603050405020304" pitchFamily="18" charset="0"/>
                <a:cs typeface="Times New Roman" panose="02020603050405020304" pitchFamily="18" charset="0"/>
              </a:rPr>
              <a:t>πέτυχαν! </a:t>
            </a:r>
            <a:endParaRPr lang="el-GR" sz="8000" i="1" dirty="0">
              <a:solidFill>
                <a:srgbClr val="C00000"/>
              </a:solidFill>
              <a:latin typeface="Times New Roman" panose="02020603050405020304" pitchFamily="18" charset="0"/>
              <a:cs typeface="Times New Roman" panose="02020603050405020304" pitchFamily="18" charset="0"/>
            </a:endParaRPr>
          </a:p>
          <a:p>
            <a:pPr marL="109728" lvl="0" indent="0" algn="just">
              <a:buNone/>
            </a:pPr>
            <a:endParaRPr lang="el-GR" sz="8000" b="1" dirty="0" smtClean="0">
              <a:latin typeface="Times New Roman" panose="02020603050405020304" pitchFamily="18" charset="0"/>
              <a:cs typeface="Times New Roman" panose="02020603050405020304" pitchFamily="18" charset="0"/>
            </a:endParaRPr>
          </a:p>
          <a:p>
            <a:pPr lvl="0" algn="just">
              <a:lnSpc>
                <a:spcPct val="120000"/>
              </a:lnSpc>
            </a:pPr>
            <a:r>
              <a:rPr lang="el-GR" sz="8000" dirty="0" smtClean="0">
                <a:latin typeface="Times New Roman" panose="02020603050405020304" pitchFamily="18" charset="0"/>
                <a:cs typeface="Times New Roman" panose="02020603050405020304" pitchFamily="18" charset="0"/>
              </a:rPr>
              <a:t>Αυτό ήταν </a:t>
            </a:r>
            <a:r>
              <a:rPr lang="el-GR" sz="8000" dirty="0">
                <a:latin typeface="Times New Roman" panose="02020603050405020304" pitchFamily="18" charset="0"/>
                <a:cs typeface="Times New Roman" panose="02020603050405020304" pitchFamily="18" charset="0"/>
              </a:rPr>
              <a:t>ένα από τα κλειδιά του </a:t>
            </a:r>
            <a:r>
              <a:rPr lang="el-GR" sz="8000" b="1" dirty="0">
                <a:latin typeface="Times New Roman" panose="02020603050405020304" pitchFamily="18" charset="0"/>
                <a:cs typeface="Times New Roman" panose="02020603050405020304" pitchFamily="18" charset="0"/>
              </a:rPr>
              <a:t>«Ιρλανδικού θαύματος</a:t>
            </a:r>
            <a:r>
              <a:rPr lang="el-GR" sz="8000" b="1" dirty="0" smtClean="0">
                <a:latin typeface="Times New Roman" panose="02020603050405020304" pitchFamily="18" charset="0"/>
                <a:cs typeface="Times New Roman" panose="02020603050405020304" pitchFamily="18" charset="0"/>
              </a:rPr>
              <a:t>» </a:t>
            </a:r>
            <a:r>
              <a:rPr lang="el-GR" sz="8000" dirty="0" smtClean="0">
                <a:latin typeface="Times New Roman" panose="02020603050405020304" pitchFamily="18" charset="0"/>
                <a:cs typeface="Times New Roman" panose="02020603050405020304" pitchFamily="18" charset="0"/>
              </a:rPr>
              <a:t>που γνωρίσαμε από τα μέσα της δεκαετίας του </a:t>
            </a:r>
            <a:r>
              <a:rPr lang="el-GR" sz="8000" dirty="0">
                <a:latin typeface="Times New Roman" panose="02020603050405020304" pitchFamily="18" charset="0"/>
                <a:cs typeface="Times New Roman" panose="02020603050405020304" pitchFamily="18" charset="0"/>
              </a:rPr>
              <a:t>΄</a:t>
            </a:r>
            <a:r>
              <a:rPr lang="el-GR" sz="8000" dirty="0" smtClean="0">
                <a:latin typeface="Times New Roman" panose="02020603050405020304" pitchFamily="18" charset="0"/>
                <a:cs typeface="Times New Roman" panose="02020603050405020304" pitchFamily="18" charset="0"/>
              </a:rPr>
              <a:t>90 το οποίο κράτησε μέχρι την κρίση το 2009, ενώ άφησε αρκετά αποθέματα για να ξεπεράσει γρήγορα η χώρα την κρίση. </a:t>
            </a:r>
            <a:endParaRPr lang="el-GR" sz="2000" dirty="0" smtClean="0">
              <a:latin typeface="Arial" pitchFamily="34" charset="0"/>
              <a:cs typeface="Arial" pitchFamily="34" charset="0"/>
            </a:endParaRPr>
          </a:p>
          <a:p>
            <a:pPr lvl="0"/>
            <a:endParaRPr lang="el-GR" sz="2000" dirty="0" smtClean="0">
              <a:latin typeface="Arial" pitchFamily="34" charset="0"/>
              <a:cs typeface="Arial" pitchFamily="34" charset="0"/>
            </a:endParaRPr>
          </a:p>
          <a:p>
            <a:pPr lvl="0"/>
            <a:endParaRPr lang="el-GR" sz="2000" dirty="0" smtClean="0">
              <a:latin typeface="Arial" pitchFamily="34" charset="0"/>
              <a:cs typeface="Arial" pitchFamily="34" charset="0"/>
            </a:endParaRPr>
          </a:p>
          <a:p>
            <a:pPr marL="536575" indent="0">
              <a:buNone/>
            </a:pPr>
            <a:r>
              <a:rPr lang="el-GR" sz="3700" i="1" dirty="0" smtClean="0">
                <a:solidFill>
                  <a:srgbClr val="C00000"/>
                </a:solidFill>
                <a:latin typeface="Times New Roman" panose="02020603050405020304" pitchFamily="18" charset="0"/>
                <a:cs typeface="Times New Roman" panose="02020603050405020304" pitchFamily="18" charset="0"/>
              </a:rPr>
              <a:t>      </a:t>
            </a:r>
            <a:r>
              <a:rPr lang="en-US" sz="3700" i="1" dirty="0" smtClean="0">
                <a:solidFill>
                  <a:srgbClr val="C00000"/>
                </a:solidFill>
                <a:latin typeface="Times New Roman" panose="02020603050405020304" pitchFamily="18" charset="0"/>
                <a:cs typeface="Times New Roman" panose="02020603050405020304" pitchFamily="18" charset="0"/>
              </a:rPr>
              <a:t>*</a:t>
            </a:r>
            <a:r>
              <a:rPr lang="el-GR" sz="3700" i="1" dirty="0" smtClean="0">
                <a:solidFill>
                  <a:srgbClr val="C00000"/>
                </a:solidFill>
                <a:latin typeface="Times New Roman" panose="02020603050405020304" pitchFamily="18" charset="0"/>
                <a:cs typeface="Times New Roman" panose="02020603050405020304" pitchFamily="18" charset="0"/>
              </a:rPr>
              <a:t>Πηγή: «Βιοτεχνικά θέματα» τ. 12/2004, Σ. Βασιλείου: «Το Ιρλανδικό θαύμα»</a:t>
            </a:r>
            <a:endParaRPr lang="el-GR" sz="3700" dirty="0">
              <a:solidFill>
                <a:srgbClr val="C00000"/>
              </a:solidFill>
              <a:latin typeface="Arial" pitchFamily="34" charset="0"/>
              <a:cs typeface="Arial" pitchFamily="34" charset="0"/>
            </a:endParaRPr>
          </a:p>
        </p:txBody>
      </p:sp>
      <p:sp>
        <p:nvSpPr>
          <p:cNvPr id="3" name="Τίτλος 2"/>
          <p:cNvSpPr>
            <a:spLocks noGrp="1"/>
          </p:cNvSpPr>
          <p:nvPr>
            <p:ph type="title"/>
          </p:nvPr>
        </p:nvSpPr>
        <p:spPr>
          <a:xfrm>
            <a:off x="457200" y="76200"/>
            <a:ext cx="7772400" cy="838200"/>
          </a:xfrm>
        </p:spPr>
        <p:txBody>
          <a:bodyPr>
            <a:normAutofit/>
          </a:bodyPr>
          <a:lstStyle/>
          <a:p>
            <a:pPr algn="ctr"/>
            <a:r>
              <a:rPr lang="el-GR" sz="3600" dirty="0" smtClean="0">
                <a:solidFill>
                  <a:schemeClr val="tx1"/>
                </a:solidFill>
                <a:latin typeface="Times New Roman" panose="02020603050405020304" pitchFamily="18" charset="0"/>
                <a:cs typeface="Times New Roman" panose="02020603050405020304" pitchFamily="18" charset="0"/>
              </a:rPr>
              <a:t>  </a:t>
            </a:r>
            <a:r>
              <a:rPr lang="el-GR" sz="3600" dirty="0" smtClean="0">
                <a:solidFill>
                  <a:schemeClr val="tx1"/>
                </a:solidFill>
                <a:effectLst/>
                <a:latin typeface="Times New Roman" panose="02020603050405020304" pitchFamily="18" charset="0"/>
                <a:cs typeface="Times New Roman" panose="02020603050405020304" pitchFamily="18" charset="0"/>
              </a:rPr>
              <a:t>Το παράδειγμα της Ιρλανδίας</a:t>
            </a:r>
            <a:endParaRPr lang="el-GR" sz="36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09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04800" y="1676400"/>
            <a:ext cx="8534400" cy="4851401"/>
          </a:xfrm>
        </p:spPr>
        <p:txBody>
          <a:bodyPr>
            <a:normAutofit fontScale="25000" lnSpcReduction="20000"/>
          </a:bodyPr>
          <a:lstStyle/>
          <a:p>
            <a:pPr marL="109728" indent="0">
              <a:lnSpc>
                <a:spcPct val="120000"/>
              </a:lnSpc>
              <a:spcBef>
                <a:spcPts val="0"/>
              </a:spcBef>
              <a:buNone/>
            </a:pPr>
            <a:r>
              <a:rPr lang="el-GR" sz="8000" i="1" dirty="0" smtClean="0">
                <a:latin typeface="Times New Roman" panose="02020603050405020304" pitchFamily="18" charset="0"/>
                <a:cs typeface="Times New Roman" panose="02020603050405020304" pitchFamily="18" charset="0"/>
              </a:rPr>
              <a:t>    Συνεπώς,</a:t>
            </a:r>
            <a:r>
              <a:rPr lang="el-GR" sz="8000" dirty="0">
                <a:latin typeface="Times New Roman" panose="02020603050405020304" pitchFamily="18" charset="0"/>
                <a:cs typeface="Times New Roman" panose="02020603050405020304" pitchFamily="18" charset="0"/>
              </a:rPr>
              <a:t> </a:t>
            </a:r>
            <a:endParaRPr lang="el-GR" sz="8000" dirty="0" smtClean="0">
              <a:latin typeface="Times New Roman" panose="02020603050405020304" pitchFamily="18" charset="0"/>
              <a:cs typeface="Times New Roman" panose="02020603050405020304" pitchFamily="18" charset="0"/>
            </a:endParaRPr>
          </a:p>
          <a:p>
            <a:pPr marL="109728" indent="0">
              <a:lnSpc>
                <a:spcPct val="120000"/>
              </a:lnSpc>
              <a:spcBef>
                <a:spcPts val="0"/>
              </a:spcBef>
              <a:buNone/>
            </a:pPr>
            <a:endParaRPr lang="el-GR" sz="8000" dirty="0">
              <a:latin typeface="Times New Roman" panose="02020603050405020304" pitchFamily="18" charset="0"/>
              <a:cs typeface="Times New Roman" panose="02020603050405020304" pitchFamily="18" charset="0"/>
            </a:endParaRPr>
          </a:p>
          <a:p>
            <a:pPr algn="just">
              <a:lnSpc>
                <a:spcPct val="120000"/>
              </a:lnSpc>
              <a:spcBef>
                <a:spcPts val="0"/>
              </a:spcBef>
            </a:pPr>
            <a:r>
              <a:rPr lang="el-GR" sz="8000" dirty="0">
                <a:latin typeface="Times New Roman" panose="02020603050405020304" pitchFamily="18" charset="0"/>
                <a:cs typeface="Times New Roman" panose="02020603050405020304" pitchFamily="18" charset="0"/>
              </a:rPr>
              <a:t>Το εκπαιδευτικό μας σύστημα, σε όλα τα επίπεδα θα πρέπει να διδάσκει, πέρα από τις τυπικές και ουσιαστικές γνώσεις και </a:t>
            </a:r>
            <a:r>
              <a:rPr lang="el-GR" sz="8000" b="1" dirty="0">
                <a:latin typeface="Times New Roman" panose="02020603050405020304" pitchFamily="18" charset="0"/>
                <a:cs typeface="Times New Roman" panose="02020603050405020304" pitchFamily="18" charset="0"/>
              </a:rPr>
              <a:t>ένα διαλεκτικό, εξελισσόμενο σύστημα αυτοελέγχου και αναβάθμισης των κατεκτημένων γνώσεων, προσόντων </a:t>
            </a:r>
            <a:r>
              <a:rPr lang="el-GR" sz="8000" b="1" dirty="0" smtClean="0">
                <a:latin typeface="Times New Roman" panose="02020603050405020304" pitchFamily="18" charset="0"/>
                <a:cs typeface="Times New Roman" panose="02020603050405020304" pitchFamily="18" charset="0"/>
              </a:rPr>
              <a:t>και</a:t>
            </a:r>
            <a:r>
              <a:rPr lang="el-GR" sz="8000" b="1" dirty="0" smtClean="0">
                <a:solidFill>
                  <a:srgbClr val="00B050"/>
                </a:solidFill>
                <a:latin typeface="Times New Roman" panose="02020603050405020304" pitchFamily="18" charset="0"/>
                <a:cs typeface="Times New Roman" panose="02020603050405020304" pitchFamily="18" charset="0"/>
              </a:rPr>
              <a:t> </a:t>
            </a:r>
            <a:r>
              <a:rPr lang="el-GR" sz="8000" b="1" dirty="0" smtClean="0">
                <a:latin typeface="Times New Roman" panose="02020603050405020304" pitchFamily="18" charset="0"/>
                <a:cs typeface="Times New Roman" panose="02020603050405020304" pitchFamily="18" charset="0"/>
              </a:rPr>
              <a:t>δεξιοτήτων</a:t>
            </a:r>
            <a:r>
              <a:rPr lang="el-GR" sz="8000" b="1" dirty="0">
                <a:latin typeface="Times New Roman" panose="02020603050405020304" pitchFamily="18" charset="0"/>
                <a:cs typeface="Times New Roman" panose="02020603050405020304" pitchFamily="18" charset="0"/>
              </a:rPr>
              <a:t>.</a:t>
            </a:r>
            <a:r>
              <a:rPr lang="el-GR" sz="8000" dirty="0">
                <a:latin typeface="Times New Roman" panose="02020603050405020304" pitchFamily="18" charset="0"/>
                <a:cs typeface="Times New Roman" panose="02020603050405020304" pitchFamily="18" charset="0"/>
              </a:rPr>
              <a:t> </a:t>
            </a:r>
            <a:endParaRPr lang="el-GR" sz="8000" dirty="0" smtClean="0">
              <a:latin typeface="Times New Roman" panose="02020603050405020304" pitchFamily="18" charset="0"/>
              <a:cs typeface="Times New Roman" panose="02020603050405020304" pitchFamily="18" charset="0"/>
            </a:endParaRPr>
          </a:p>
          <a:p>
            <a:pPr algn="just">
              <a:lnSpc>
                <a:spcPct val="120000"/>
              </a:lnSpc>
              <a:spcBef>
                <a:spcPts val="0"/>
              </a:spcBef>
            </a:pPr>
            <a:endParaRPr lang="el-GR" sz="8000" dirty="0" smtClean="0">
              <a:latin typeface="Times New Roman" panose="02020603050405020304" pitchFamily="18" charset="0"/>
              <a:cs typeface="Times New Roman" panose="02020603050405020304" pitchFamily="18" charset="0"/>
            </a:endParaRPr>
          </a:p>
          <a:p>
            <a:pPr algn="just">
              <a:lnSpc>
                <a:spcPct val="120000"/>
              </a:lnSpc>
              <a:spcBef>
                <a:spcPts val="0"/>
              </a:spcBef>
            </a:pPr>
            <a:r>
              <a:rPr lang="el-GR" sz="8000" dirty="0" smtClean="0">
                <a:latin typeface="Times New Roman" panose="02020603050405020304" pitchFamily="18" charset="0"/>
                <a:cs typeface="Times New Roman" panose="02020603050405020304" pitchFamily="18" charset="0"/>
              </a:rPr>
              <a:t>Η χώρα πρέπει να διαθέτει ένα καλά εξοπλισμένο επιστημονικό όργανο πρόβλεψης των μελλοντικών επαγγελματικών ικανοτήτων και το εκπαιδευτικό σύστημα μια μεθοδολογία εξοπλισμού του ανθρώπινου δυναμικού με τις ικανότητες συνεχούς απόκτησης νέων δεξιοτήτων.</a:t>
            </a:r>
          </a:p>
          <a:p>
            <a:pPr algn="just">
              <a:lnSpc>
                <a:spcPct val="120000"/>
              </a:lnSpc>
              <a:spcBef>
                <a:spcPts val="0"/>
              </a:spcBef>
            </a:pPr>
            <a:endParaRPr lang="el-GR" sz="8000" dirty="0">
              <a:latin typeface="Arial" pitchFamily="34" charset="0"/>
              <a:cs typeface="Arial" pitchFamily="34" charset="0"/>
            </a:endParaRPr>
          </a:p>
          <a:p>
            <a:pPr algn="just">
              <a:lnSpc>
                <a:spcPct val="120000"/>
              </a:lnSpc>
              <a:spcBef>
                <a:spcPts val="0"/>
              </a:spcBef>
            </a:pPr>
            <a:endParaRPr lang="el-GR" sz="8000" dirty="0" smtClean="0">
              <a:latin typeface="Arial" pitchFamily="34" charset="0"/>
              <a:cs typeface="Arial" pitchFamily="34" charset="0"/>
            </a:endParaRPr>
          </a:p>
          <a:p>
            <a:pPr algn="just">
              <a:lnSpc>
                <a:spcPct val="170000"/>
              </a:lnSpc>
            </a:pPr>
            <a:endParaRPr lang="el-GR" sz="7200" dirty="0">
              <a:latin typeface="Times New Roman" panose="02020603050405020304" pitchFamily="18" charset="0"/>
              <a:cs typeface="Times New Roman" panose="02020603050405020304" pitchFamily="18" charset="0"/>
            </a:endParaRPr>
          </a:p>
          <a:p>
            <a:pPr algn="just">
              <a:lnSpc>
                <a:spcPct val="170000"/>
              </a:lnSpc>
            </a:pPr>
            <a:endParaRPr lang="el-GR" sz="7200" dirty="0" smtClean="0">
              <a:latin typeface="Times New Roman" panose="02020603050405020304" pitchFamily="18" charset="0"/>
              <a:cs typeface="Times New Roman" panose="02020603050405020304" pitchFamily="18" charset="0"/>
            </a:endParaRPr>
          </a:p>
          <a:p>
            <a:pPr algn="just">
              <a:lnSpc>
                <a:spcPct val="170000"/>
              </a:lnSpc>
            </a:pPr>
            <a:endParaRPr lang="el-GR" sz="7200" dirty="0" smtClean="0">
              <a:latin typeface="Times New Roman" panose="02020603050405020304" pitchFamily="18" charset="0"/>
              <a:cs typeface="Times New Roman" panose="02020603050405020304" pitchFamily="18" charset="0"/>
            </a:endParaRPr>
          </a:p>
          <a:p>
            <a:pPr marL="109728" indent="0" algn="just">
              <a:lnSpc>
                <a:spcPct val="170000"/>
              </a:lnSpc>
              <a:buNone/>
            </a:pPr>
            <a:r>
              <a:rPr lang="el-GR" dirty="0"/>
              <a:t> </a:t>
            </a:r>
          </a:p>
          <a:p>
            <a:pPr marL="109728" indent="0" algn="r">
              <a:lnSpc>
                <a:spcPct val="170000"/>
              </a:lnSpc>
              <a:buNone/>
            </a:pPr>
            <a:r>
              <a:rPr lang="el-GR" sz="7200" b="1" i="1" dirty="0" smtClean="0">
                <a:solidFill>
                  <a:srgbClr val="FF0000"/>
                </a:solidFill>
                <a:latin typeface="Times New Roman" panose="02020603050405020304" pitchFamily="18" charset="0"/>
                <a:cs typeface="Times New Roman" panose="02020603050405020304" pitchFamily="18" charset="0"/>
              </a:rPr>
              <a:t> </a:t>
            </a:r>
            <a:endParaRPr lang="el-GR" dirty="0"/>
          </a:p>
          <a:p>
            <a:pPr algn="r"/>
            <a:endParaRPr lang="el-GR" dirty="0"/>
          </a:p>
        </p:txBody>
      </p:sp>
      <p:sp>
        <p:nvSpPr>
          <p:cNvPr id="3" name="Τίτλος 2"/>
          <p:cNvSpPr>
            <a:spLocks noGrp="1"/>
          </p:cNvSpPr>
          <p:nvPr>
            <p:ph type="title"/>
          </p:nvPr>
        </p:nvSpPr>
        <p:spPr>
          <a:xfrm>
            <a:off x="457200" y="304800"/>
            <a:ext cx="8153400" cy="1371600"/>
          </a:xfrm>
        </p:spPr>
        <p:txBody>
          <a:bodyPr>
            <a:normAutofit fontScale="90000"/>
          </a:bodyPr>
          <a:lstStyle/>
          <a:p>
            <a:pPr algn="r"/>
            <a:r>
              <a:rPr lang="el-GR" sz="4400" dirty="0">
                <a:solidFill>
                  <a:srgbClr val="FF0000"/>
                </a:solidFill>
                <a:latin typeface="Times New Roman" panose="02020603050405020304" pitchFamily="18" charset="0"/>
                <a:cs typeface="Times New Roman" panose="02020603050405020304" pitchFamily="18" charset="0"/>
              </a:rPr>
              <a:t/>
            </a:r>
            <a:br>
              <a:rPr lang="el-GR" sz="4400" dirty="0">
                <a:solidFill>
                  <a:srgbClr val="FF0000"/>
                </a:solidFill>
                <a:latin typeface="Times New Roman" panose="02020603050405020304" pitchFamily="18" charset="0"/>
                <a:cs typeface="Times New Roman" panose="02020603050405020304" pitchFamily="18" charset="0"/>
              </a:rPr>
            </a:br>
            <a:r>
              <a:rPr lang="el-GR" sz="3600" dirty="0">
                <a:solidFill>
                  <a:schemeClr val="tx1"/>
                </a:solidFill>
                <a:effectLst/>
                <a:latin typeface="Times New Roman" panose="02020603050405020304" pitchFamily="18" charset="0"/>
                <a:cs typeface="Times New Roman" panose="02020603050405020304" pitchFamily="18" charset="0"/>
              </a:rPr>
              <a:t>Ένα σύστημα </a:t>
            </a:r>
            <a:r>
              <a:rPr lang="el-GR" sz="3600" dirty="0" err="1">
                <a:solidFill>
                  <a:schemeClr val="tx1"/>
                </a:solidFill>
                <a:effectLst/>
                <a:latin typeface="Times New Roman" panose="02020603050405020304" pitchFamily="18" charset="0"/>
                <a:cs typeface="Times New Roman" panose="02020603050405020304" pitchFamily="18" charset="0"/>
              </a:rPr>
              <a:t>αυτοεξέλιξης</a:t>
            </a:r>
            <a:r>
              <a:rPr lang="el-GR" sz="3600" dirty="0">
                <a:solidFill>
                  <a:schemeClr val="tx1"/>
                </a:solidFill>
                <a:effectLst/>
                <a:latin typeface="Times New Roman" panose="02020603050405020304" pitchFamily="18" charset="0"/>
                <a:cs typeface="Times New Roman" panose="02020603050405020304" pitchFamily="18" charset="0"/>
              </a:rPr>
              <a:t>  εφ’ όρου ζωής</a:t>
            </a:r>
            <a:r>
              <a:rPr lang="el-GR" sz="2200" dirty="0">
                <a:solidFill>
                  <a:schemeClr val="tx1"/>
                </a:solidFill>
                <a:effectLst/>
                <a:latin typeface="Arial" pitchFamily="34" charset="0"/>
                <a:cs typeface="Arial" pitchFamily="34" charset="0"/>
              </a:rPr>
              <a:t/>
            </a:r>
            <a:br>
              <a:rPr lang="el-GR" sz="2200" dirty="0">
                <a:solidFill>
                  <a:schemeClr val="tx1"/>
                </a:solidFill>
                <a:effectLst/>
                <a:latin typeface="Arial" pitchFamily="34" charset="0"/>
                <a:cs typeface="Arial" pitchFamily="34" charset="0"/>
              </a:rPr>
            </a:br>
            <a:r>
              <a:rPr lang="el-GR" sz="1800" dirty="0" smtClean="0">
                <a:solidFill>
                  <a:schemeClr val="tx1"/>
                </a:solidFill>
                <a:effectLst/>
                <a:latin typeface="Times New Roman" panose="02020603050405020304" pitchFamily="18" charset="0"/>
                <a:cs typeface="Times New Roman" panose="02020603050405020304" pitchFamily="18" charset="0"/>
              </a:rPr>
              <a:t/>
            </a:r>
            <a:br>
              <a:rPr lang="el-GR" sz="1800" dirty="0" smtClean="0">
                <a:solidFill>
                  <a:schemeClr val="tx1"/>
                </a:solidFill>
                <a:effectLst/>
                <a:latin typeface="Times New Roman" panose="02020603050405020304" pitchFamily="18" charset="0"/>
                <a:cs typeface="Times New Roman" panose="02020603050405020304" pitchFamily="18" charset="0"/>
              </a:rPr>
            </a:br>
            <a:r>
              <a:rPr lang="el-GR" sz="2000" i="1" dirty="0" smtClean="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Το </a:t>
            </a:r>
            <a:r>
              <a:rPr lang="el-GR" sz="2000" i="1" dirty="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μυαλό δεν είναι ένα δοχείο που πρέπει να γεμίσει, </a:t>
            </a:r>
            <a:br>
              <a:rPr lang="el-GR" sz="2000" i="1" dirty="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br>
            <a:r>
              <a:rPr lang="el-GR" sz="2000" i="1" dirty="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    αλλά μια φωτιά που πρέπει ν’ ανάψει!</a:t>
            </a:r>
            <a:r>
              <a:rPr lang="el-GR" sz="2000" dirty="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 </a:t>
            </a:r>
            <a:r>
              <a:rPr lang="el-GR" sz="2000" dirty="0" smtClean="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 </a:t>
            </a:r>
            <a:r>
              <a:rPr lang="el-GR" sz="2000" i="1" dirty="0" smtClean="0">
                <a:solidFill>
                  <a:srgbClr val="C00000"/>
                </a:solidFill>
                <a:effectLst>
                  <a:outerShdw blurRad="31750" dist="25400" dir="5400000" algn="tl">
                    <a:srgbClr val="000000">
                      <a:alpha val="25000"/>
                    </a:srgbClr>
                  </a:outerShdw>
                </a:effectLst>
                <a:latin typeface="Times New Roman" panose="02020603050405020304" pitchFamily="18" charset="0"/>
                <a:cs typeface="Times New Roman" panose="02020603050405020304" pitchFamily="18" charset="0"/>
              </a:rPr>
              <a:t>ΠΛΟΥΤΑΡΧΟΣ</a:t>
            </a:r>
            <a:r>
              <a:rPr lang="el-GR" sz="4400" dirty="0">
                <a:solidFill>
                  <a:srgbClr val="C00000"/>
                </a:solidFill>
                <a:effectLst/>
              </a:rPr>
              <a:t/>
            </a:r>
            <a:br>
              <a:rPr lang="el-GR" sz="4400" dirty="0">
                <a:solidFill>
                  <a:srgbClr val="C00000"/>
                </a:solidFill>
                <a:effectLst/>
              </a:rPr>
            </a:br>
            <a:r>
              <a:rPr lang="el-GR" sz="1600" dirty="0">
                <a:solidFill>
                  <a:srgbClr val="C00000"/>
                </a:solidFill>
                <a:effectLst/>
              </a:rPr>
              <a:t/>
            </a:r>
            <a:br>
              <a:rPr lang="el-GR" sz="1600" dirty="0">
                <a:solidFill>
                  <a:srgbClr val="C00000"/>
                </a:solidFill>
                <a:effectLst/>
              </a:rPr>
            </a:br>
            <a:endParaRPr lang="el-GR" sz="1600" dirty="0">
              <a:solidFill>
                <a:srgbClr val="C00000"/>
              </a:solidFill>
            </a:endParaRPr>
          </a:p>
        </p:txBody>
      </p:sp>
      <p:pic>
        <p:nvPicPr>
          <p:cNvPr id="7170" name="Θέση περιεχομένου 3" descr="Περιγραφή: http://gellym.pressbooks.com/wp-content/uploads/sites/57941/2017/01/sxima2.gif"/>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105400"/>
            <a:ext cx="3505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81000" y="1447800"/>
            <a:ext cx="8305800" cy="5029200"/>
          </a:xfrm>
        </p:spPr>
        <p:txBody>
          <a:bodyPr>
            <a:noAutofit/>
          </a:bodyPr>
          <a:lstStyle/>
          <a:p>
            <a:pPr algn="just">
              <a:lnSpc>
                <a:spcPct val="120000"/>
              </a:lnSpc>
            </a:pPr>
            <a:r>
              <a:rPr lang="el-GR" sz="1800" dirty="0">
                <a:latin typeface="Times New Roman" panose="02020603050405020304" pitchFamily="18" charset="0"/>
                <a:cs typeface="Times New Roman" panose="02020603050405020304" pitchFamily="18" charset="0"/>
              </a:rPr>
              <a:t>Ορισμένες </a:t>
            </a:r>
            <a:r>
              <a:rPr lang="el-GR" sz="1800" dirty="0" smtClean="0">
                <a:latin typeface="Times New Roman" panose="02020603050405020304" pitchFamily="18" charset="0"/>
                <a:cs typeface="Times New Roman" panose="02020603050405020304" pitchFamily="18" charset="0"/>
              </a:rPr>
              <a:t>ικανότητες, όπως οι ψηφιακές, είναι </a:t>
            </a:r>
            <a:r>
              <a:rPr lang="el-GR" sz="1800" dirty="0">
                <a:latin typeface="Times New Roman" panose="02020603050405020304" pitchFamily="18" charset="0"/>
                <a:cs typeface="Times New Roman" panose="02020603050405020304" pitchFamily="18" charset="0"/>
              </a:rPr>
              <a:t>καθοριστικός δείκτης </a:t>
            </a:r>
            <a:r>
              <a:rPr lang="el-GR" sz="1800" dirty="0" smtClean="0">
                <a:latin typeface="Times New Roman" panose="02020603050405020304" pitchFamily="18" charset="0"/>
                <a:cs typeface="Times New Roman" panose="02020603050405020304" pitchFamily="18" charset="0"/>
              </a:rPr>
              <a:t>της ικανότητας του ανθρώπινου δυναμικού </a:t>
            </a:r>
            <a:r>
              <a:rPr lang="el-GR" sz="1800" dirty="0">
                <a:latin typeface="Times New Roman" panose="02020603050405020304" pitchFamily="18" charset="0"/>
                <a:cs typeface="Times New Roman" panose="02020603050405020304" pitchFamily="18" charset="0"/>
              </a:rPr>
              <a:t>να προσαρμόζεται </a:t>
            </a:r>
            <a:r>
              <a:rPr lang="el-GR" sz="1800" dirty="0" smtClean="0">
                <a:latin typeface="Times New Roman" panose="02020603050405020304" pitchFamily="18" charset="0"/>
                <a:cs typeface="Times New Roman" panose="02020603050405020304" pitchFamily="18" charset="0"/>
              </a:rPr>
              <a:t>σε </a:t>
            </a:r>
            <a:r>
              <a:rPr lang="el-GR" sz="1800" dirty="0">
                <a:latin typeface="Times New Roman" panose="02020603050405020304" pitchFamily="18" charset="0"/>
                <a:cs typeface="Times New Roman" panose="02020603050405020304" pitchFamily="18" charset="0"/>
              </a:rPr>
              <a:t>κάθε νέα εξέλιξη των επαγγελμάτων και της αγοράς εργασίας. </a:t>
            </a:r>
          </a:p>
          <a:p>
            <a:pPr algn="just">
              <a:lnSpc>
                <a:spcPct val="120000"/>
              </a:lnSpc>
            </a:pPr>
            <a:r>
              <a:rPr lang="el-GR" sz="1800" b="1" dirty="0" smtClean="0">
                <a:solidFill>
                  <a:srgbClr val="C00000"/>
                </a:solidFill>
                <a:latin typeface="Times New Roman" panose="02020603050405020304" pitchFamily="18" charset="0"/>
                <a:cs typeface="Times New Roman" panose="02020603050405020304" pitchFamily="18" charset="0"/>
              </a:rPr>
              <a:t>Στην </a:t>
            </a:r>
            <a:r>
              <a:rPr lang="el-GR" sz="1800" b="1" dirty="0">
                <a:solidFill>
                  <a:srgbClr val="C00000"/>
                </a:solidFill>
                <a:latin typeface="Times New Roman" panose="02020603050405020304" pitchFamily="18" charset="0"/>
                <a:cs typeface="Times New Roman" panose="02020603050405020304" pitchFamily="18" charset="0"/>
              </a:rPr>
              <a:t>Ελλάδα, το 38%</a:t>
            </a:r>
            <a:r>
              <a:rPr lang="el-GR" sz="1800" b="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των εργαζομένων </a:t>
            </a:r>
            <a:r>
              <a:rPr lang="el-GR" sz="1800" b="1" dirty="0">
                <a:latin typeface="Times New Roman" panose="02020603050405020304" pitchFamily="18" charset="0"/>
                <a:cs typeface="Times New Roman" panose="02020603050405020304" pitchFamily="18" charset="0"/>
              </a:rPr>
              <a:t>παρουσιάζει </a:t>
            </a:r>
            <a:r>
              <a:rPr lang="el-GR" sz="1800" b="1" dirty="0" smtClean="0">
                <a:latin typeface="Times New Roman" panose="02020603050405020304" pitchFamily="18" charset="0"/>
                <a:cs typeface="Times New Roman" panose="02020603050405020304" pitchFamily="18" charset="0"/>
              </a:rPr>
              <a:t>χαμηλές </a:t>
            </a:r>
            <a:r>
              <a:rPr lang="el-GR" sz="1800" b="1" dirty="0">
                <a:latin typeface="Times New Roman" panose="02020603050405020304" pitchFamily="18" charset="0"/>
                <a:cs typeface="Times New Roman" panose="02020603050405020304" pitchFamily="18" charset="0"/>
              </a:rPr>
              <a:t>επιδόσεις </a:t>
            </a:r>
            <a:r>
              <a:rPr lang="el-GR" sz="1800" b="1" dirty="0" smtClean="0">
                <a:latin typeface="Times New Roman" panose="02020603050405020304" pitchFamily="18" charset="0"/>
                <a:cs typeface="Times New Roman" panose="02020603050405020304" pitchFamily="18" charset="0"/>
              </a:rPr>
              <a:t>Η/Υ </a:t>
            </a:r>
            <a:r>
              <a:rPr lang="el-GR" sz="1800" dirty="0" smtClean="0">
                <a:latin typeface="Times New Roman" panose="02020603050405020304" pitchFamily="18" charset="0"/>
                <a:cs typeface="Times New Roman" panose="02020603050405020304" pitchFamily="18" charset="0"/>
              </a:rPr>
              <a:t>και </a:t>
            </a:r>
            <a:r>
              <a:rPr lang="el-GR" sz="1800" dirty="0">
                <a:latin typeface="Times New Roman" panose="02020603050405020304" pitchFamily="18" charset="0"/>
                <a:cs typeface="Times New Roman" panose="02020603050405020304" pitchFamily="18" charset="0"/>
              </a:rPr>
              <a:t>στις βασικού επιπέδου γραμματικές και μαθηματικές δεξιότητες, καθώς και στις δεξιότητες επίλυσης προβλημάτων με τη χρήση </a:t>
            </a:r>
            <a:r>
              <a:rPr lang="el-GR" sz="1800" dirty="0" smtClean="0">
                <a:latin typeface="Times New Roman" panose="02020603050405020304" pitchFamily="18" charset="0"/>
                <a:cs typeface="Times New Roman" panose="02020603050405020304" pitchFamily="18" charset="0"/>
              </a:rPr>
              <a:t>υπολογιστών.</a:t>
            </a:r>
            <a:endParaRPr lang="el-GR" sz="1800" dirty="0">
              <a:latin typeface="Times New Roman" panose="02020603050405020304" pitchFamily="18" charset="0"/>
              <a:cs typeface="Times New Roman" panose="02020603050405020304" pitchFamily="18" charset="0"/>
            </a:endParaRPr>
          </a:p>
          <a:p>
            <a:pPr algn="just">
              <a:lnSpc>
                <a:spcPct val="120000"/>
              </a:lnSpc>
            </a:pPr>
            <a:r>
              <a:rPr lang="el-GR" sz="1800" b="1" dirty="0" smtClean="0">
                <a:solidFill>
                  <a:srgbClr val="C00000"/>
                </a:solidFill>
                <a:latin typeface="Times New Roman" panose="02020603050405020304" pitchFamily="18" charset="0"/>
                <a:cs typeface="Times New Roman" panose="02020603050405020304" pitchFamily="18" charset="0"/>
              </a:rPr>
              <a:t>Σε μια δεκαετία, το ποσοστό αυτό θα φτάσει στο 59%.</a:t>
            </a:r>
          </a:p>
          <a:p>
            <a:pPr algn="just">
              <a:lnSpc>
                <a:spcPct val="120000"/>
              </a:lnSpc>
            </a:pPr>
            <a:r>
              <a:rPr lang="el-GR" sz="1800" dirty="0" smtClean="0">
                <a:latin typeface="Times New Roman" panose="02020603050405020304" pitchFamily="18" charset="0"/>
                <a:cs typeface="Times New Roman" panose="02020603050405020304" pitchFamily="18" charset="0"/>
              </a:rPr>
              <a:t>Σήμερα </a:t>
            </a:r>
            <a:r>
              <a:rPr lang="el-GR" sz="1800" dirty="0">
                <a:latin typeface="Times New Roman" panose="02020603050405020304" pitchFamily="18" charset="0"/>
                <a:cs typeface="Times New Roman" panose="02020603050405020304" pitchFamily="18" charset="0"/>
              </a:rPr>
              <a:t>μόνο το 6% των ενηλίκων 25-34 ετών διαθέτουν </a:t>
            </a:r>
            <a:r>
              <a:rPr lang="el-GR" sz="1800" dirty="0" smtClean="0">
                <a:latin typeface="Times New Roman" panose="02020603050405020304" pitchFamily="18" charset="0"/>
                <a:cs typeface="Times New Roman" panose="02020603050405020304" pitchFamily="18" charset="0"/>
              </a:rPr>
              <a:t>τις </a:t>
            </a:r>
            <a:r>
              <a:rPr lang="el-GR" sz="1800" dirty="0">
                <a:latin typeface="Times New Roman" panose="02020603050405020304" pitchFamily="18" charset="0"/>
                <a:cs typeface="Times New Roman" panose="02020603050405020304" pitchFamily="18" charset="0"/>
              </a:rPr>
              <a:t>βασικές δεξιότητες σε υψηλό επίπεδο. </a:t>
            </a:r>
            <a:endParaRPr lang="el-GR" sz="1800" dirty="0" smtClean="0">
              <a:latin typeface="Times New Roman" panose="02020603050405020304" pitchFamily="18" charset="0"/>
              <a:cs typeface="Times New Roman" panose="02020603050405020304" pitchFamily="18" charset="0"/>
            </a:endParaRPr>
          </a:p>
          <a:p>
            <a:pPr algn="just">
              <a:lnSpc>
                <a:spcPct val="120000"/>
              </a:lnSpc>
            </a:pPr>
            <a:r>
              <a:rPr lang="el-GR" sz="1800" dirty="0" smtClean="0">
                <a:latin typeface="Times New Roman" panose="02020603050405020304" pitchFamily="18" charset="0"/>
                <a:cs typeface="Times New Roman" panose="02020603050405020304" pitchFamily="18" charset="0"/>
              </a:rPr>
              <a:t>Σύμφωνα </a:t>
            </a:r>
            <a:r>
              <a:rPr lang="el-GR" sz="1800" dirty="0">
                <a:latin typeface="Times New Roman" panose="02020603050405020304" pitchFamily="18" charset="0"/>
                <a:cs typeface="Times New Roman" panose="02020603050405020304" pitchFamily="18" charset="0"/>
              </a:rPr>
              <a:t>με τη μελέτη της </a:t>
            </a:r>
            <a:r>
              <a:rPr lang="el-GR" sz="1800" dirty="0" smtClean="0">
                <a:latin typeface="Times New Roman" panose="02020603050405020304" pitchFamily="18" charset="0"/>
                <a:cs typeface="Times New Roman" panose="02020603050405020304" pitchFamily="18" charset="0"/>
              </a:rPr>
              <a:t>ACCENTURE, η </a:t>
            </a:r>
            <a:r>
              <a:rPr lang="el-GR" sz="1800" dirty="0">
                <a:latin typeface="Times New Roman" panose="02020603050405020304" pitchFamily="18" charset="0"/>
                <a:cs typeface="Times New Roman" panose="02020603050405020304" pitchFamily="18" charset="0"/>
              </a:rPr>
              <a:t>Ελλάδα αποτελεί τον ψηφιακό ουραγό της </a:t>
            </a:r>
            <a:r>
              <a:rPr lang="el-GR" sz="1800" dirty="0" smtClean="0">
                <a:latin typeface="Times New Roman" panose="02020603050405020304" pitchFamily="18" charset="0"/>
                <a:cs typeface="Times New Roman" panose="02020603050405020304" pitchFamily="18" charset="0"/>
              </a:rPr>
              <a:t>Ευρώπης, </a:t>
            </a:r>
            <a:r>
              <a:rPr lang="el-GR" sz="1800" dirty="0">
                <a:latin typeface="Times New Roman" panose="02020603050405020304" pitchFamily="18" charset="0"/>
                <a:cs typeface="Times New Roman" panose="02020603050405020304" pitchFamily="18" charset="0"/>
              </a:rPr>
              <a:t>βάσει του Δείκτη Ψηφιακών </a:t>
            </a:r>
            <a:r>
              <a:rPr lang="el-GR" sz="1800" dirty="0" smtClean="0">
                <a:latin typeface="Times New Roman" panose="02020603050405020304" pitchFamily="18" charset="0"/>
                <a:cs typeface="Times New Roman" panose="02020603050405020304" pitchFamily="18" charset="0"/>
              </a:rPr>
              <a:t>δεξιοτήτων και «ψηφιακών επιταχυντών. Η </a:t>
            </a:r>
            <a:r>
              <a:rPr lang="el-GR" sz="1800" dirty="0">
                <a:latin typeface="Times New Roman" panose="02020603050405020304" pitchFamily="18" charset="0"/>
                <a:cs typeface="Times New Roman" panose="02020603050405020304" pitchFamily="18" charset="0"/>
              </a:rPr>
              <a:t>Ελλάδα βρίσκεται στις τελευταίες θέσεις της κατάταξης</a:t>
            </a:r>
            <a:r>
              <a:rPr lang="el-GR" sz="1800" dirty="0" smtClean="0">
                <a:latin typeface="Times New Roman" panose="02020603050405020304" pitchFamily="18" charset="0"/>
                <a:cs typeface="Times New Roman" panose="02020603050405020304" pitchFamily="18" charset="0"/>
              </a:rPr>
              <a:t>.</a:t>
            </a:r>
            <a:r>
              <a:rPr lang="el-GR" sz="1800" dirty="0">
                <a:solidFill>
                  <a:srgbClr val="FF0000"/>
                </a:solidFill>
                <a:latin typeface="Times New Roman" panose="02020603050405020304" pitchFamily="18" charset="0"/>
                <a:cs typeface="Times New Roman" panose="02020603050405020304" pitchFamily="18" charset="0"/>
              </a:rPr>
              <a:t> </a:t>
            </a:r>
            <a:r>
              <a:rPr lang="el-GR" sz="1800" dirty="0">
                <a:solidFill>
                  <a:srgbClr val="C00000"/>
                </a:solidFill>
                <a:latin typeface="Times New Roman" panose="02020603050405020304" pitchFamily="18" charset="0"/>
                <a:cs typeface="Times New Roman" panose="02020603050405020304" pitchFamily="18" charset="0"/>
              </a:rPr>
              <a:t>Οι κίνδυνοι είναι </a:t>
            </a:r>
            <a:r>
              <a:rPr lang="el-GR" sz="1800" dirty="0" smtClean="0">
                <a:solidFill>
                  <a:srgbClr val="C00000"/>
                </a:solidFill>
                <a:latin typeface="Times New Roman" panose="02020603050405020304" pitchFamily="18" charset="0"/>
                <a:cs typeface="Times New Roman" panose="02020603050405020304" pitchFamily="18" charset="0"/>
              </a:rPr>
              <a:t>ορατοί! </a:t>
            </a:r>
            <a:endParaRPr lang="el-GR" sz="1800" dirty="0">
              <a:solidFill>
                <a:srgbClr val="C00000"/>
              </a:solidFill>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p:txBody>
          <a:bodyPr>
            <a:normAutofit/>
          </a:bodyPr>
          <a:lstStyle/>
          <a:p>
            <a:pPr algn="ctr"/>
            <a:r>
              <a:rPr lang="el-GR" sz="3600" dirty="0" smtClean="0">
                <a:latin typeface="Times New Roman" panose="02020603050405020304" pitchFamily="18" charset="0"/>
                <a:cs typeface="Times New Roman" panose="02020603050405020304" pitchFamily="18" charset="0"/>
              </a:rPr>
              <a:t>Μια περίπτωση κινδύνου</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8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81000"/>
            <a:ext cx="8229600" cy="1066800"/>
          </a:xfrm>
        </p:spPr>
        <p:txBody>
          <a:bodyPr>
            <a:normAutofit/>
          </a:bodyPr>
          <a:lstStyle/>
          <a:p>
            <a:pPr algn="ctr"/>
            <a:r>
              <a:rPr lang="el-GR" sz="3100" dirty="0" smtClean="0">
                <a:solidFill>
                  <a:schemeClr val="tx1"/>
                </a:solidFill>
                <a:effectLst/>
                <a:latin typeface="Times New Roman" panose="02020603050405020304" pitchFamily="18" charset="0"/>
                <a:cs typeface="Times New Roman" panose="02020603050405020304" pitchFamily="18" charset="0"/>
              </a:rPr>
              <a:t>Η Ελλάδα τελευταία σε ψηφιακές ικανότητες!</a:t>
            </a:r>
            <a:r>
              <a:rPr lang="el-GR" sz="2400" dirty="0" smtClean="0">
                <a:solidFill>
                  <a:schemeClr val="tx1"/>
                </a:solidFill>
                <a:latin typeface="Arial" pitchFamily="34" charset="0"/>
                <a:cs typeface="Arial" pitchFamily="34" charset="0"/>
              </a:rPr>
              <a:t/>
            </a:r>
            <a:br>
              <a:rPr lang="el-GR" sz="2400" dirty="0" smtClean="0">
                <a:solidFill>
                  <a:schemeClr val="tx1"/>
                </a:solidFill>
                <a:latin typeface="Arial" pitchFamily="34" charset="0"/>
                <a:cs typeface="Arial" pitchFamily="34" charset="0"/>
              </a:rPr>
            </a:br>
            <a:r>
              <a:rPr lang="el-GR" sz="1400" dirty="0" smtClean="0">
                <a:solidFill>
                  <a:srgbClr val="C00000"/>
                </a:solidFill>
                <a:effectLst/>
                <a:latin typeface="Times New Roman" panose="02020603050405020304" pitchFamily="18" charset="0"/>
                <a:cs typeface="Times New Roman" panose="02020603050405020304" pitchFamily="18" charset="0"/>
              </a:rPr>
              <a:t>(</a:t>
            </a:r>
            <a:r>
              <a:rPr lang="el-GR" sz="1400" i="1" dirty="0" smtClean="0">
                <a:solidFill>
                  <a:srgbClr val="C00000"/>
                </a:solidFill>
                <a:effectLst/>
                <a:latin typeface="Times New Roman" panose="02020603050405020304" pitchFamily="18" charset="0"/>
                <a:cs typeface="Times New Roman" panose="02020603050405020304" pitchFamily="18" charset="0"/>
              </a:rPr>
              <a:t>Πηγή</a:t>
            </a:r>
            <a:r>
              <a:rPr lang="el-GR" sz="1400" i="1" dirty="0">
                <a:solidFill>
                  <a:srgbClr val="C00000"/>
                </a:solidFill>
                <a:effectLst/>
                <a:latin typeface="Times New Roman" panose="02020603050405020304" pitchFamily="18" charset="0"/>
                <a:cs typeface="Times New Roman" panose="02020603050405020304" pitchFamily="18" charset="0"/>
              </a:rPr>
              <a:t>: </a:t>
            </a:r>
            <a:r>
              <a:rPr lang="el-GR" sz="1400" i="1" dirty="0" err="1">
                <a:solidFill>
                  <a:srgbClr val="C00000"/>
                </a:solidFill>
                <a:effectLst/>
                <a:latin typeface="Times New Roman" panose="02020603050405020304" pitchFamily="18" charset="0"/>
                <a:cs typeface="Times New Roman" panose="02020603050405020304" pitchFamily="18" charset="0"/>
              </a:rPr>
              <a:t>Accenture</a:t>
            </a:r>
            <a:r>
              <a:rPr lang="el-GR" sz="1400" i="1" dirty="0">
                <a:solidFill>
                  <a:srgbClr val="C00000"/>
                </a:solidFill>
                <a:effectLst/>
                <a:latin typeface="Times New Roman" panose="02020603050405020304" pitchFamily="18" charset="0"/>
                <a:cs typeface="Times New Roman" panose="02020603050405020304" pitchFamily="18" charset="0"/>
              </a:rPr>
              <a:t>, (2017), «Η ψηφιακή Ελλάδα: Ο δρόμος προς την ανάπτυξη», Μάιος </a:t>
            </a:r>
            <a:r>
              <a:rPr lang="el-GR" sz="1400" i="1" dirty="0" smtClean="0">
                <a:solidFill>
                  <a:srgbClr val="C00000"/>
                </a:solidFill>
                <a:effectLst/>
                <a:latin typeface="Times New Roman" panose="02020603050405020304" pitchFamily="18" charset="0"/>
                <a:cs typeface="Times New Roman" panose="02020603050405020304" pitchFamily="18" charset="0"/>
              </a:rPr>
              <a:t>2017) </a:t>
            </a:r>
            <a:endParaRPr lang="el-GR" sz="1400" dirty="0">
              <a:solidFill>
                <a:srgbClr val="C00000"/>
              </a:solidFill>
              <a:effectLst/>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00200"/>
            <a:ext cx="7147183" cy="445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4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828800"/>
            <a:ext cx="8229600" cy="3949891"/>
          </a:xfrm>
        </p:spPr>
        <p:txBody>
          <a:bodyPr>
            <a:normAutofit/>
          </a:bodyPr>
          <a:lstStyle/>
          <a:p>
            <a:pPr algn="just"/>
            <a:r>
              <a:rPr lang="el-GR" sz="2000" dirty="0" smtClean="0">
                <a:latin typeface="Times New Roman" panose="02020603050405020304" pitchFamily="18" charset="0"/>
                <a:cs typeface="Times New Roman" panose="02020603050405020304" pitchFamily="18" charset="0"/>
              </a:rPr>
              <a:t>Με το βλέμμα στο μετασχηματισμό της δημόσιας κουλτούρας έως το 2022, ο Πρόεδρος της Γαλλίας </a:t>
            </a:r>
            <a:r>
              <a:rPr lang="en-US" sz="2000" dirty="0" smtClean="0">
                <a:latin typeface="Times New Roman" panose="02020603050405020304" pitchFamily="18" charset="0"/>
                <a:cs typeface="Times New Roman" panose="02020603050405020304" pitchFamily="18" charset="0"/>
              </a:rPr>
              <a:t>Emmanuel Macron </a:t>
            </a:r>
            <a:r>
              <a:rPr lang="el-GR" sz="2000" dirty="0" smtClean="0">
                <a:latin typeface="Times New Roman" panose="02020603050405020304" pitchFamily="18" charset="0"/>
                <a:cs typeface="Times New Roman" panose="02020603050405020304" pitchFamily="18" charset="0"/>
              </a:rPr>
              <a:t>ανοίγει το δρόμο για την ψηφιακή Δ.Δ. με το ποσό των 9,3 δις. (16/% στο σύνολο των 57 δις. ευρώ για το πεδίο Καινοτομίας). </a:t>
            </a:r>
            <a:r>
              <a:rPr lang="el-GR" sz="2000" b="1" dirty="0" smtClean="0">
                <a:latin typeface="Times New Roman" panose="02020603050405020304" pitchFamily="18" charset="0"/>
                <a:cs typeface="Times New Roman" panose="02020603050405020304" pitchFamily="18" charset="0"/>
              </a:rPr>
              <a:t>Η άμυνα, ασφάλεια, μετανάστευση και ψηφιακή τεχνολογία αναδύονται ως σαφείς στρατηγικές προτεραιότητες για τις Βρυξέλλες,</a:t>
            </a:r>
            <a:r>
              <a:rPr lang="el-GR" sz="2000" dirty="0" smtClean="0">
                <a:latin typeface="Times New Roman" panose="02020603050405020304" pitchFamily="18" charset="0"/>
                <a:cs typeface="Times New Roman" panose="02020603050405020304" pitchFamily="18" charset="0"/>
              </a:rPr>
              <a:t> </a:t>
            </a:r>
            <a:r>
              <a:rPr lang="el-GR" sz="2000" b="1" dirty="0" smtClean="0">
                <a:solidFill>
                  <a:srgbClr val="C00000"/>
                </a:solidFill>
                <a:latin typeface="Times New Roman" panose="02020603050405020304" pitchFamily="18" charset="0"/>
                <a:cs typeface="Times New Roman" panose="02020603050405020304" pitchFamily="18" charset="0"/>
              </a:rPr>
              <a:t>με την Εκπαίδευση και τη Δ.Δ. ως τους δύο κύριους πυλώνες για την ανάπτυξη των κρατών-μελών.</a:t>
            </a:r>
          </a:p>
          <a:p>
            <a:pPr algn="just"/>
            <a:endParaRPr lang="el-GR" sz="2000" dirty="0" smtClean="0">
              <a:latin typeface="Times New Roman" panose="02020603050405020304" pitchFamily="18" charset="0"/>
              <a:cs typeface="Times New Roman" panose="02020603050405020304" pitchFamily="18" charset="0"/>
            </a:endParaRPr>
          </a:p>
          <a:p>
            <a:pPr algn="just"/>
            <a:r>
              <a:rPr lang="el-GR" sz="2000" i="1" dirty="0">
                <a:latin typeface="Times New Roman" panose="02020603050405020304" pitchFamily="18" charset="0"/>
                <a:cs typeface="Times New Roman" panose="02020603050405020304" pitchFamily="18" charset="0"/>
              </a:rPr>
              <a:t>Το μεγάλο ζητούμενο της εποχής, </a:t>
            </a:r>
            <a:r>
              <a:rPr lang="el-GR" sz="2000" b="1" i="1" dirty="0">
                <a:solidFill>
                  <a:srgbClr val="C00000"/>
                </a:solidFill>
                <a:latin typeface="Times New Roman" panose="02020603050405020304" pitchFamily="18" charset="0"/>
                <a:cs typeface="Times New Roman" panose="02020603050405020304" pitchFamily="18" charset="0"/>
              </a:rPr>
              <a:t>η Δίκαιη Ανάπτυξη</a:t>
            </a:r>
            <a:r>
              <a:rPr lang="el-GR" sz="2000" i="1" dirty="0">
                <a:latin typeface="Times New Roman" panose="02020603050405020304" pitchFamily="18" charset="0"/>
                <a:cs typeface="Times New Roman" panose="02020603050405020304" pitchFamily="18" charset="0"/>
              </a:rPr>
              <a:t>, όπως έχει </a:t>
            </a:r>
            <a:r>
              <a:rPr lang="el-GR" sz="2000" i="1" dirty="0" err="1">
                <a:latin typeface="Times New Roman" panose="02020603050405020304" pitchFamily="18" charset="0"/>
                <a:cs typeface="Times New Roman" panose="02020603050405020304" pitchFamily="18" charset="0"/>
              </a:rPr>
              <a:t>οριοθετηθεί</a:t>
            </a:r>
            <a:r>
              <a:rPr lang="el-GR" sz="2000" i="1" dirty="0">
                <a:latin typeface="Times New Roman" panose="02020603050405020304" pitchFamily="18" charset="0"/>
                <a:cs typeface="Times New Roman" panose="02020603050405020304" pitchFamily="18" charset="0"/>
              </a:rPr>
              <a:t> από την Κυβέρνηση, δεν μπορεί παρά να περνά μέσα και από τη Δίκαιη Ψηφιακή </a:t>
            </a:r>
            <a:r>
              <a:rPr lang="el-GR" sz="2000" i="1" dirty="0" smtClean="0">
                <a:latin typeface="Times New Roman" panose="02020603050405020304" pitchFamily="18" charset="0"/>
                <a:cs typeface="Times New Roman" panose="02020603050405020304" pitchFamily="18" charset="0"/>
              </a:rPr>
              <a:t>Ανάπτυξη (άρθρο </a:t>
            </a:r>
            <a:r>
              <a:rPr lang="en-US" sz="2000" i="1" dirty="0" smtClean="0">
                <a:latin typeface="Times New Roman" panose="02020603050405020304" pitchFamily="18" charset="0"/>
                <a:cs typeface="Times New Roman" panose="02020603050405020304" pitchFamily="18" charset="0"/>
              </a:rPr>
              <a:t>N</a:t>
            </a:r>
            <a:r>
              <a:rPr lang="el-GR" sz="2000" i="1" dirty="0" err="1" smtClean="0">
                <a:latin typeface="Times New Roman" panose="02020603050405020304" pitchFamily="18" charset="0"/>
                <a:cs typeface="Times New Roman" panose="02020603050405020304" pitchFamily="18" charset="0"/>
              </a:rPr>
              <a:t>ίκου</a:t>
            </a:r>
            <a:r>
              <a:rPr lang="el-GR" sz="2000" i="1" dirty="0" smtClean="0">
                <a:latin typeface="Times New Roman" panose="02020603050405020304" pitchFamily="18" charset="0"/>
                <a:cs typeface="Times New Roman" panose="02020603050405020304" pitchFamily="18" charset="0"/>
              </a:rPr>
              <a:t> Παππά στις 27 Φλεβάρη 2018). </a:t>
            </a:r>
            <a:endParaRPr lang="el-GR" sz="2000" i="1"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p:txBody>
          <a:bodyPr>
            <a:normAutofit fontScale="90000"/>
          </a:bodyPr>
          <a:lstStyle/>
          <a:p>
            <a:pPr algn="ctr"/>
            <a:r>
              <a:rPr lang="el-GR" i="1" dirty="0" smtClean="0">
                <a:effectLst/>
              </a:rPr>
              <a:t/>
            </a:r>
            <a:br>
              <a:rPr lang="el-GR" i="1" dirty="0" smtClean="0">
                <a:effectLst/>
              </a:rPr>
            </a:br>
            <a:r>
              <a:rPr lang="el-GR" dirty="0" smtClean="0">
                <a:effectLst/>
                <a:latin typeface="Times New Roman" panose="02020603050405020304" pitchFamily="18" charset="0"/>
                <a:cs typeface="Times New Roman" panose="02020603050405020304" pitchFamily="18" charset="0"/>
              </a:rPr>
              <a:t>Συνασπισμός </a:t>
            </a:r>
            <a:r>
              <a:rPr lang="el-GR" dirty="0">
                <a:effectLst/>
                <a:latin typeface="Times New Roman" panose="02020603050405020304" pitchFamily="18" charset="0"/>
                <a:cs typeface="Times New Roman" panose="02020603050405020304" pitchFamily="18" charset="0"/>
              </a:rPr>
              <a:t>για τις </a:t>
            </a:r>
            <a:r>
              <a:rPr lang="el-GR" dirty="0" smtClean="0">
                <a:effectLst/>
                <a:latin typeface="Times New Roman" panose="02020603050405020304" pitchFamily="18" charset="0"/>
                <a:cs typeface="Times New Roman" panose="02020603050405020304" pitchFamily="18" charset="0"/>
              </a:rPr>
              <a:t>Ψηφιακές </a:t>
            </a:r>
            <a:r>
              <a:rPr lang="el-GR" dirty="0">
                <a:effectLst/>
                <a:latin typeface="Times New Roman" panose="02020603050405020304" pitchFamily="18" charset="0"/>
                <a:cs typeface="Times New Roman" panose="02020603050405020304" pitchFamily="18" charset="0"/>
              </a:rPr>
              <a:t>δεξιότητες στην </a:t>
            </a:r>
            <a:r>
              <a:rPr lang="el-GR" dirty="0" smtClean="0">
                <a:effectLst/>
                <a:latin typeface="Times New Roman" panose="02020603050405020304" pitchFamily="18" charset="0"/>
                <a:cs typeface="Times New Roman" panose="02020603050405020304" pitchFamily="18" charset="0"/>
              </a:rPr>
              <a:t>Ε.Ε.</a:t>
            </a:r>
            <a:r>
              <a:rPr lang="el-GR" dirty="0">
                <a:effectLst/>
              </a:rPr>
              <a:t/>
            </a:r>
            <a:br>
              <a:rPr lang="el-GR" dirty="0">
                <a:effectLst/>
              </a:rPr>
            </a:br>
            <a:endParaRPr lang="el-GR" dirty="0"/>
          </a:p>
        </p:txBody>
      </p:sp>
    </p:spTree>
    <p:extLst>
      <p:ext uri="{BB962C8B-B14F-4D97-AF65-F5344CB8AC3E}">
        <p14:creationId xmlns:p14="http://schemas.microsoft.com/office/powerpoint/2010/main" val="305888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458200" cy="4843272"/>
          </a:xfrm>
        </p:spPr>
        <p:txBody>
          <a:bodyPr>
            <a:normAutofit/>
          </a:bodyPr>
          <a:lstStyle/>
          <a:p>
            <a:pPr algn="just"/>
            <a:r>
              <a:rPr lang="el-GR" sz="2200" i="1" dirty="0">
                <a:latin typeface="Times New Roman" panose="02020603050405020304" pitchFamily="18" charset="0"/>
                <a:cs typeface="Times New Roman" panose="02020603050405020304" pitchFamily="18" charset="0"/>
              </a:rPr>
              <a:t>Επενδύσεις σε τομείς όπως η τεχνητή νοημοσύνη (</a:t>
            </a:r>
            <a:r>
              <a:rPr lang="el-GR" sz="2200" i="1" dirty="0" err="1">
                <a:latin typeface="Times New Roman" panose="02020603050405020304" pitchFamily="18" charset="0"/>
                <a:cs typeface="Times New Roman" panose="02020603050405020304" pitchFamily="18" charset="0"/>
              </a:rPr>
              <a:t>artificial</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intelligence</a:t>
            </a:r>
            <a:r>
              <a:rPr lang="el-GR" sz="2200" i="1" dirty="0">
                <a:latin typeface="Times New Roman" panose="02020603050405020304" pitchFamily="18" charset="0"/>
                <a:cs typeface="Times New Roman" panose="02020603050405020304" pitchFamily="18" charset="0"/>
              </a:rPr>
              <a:t>), η ρομποτική, η τρισδιάστατη εκτύπωση (3D), το ίντερνετ των πραγμάτων (</a:t>
            </a:r>
            <a:r>
              <a:rPr lang="el-GR" sz="2200" i="1" dirty="0" err="1">
                <a:latin typeface="Times New Roman" panose="02020603050405020304" pitchFamily="18" charset="0"/>
                <a:cs typeface="Times New Roman" panose="02020603050405020304" pitchFamily="18" charset="0"/>
              </a:rPr>
              <a:t>internet</a:t>
            </a:r>
            <a:r>
              <a:rPr lang="el-GR" sz="2200" i="1" dirty="0">
                <a:latin typeface="Times New Roman" panose="02020603050405020304" pitchFamily="18" charset="0"/>
                <a:cs typeface="Times New Roman" panose="02020603050405020304" pitchFamily="18" charset="0"/>
              </a:rPr>
              <a:t> of </a:t>
            </a:r>
            <a:r>
              <a:rPr lang="el-GR" sz="2200" i="1" dirty="0" err="1">
                <a:latin typeface="Times New Roman" panose="02020603050405020304" pitchFamily="18" charset="0"/>
                <a:cs typeface="Times New Roman" panose="02020603050405020304" pitchFamily="18" charset="0"/>
              </a:rPr>
              <a:t>things</a:t>
            </a:r>
            <a:r>
              <a:rPr lang="el-GR" sz="2200" i="1" dirty="0">
                <a:latin typeface="Times New Roman" panose="02020603050405020304" pitchFamily="18" charset="0"/>
                <a:cs typeface="Times New Roman" panose="02020603050405020304" pitchFamily="18" charset="0"/>
              </a:rPr>
              <a:t>), το υπολογιστικό νέφος (</a:t>
            </a:r>
            <a:r>
              <a:rPr lang="el-GR" sz="2200" i="1" dirty="0" err="1">
                <a:latin typeface="Times New Roman" panose="02020603050405020304" pitchFamily="18" charset="0"/>
                <a:cs typeface="Times New Roman" panose="02020603050405020304" pitchFamily="18" charset="0"/>
              </a:rPr>
              <a:t>cloud</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computing</a:t>
            </a:r>
            <a:r>
              <a:rPr lang="el-GR" sz="2200" i="1" dirty="0">
                <a:latin typeface="Times New Roman" panose="02020603050405020304" pitchFamily="18" charset="0"/>
                <a:cs typeface="Times New Roman" panose="02020603050405020304" pitchFamily="18" charset="0"/>
              </a:rPr>
              <a:t>), οι </a:t>
            </a:r>
            <a:r>
              <a:rPr lang="el-GR" sz="2200" i="1" dirty="0" err="1">
                <a:latin typeface="Times New Roman" panose="02020603050405020304" pitchFamily="18" charset="0"/>
                <a:cs typeface="Times New Roman" panose="02020603050405020304" pitchFamily="18" charset="0"/>
              </a:rPr>
              <a:t>νανοτεχνολογίες</a:t>
            </a:r>
            <a:r>
              <a:rPr lang="el-GR" sz="2200" i="1" dirty="0">
                <a:latin typeface="Times New Roman" panose="02020603050405020304" pitchFamily="18" charset="0"/>
                <a:cs typeface="Times New Roman" panose="02020603050405020304" pitchFamily="18" charset="0"/>
              </a:rPr>
              <a:t> και άλλες καινοτομίες που διαδίδονται με υψηλή ταχύτητα, αποτελούν την κινητήρια δύναμη της ψηφιακής εποχής και οικονομίας. Ανατρέποντας και αλλάζοντας σε βάθος τις διοικητικές δομές, επαναπροσδιορίζοντας τους κανόνες του </a:t>
            </a:r>
            <a:r>
              <a:rPr lang="el-GR" sz="2200" i="1" dirty="0" smtClean="0">
                <a:latin typeface="Times New Roman" panose="02020603050405020304" pitchFamily="18" charset="0"/>
                <a:cs typeface="Times New Roman" panose="02020603050405020304" pitchFamily="18" charset="0"/>
              </a:rPr>
              <a:t>ανταγωνισμού, ανοίγουμε </a:t>
            </a:r>
            <a:r>
              <a:rPr lang="el-GR" sz="2200" i="1" dirty="0">
                <a:latin typeface="Times New Roman" panose="02020603050405020304" pitchFamily="18" charset="0"/>
                <a:cs typeface="Times New Roman" panose="02020603050405020304" pitchFamily="18" charset="0"/>
              </a:rPr>
              <a:t>νέους ορίζοντες στην παραγωγική αλυσίδα και στη λειτουργία όλων των κλάδων της οικονομίας</a:t>
            </a:r>
            <a:r>
              <a:rPr lang="el-GR" sz="2200" i="1" dirty="0" smtClean="0">
                <a:latin typeface="Times New Roman" panose="02020603050405020304" pitchFamily="18" charset="0"/>
                <a:cs typeface="Times New Roman" panose="02020603050405020304" pitchFamily="18" charset="0"/>
              </a:rPr>
              <a:t>.</a:t>
            </a:r>
          </a:p>
          <a:p>
            <a:pPr algn="just"/>
            <a:endParaRPr lang="el-GR" sz="1800" dirty="0">
              <a:latin typeface="Times New Roman" panose="02020603050405020304" pitchFamily="18" charset="0"/>
              <a:cs typeface="Times New Roman" panose="02020603050405020304" pitchFamily="18" charset="0"/>
            </a:endParaRPr>
          </a:p>
          <a:p>
            <a:pPr algn="just"/>
            <a:r>
              <a:rPr lang="el-GR" sz="2200" dirty="0">
                <a:latin typeface="Times New Roman" panose="02020603050405020304" pitchFamily="18" charset="0"/>
                <a:cs typeface="Times New Roman" panose="02020603050405020304" pitchFamily="18" charset="0"/>
              </a:rPr>
              <a:t>Τις εξελίξεις αυτές δεν μπορούμε να τις αμελήσουμε. Αποτελεί υποχρέωσή μας να συμβαδίσουμε με αυτές.</a:t>
            </a:r>
          </a:p>
          <a:p>
            <a:endParaRPr lang="el-GR" dirty="0"/>
          </a:p>
        </p:txBody>
      </p:sp>
      <p:sp>
        <p:nvSpPr>
          <p:cNvPr id="3" name="Τίτλος 2"/>
          <p:cNvSpPr>
            <a:spLocks noGrp="1"/>
          </p:cNvSpPr>
          <p:nvPr>
            <p:ph type="title"/>
          </p:nvPr>
        </p:nvSpPr>
        <p:spPr/>
        <p:txBody>
          <a:bodyPr>
            <a:normAutofit/>
          </a:bodyPr>
          <a:lstStyle/>
          <a:p>
            <a:pPr algn="ctr"/>
            <a:r>
              <a:rPr lang="el-GR" sz="3600" i="1" dirty="0" smtClean="0">
                <a:effectLst/>
                <a:latin typeface="Times New Roman" panose="02020603050405020304" pitchFamily="18" charset="0"/>
                <a:cs typeface="Times New Roman" panose="02020603050405020304" pitchFamily="18" charset="0"/>
              </a:rPr>
              <a:t>Ψηφιακές επενδύσεις </a:t>
            </a:r>
            <a:endParaRPr lang="el-GR" sz="3600"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08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71600"/>
            <a:ext cx="8382000" cy="5181600"/>
          </a:xfrm>
        </p:spPr>
        <p:txBody>
          <a:bodyPr>
            <a:normAutofit fontScale="25000" lnSpcReduction="20000"/>
          </a:bodyPr>
          <a:lstStyle/>
          <a:p>
            <a:endParaRPr lang="el-GR" sz="4200" dirty="0" smtClean="0">
              <a:latin typeface="Times New Roman" panose="02020603050405020304" pitchFamily="18" charset="0"/>
              <a:cs typeface="Times New Roman" panose="02020603050405020304" pitchFamily="18" charset="0"/>
            </a:endParaRPr>
          </a:p>
          <a:p>
            <a:pPr algn="just"/>
            <a:r>
              <a:rPr lang="el-GR" sz="8000" dirty="0" smtClean="0">
                <a:latin typeface="Times New Roman" panose="02020603050405020304" pitchFamily="18" charset="0"/>
                <a:cs typeface="Times New Roman" panose="02020603050405020304" pitchFamily="18" charset="0"/>
              </a:rPr>
              <a:t>Ζούμε σε μια μεταβατική περίοδο επανεκκίνησης της οικονομίας και  περάσματος από την ύφεση στην ανάπτυξη.</a:t>
            </a:r>
          </a:p>
          <a:p>
            <a:pPr marL="109728" indent="0" algn="just">
              <a:buNone/>
            </a:pPr>
            <a:endParaRPr lang="en-US" sz="8000" dirty="0" smtClean="0">
              <a:latin typeface="Times New Roman" panose="02020603050405020304" pitchFamily="18" charset="0"/>
              <a:cs typeface="Times New Roman" panose="02020603050405020304" pitchFamily="18" charset="0"/>
            </a:endParaRPr>
          </a:p>
          <a:p>
            <a:pPr algn="just"/>
            <a:r>
              <a:rPr lang="el-GR" sz="8000" dirty="0">
                <a:latin typeface="Times New Roman" panose="02020603050405020304" pitchFamily="18" charset="0"/>
                <a:cs typeface="Times New Roman" panose="02020603050405020304" pitchFamily="18" charset="0"/>
              </a:rPr>
              <a:t>Σ</a:t>
            </a:r>
            <a:r>
              <a:rPr lang="el-GR" sz="8000" dirty="0" smtClean="0">
                <a:latin typeface="Times New Roman" panose="02020603050405020304" pitchFamily="18" charset="0"/>
                <a:cs typeface="Times New Roman" panose="02020603050405020304" pitchFamily="18" charset="0"/>
              </a:rPr>
              <a:t>ύμφωνα </a:t>
            </a:r>
            <a:r>
              <a:rPr lang="el-GR" sz="8000" dirty="0">
                <a:latin typeface="Times New Roman" panose="02020603050405020304" pitchFamily="18" charset="0"/>
                <a:cs typeface="Times New Roman" panose="02020603050405020304" pitchFamily="18" charset="0"/>
              </a:rPr>
              <a:t>με </a:t>
            </a:r>
            <a:r>
              <a:rPr lang="el-GR" sz="8000" dirty="0" smtClean="0">
                <a:latin typeface="Times New Roman" panose="02020603050405020304" pitchFamily="18" charset="0"/>
                <a:cs typeface="Times New Roman" panose="02020603050405020304" pitchFamily="18" charset="0"/>
              </a:rPr>
              <a:t>τον Διοικητή της Τράπεζας </a:t>
            </a:r>
            <a:r>
              <a:rPr lang="el-GR" sz="8000" dirty="0">
                <a:latin typeface="Times New Roman" panose="02020603050405020304" pitchFamily="18" charset="0"/>
                <a:cs typeface="Times New Roman" panose="02020603050405020304" pitchFamily="18" charset="0"/>
              </a:rPr>
              <a:t>της </a:t>
            </a:r>
            <a:r>
              <a:rPr lang="el-GR" sz="8000" dirty="0" smtClean="0">
                <a:latin typeface="Times New Roman" panose="02020603050405020304" pitchFamily="18" charset="0"/>
                <a:cs typeface="Times New Roman" panose="02020603050405020304" pitchFamily="18" charset="0"/>
              </a:rPr>
              <a:t>Ελλάδος, </a:t>
            </a:r>
            <a:r>
              <a:rPr lang="el-GR" sz="8000" dirty="0">
                <a:latin typeface="Times New Roman" panose="02020603050405020304" pitchFamily="18" charset="0"/>
                <a:cs typeface="Times New Roman" panose="02020603050405020304" pitchFamily="18" charset="0"/>
              </a:rPr>
              <a:t>ο ρυθμός ανάπτυξης το 2017 ήταν 1,6%, ενώ θα επιταχυνθεί στο 2,4% και 2,5% το 2018 και 2019 </a:t>
            </a:r>
            <a:r>
              <a:rPr lang="el-GR" sz="8000" dirty="0" smtClean="0">
                <a:latin typeface="Times New Roman" panose="02020603050405020304" pitchFamily="18" charset="0"/>
                <a:cs typeface="Times New Roman" panose="02020603050405020304" pitchFamily="18" charset="0"/>
              </a:rPr>
              <a:t>αντίστοιχα*.</a:t>
            </a:r>
            <a:endParaRPr lang="el-GR" sz="8000" dirty="0">
              <a:latin typeface="Times New Roman" panose="02020603050405020304" pitchFamily="18" charset="0"/>
              <a:cs typeface="Times New Roman" panose="02020603050405020304" pitchFamily="18" charset="0"/>
            </a:endParaRPr>
          </a:p>
          <a:p>
            <a:pPr algn="just"/>
            <a:endParaRPr lang="el-GR" sz="8000" dirty="0" smtClean="0">
              <a:latin typeface="Times New Roman" panose="02020603050405020304" pitchFamily="18" charset="0"/>
              <a:cs typeface="Times New Roman" panose="02020603050405020304" pitchFamily="18" charset="0"/>
            </a:endParaRPr>
          </a:p>
          <a:p>
            <a:pPr algn="just"/>
            <a:r>
              <a:rPr lang="el-GR" sz="8000" dirty="0" smtClean="0">
                <a:latin typeface="Times New Roman" panose="02020603050405020304" pitchFamily="18" charset="0"/>
                <a:cs typeface="Times New Roman" panose="02020603050405020304" pitchFamily="18" charset="0"/>
              </a:rPr>
              <a:t>Τεράστια είναι τα κοινωνικά και οικονομικά προβλήματα που μας αφήνει η κρίση προς επίλυση.</a:t>
            </a:r>
            <a:endParaRPr lang="en-US" sz="8000" dirty="0" smtClean="0">
              <a:latin typeface="Times New Roman" panose="02020603050405020304" pitchFamily="18" charset="0"/>
              <a:cs typeface="Times New Roman" panose="02020603050405020304" pitchFamily="18" charset="0"/>
            </a:endParaRPr>
          </a:p>
          <a:p>
            <a:pPr algn="just">
              <a:buNone/>
            </a:pPr>
            <a:endParaRPr lang="el-GR" sz="8000" dirty="0" smtClean="0">
              <a:latin typeface="Times New Roman" panose="02020603050405020304" pitchFamily="18" charset="0"/>
              <a:cs typeface="Times New Roman" panose="02020603050405020304" pitchFamily="18" charset="0"/>
            </a:endParaRPr>
          </a:p>
          <a:p>
            <a:pPr algn="just"/>
            <a:r>
              <a:rPr lang="el-GR" sz="8000" dirty="0" smtClean="0">
                <a:latin typeface="Times New Roman" panose="02020603050405020304" pitchFamily="18" charset="0"/>
                <a:cs typeface="Times New Roman" panose="02020603050405020304" pitchFamily="18" charset="0"/>
              </a:rPr>
              <a:t>Όμως, το βλέμμα μας πρέπει να στραφεί στο μέλλον, στην προσπάθεια να αξιοποιήσουμε τις ευκαιρίες μια νέας ανάπτυξης ως προϋπόθεση λύσης των προβλημάτων που κληρονομήσαμε.</a:t>
            </a:r>
          </a:p>
          <a:p>
            <a:pPr algn="just"/>
            <a:endParaRPr lang="el-GR" sz="8000" dirty="0" smtClean="0">
              <a:latin typeface="Times New Roman" panose="02020603050405020304" pitchFamily="18" charset="0"/>
              <a:cs typeface="Times New Roman" panose="02020603050405020304" pitchFamily="18" charset="0"/>
            </a:endParaRPr>
          </a:p>
          <a:p>
            <a:pPr algn="just"/>
            <a:r>
              <a:rPr lang="el-GR" sz="8000" b="1" dirty="0" smtClean="0">
                <a:latin typeface="Times New Roman" panose="02020603050405020304" pitchFamily="18" charset="0"/>
                <a:cs typeface="Times New Roman" panose="02020603050405020304" pitchFamily="18" charset="0"/>
              </a:rPr>
              <a:t>Αυτό είναι καθήκον όλων, από την κυβέρνηση και τους οικονομικούς και κοινωνικούς φορείς, μέχρι τις επιχειρήσεις και τους πολίτες.</a:t>
            </a:r>
          </a:p>
          <a:p>
            <a:pPr marL="109728" indent="0" algn="just">
              <a:buNone/>
            </a:pPr>
            <a:endParaRPr lang="el-GR" sz="4800" dirty="0" smtClean="0">
              <a:latin typeface="Times New Roman" panose="02020603050405020304" pitchFamily="18" charset="0"/>
              <a:cs typeface="Times New Roman" panose="02020603050405020304" pitchFamily="18" charset="0"/>
            </a:endParaRPr>
          </a:p>
          <a:p>
            <a:pPr marL="2513013" indent="-95250">
              <a:buNone/>
            </a:pPr>
            <a:r>
              <a:rPr lang="el-GR" sz="4800" b="1" i="1" dirty="0" smtClean="0">
                <a:solidFill>
                  <a:srgbClr val="C00000"/>
                </a:solidFill>
                <a:latin typeface="Times New Roman" panose="02020603050405020304" pitchFamily="18" charset="0"/>
                <a:cs typeface="Times New Roman" panose="02020603050405020304" pitchFamily="18" charset="0"/>
              </a:rPr>
              <a:t>*</a:t>
            </a:r>
            <a:r>
              <a:rPr lang="en-US" sz="4800" b="1" i="1" dirty="0" smtClean="0">
                <a:solidFill>
                  <a:srgbClr val="C00000"/>
                </a:solidFill>
                <a:latin typeface="Times New Roman" panose="02020603050405020304" pitchFamily="18" charset="0"/>
                <a:cs typeface="Times New Roman" panose="02020603050405020304" pitchFamily="18" charset="0"/>
              </a:rPr>
              <a:t> </a:t>
            </a:r>
            <a:r>
              <a:rPr lang="el-GR" sz="4800" b="1" i="1" dirty="0" smtClean="0">
                <a:solidFill>
                  <a:srgbClr val="C00000"/>
                </a:solidFill>
                <a:latin typeface="Times New Roman" panose="02020603050405020304" pitchFamily="18" charset="0"/>
                <a:cs typeface="Times New Roman" panose="02020603050405020304" pitchFamily="18" charset="0"/>
              </a:rPr>
              <a:t>Ομιλία </a:t>
            </a:r>
            <a:r>
              <a:rPr lang="el-GR" sz="4800" b="1" i="1" dirty="0">
                <a:solidFill>
                  <a:srgbClr val="C00000"/>
                </a:solidFill>
                <a:latin typeface="Times New Roman" panose="02020603050405020304" pitchFamily="18" charset="0"/>
                <a:cs typeface="Times New Roman" panose="02020603050405020304" pitchFamily="18" charset="0"/>
              </a:rPr>
              <a:t>του Διοικητή της Τράπεζας της Ελλάδος Γιάννη </a:t>
            </a:r>
            <a:r>
              <a:rPr lang="el-GR" sz="4800" b="1" i="1" dirty="0" err="1">
                <a:solidFill>
                  <a:srgbClr val="C00000"/>
                </a:solidFill>
                <a:latin typeface="Times New Roman" panose="02020603050405020304" pitchFamily="18" charset="0"/>
                <a:cs typeface="Times New Roman" panose="02020603050405020304" pitchFamily="18" charset="0"/>
              </a:rPr>
              <a:t>Στουρνάρα</a:t>
            </a:r>
            <a:endParaRPr lang="en-US" sz="4800" b="1" i="1" dirty="0">
              <a:solidFill>
                <a:srgbClr val="C00000"/>
              </a:solidFill>
              <a:latin typeface="Times New Roman" panose="02020603050405020304" pitchFamily="18" charset="0"/>
              <a:cs typeface="Times New Roman" panose="02020603050405020304" pitchFamily="18" charset="0"/>
            </a:endParaRPr>
          </a:p>
          <a:p>
            <a:pPr marL="2513013" indent="-1588">
              <a:buNone/>
            </a:pPr>
            <a:r>
              <a:rPr lang="el-GR" sz="4800" b="1" i="1" dirty="0">
                <a:solidFill>
                  <a:srgbClr val="C00000"/>
                </a:solidFill>
                <a:latin typeface="Times New Roman" panose="02020603050405020304" pitchFamily="18" charset="0"/>
                <a:cs typeface="Times New Roman" panose="02020603050405020304" pitchFamily="18" charset="0"/>
              </a:rPr>
              <a:t>στο </a:t>
            </a:r>
            <a:r>
              <a:rPr lang="el-GR" sz="4800" b="1" i="1" dirty="0" err="1">
                <a:solidFill>
                  <a:srgbClr val="C00000"/>
                </a:solidFill>
                <a:latin typeface="Times New Roman" panose="02020603050405020304" pitchFamily="18" charset="0"/>
                <a:cs typeface="Times New Roman" panose="02020603050405020304" pitchFamily="18" charset="0"/>
              </a:rPr>
              <a:t>Ελληνοϊσραηλινό</a:t>
            </a:r>
            <a:r>
              <a:rPr lang="en-US" sz="4800" b="1" i="1" dirty="0">
                <a:solidFill>
                  <a:srgbClr val="C00000"/>
                </a:solidFill>
                <a:latin typeface="Times New Roman" panose="02020603050405020304" pitchFamily="18" charset="0"/>
                <a:cs typeface="Times New Roman" panose="02020603050405020304" pitchFamily="18" charset="0"/>
              </a:rPr>
              <a:t> </a:t>
            </a:r>
            <a:r>
              <a:rPr lang="el-GR" sz="4800" b="1" i="1" dirty="0">
                <a:solidFill>
                  <a:srgbClr val="C00000"/>
                </a:solidFill>
                <a:latin typeface="Times New Roman" panose="02020603050405020304" pitchFamily="18" charset="0"/>
                <a:cs typeface="Times New Roman" panose="02020603050405020304" pitchFamily="18" charset="0"/>
              </a:rPr>
              <a:t>Επιμελητήριο-12/2/2018</a:t>
            </a:r>
            <a:br>
              <a:rPr lang="el-GR" sz="4800" b="1" i="1" dirty="0">
                <a:solidFill>
                  <a:srgbClr val="C00000"/>
                </a:solidFill>
                <a:latin typeface="Times New Roman" panose="02020603050405020304" pitchFamily="18" charset="0"/>
                <a:cs typeface="Times New Roman" panose="02020603050405020304" pitchFamily="18" charset="0"/>
              </a:rPr>
            </a:br>
            <a:endParaRPr lang="el-GR" sz="4800" b="1" i="1" dirty="0">
              <a:solidFill>
                <a:srgbClr val="C00000"/>
              </a:solidFill>
              <a:latin typeface="Times New Roman" panose="02020603050405020304" pitchFamily="18" charset="0"/>
              <a:cs typeface="Times New Roman" panose="02020603050405020304" pitchFamily="18" charset="0"/>
            </a:endParaRPr>
          </a:p>
        </p:txBody>
      </p:sp>
      <p:sp>
        <p:nvSpPr>
          <p:cNvPr id="3" name="2 - Τίτλος"/>
          <p:cNvSpPr>
            <a:spLocks noGrp="1"/>
          </p:cNvSpPr>
          <p:nvPr>
            <p:ph type="title"/>
          </p:nvPr>
        </p:nvSpPr>
        <p:spPr>
          <a:xfrm>
            <a:off x="457200" y="152400"/>
            <a:ext cx="8229600" cy="1143000"/>
          </a:xfrm>
        </p:spPr>
        <p:txBody>
          <a:bodyPr>
            <a:normAutofit fontScale="90000"/>
          </a:bodyPr>
          <a:lstStyle/>
          <a:p>
            <a:pPr algn="ctr"/>
            <a:r>
              <a:rPr lang="el-GR" sz="4400" dirty="0" smtClean="0"/>
              <a:t/>
            </a:r>
            <a:br>
              <a:rPr lang="el-GR" sz="4400" dirty="0" smtClean="0"/>
            </a:br>
            <a:r>
              <a:rPr lang="el-GR" sz="3100" i="1" dirty="0" smtClean="0">
                <a:solidFill>
                  <a:schemeClr val="tx1"/>
                </a:solidFill>
                <a:latin typeface="Times New Roman" panose="02020603050405020304" pitchFamily="18" charset="0"/>
                <a:cs typeface="Times New Roman" panose="02020603050405020304" pitchFamily="18" charset="0"/>
              </a:rPr>
              <a:t>Με το βλέμμα στραμμένο στην ανάπτυξη </a:t>
            </a:r>
            <a:r>
              <a:rPr lang="el-GR" dirty="0" smtClean="0">
                <a:solidFill>
                  <a:schemeClr val="tx1"/>
                </a:solidFill>
                <a:latin typeface="Arial" pitchFamily="34" charset="0"/>
                <a:cs typeface="Arial" pitchFamily="34" charset="0"/>
              </a:rPr>
              <a:t/>
            </a:r>
            <a:br>
              <a:rPr lang="el-GR" dirty="0" smtClean="0">
                <a:solidFill>
                  <a:schemeClr val="tx1"/>
                </a:solidFill>
                <a:latin typeface="Arial" pitchFamily="34" charset="0"/>
                <a:cs typeface="Arial" pitchFamily="34" charset="0"/>
              </a:rPr>
            </a:br>
            <a:endParaRPr lang="el-GR"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305800" cy="5148072"/>
          </a:xfrm>
        </p:spPr>
        <p:txBody>
          <a:bodyPr>
            <a:normAutofit/>
          </a:bodyPr>
          <a:lstStyle/>
          <a:p>
            <a:r>
              <a:rPr lang="el-GR" sz="2000" dirty="0" smtClean="0">
                <a:latin typeface="Times New Roman" panose="02020603050405020304" pitchFamily="18" charset="0"/>
                <a:cs typeface="Times New Roman" panose="02020603050405020304" pitchFamily="18" charset="0"/>
              </a:rPr>
              <a:t>Πολύ περισσότερο όταν στην Ελλάδα με τους χαμηλούς δείκτες σχεδόν σε όλους τους τομείς, έχουν χαθεί πακτωλοί χρημάτων με λάθος χειρισμούς και αναχρονιστικές αντιλήψεις στο </a:t>
            </a:r>
            <a:r>
              <a:rPr lang="el-GR" sz="2000" dirty="0">
                <a:latin typeface="Times New Roman" panose="02020603050405020304" pitchFamily="18" charset="0"/>
                <a:cs typeface="Times New Roman" panose="02020603050405020304" pitchFamily="18" charset="0"/>
              </a:rPr>
              <a:t>θέμα των </a:t>
            </a:r>
            <a:r>
              <a:rPr lang="el-GR" sz="2000" dirty="0" err="1">
                <a:latin typeface="Times New Roman" panose="02020603050405020304" pitchFamily="18" charset="0"/>
                <a:cs typeface="Times New Roman" panose="02020603050405020304" pitchFamily="18" charset="0"/>
              </a:rPr>
              <a:t>Open</a:t>
            </a:r>
            <a:r>
              <a:rPr lang="el-GR" sz="2000" dirty="0">
                <a:latin typeface="Times New Roman" panose="02020603050405020304" pitchFamily="18" charset="0"/>
                <a:cs typeface="Times New Roman" panose="02020603050405020304" pitchFamily="18" charset="0"/>
              </a:rPr>
              <a:t> </a:t>
            </a:r>
            <a:r>
              <a:rPr lang="el-GR" sz="2000" dirty="0" err="1" smtClean="0">
                <a:latin typeface="Times New Roman" panose="02020603050405020304" pitchFamily="18" charset="0"/>
                <a:cs typeface="Times New Roman" panose="02020603050405020304" pitchFamily="18" charset="0"/>
              </a:rPr>
              <a:t>Data</a:t>
            </a:r>
            <a:r>
              <a:rPr lang="el-GR" sz="2000" dirty="0" smtClean="0">
                <a:latin typeface="Times New Roman" panose="02020603050405020304" pitchFamily="18" charset="0"/>
                <a:cs typeface="Times New Roman" panose="02020603050405020304" pitchFamily="18" charset="0"/>
              </a:rPr>
              <a:t> και μας έχουν βυθίσει στην  αδιαφάνεια. </a:t>
            </a:r>
          </a:p>
          <a:p>
            <a:endParaRPr lang="el-GR" sz="2000" dirty="0" smtClean="0">
              <a:latin typeface="Times New Roman" panose="02020603050405020304" pitchFamily="18" charset="0"/>
              <a:cs typeface="Times New Roman" panose="02020603050405020304" pitchFamily="18" charset="0"/>
            </a:endParaRPr>
          </a:p>
          <a:p>
            <a:pPr algn="just"/>
            <a:r>
              <a:rPr lang="el-GR" sz="2000" dirty="0" smtClean="0">
                <a:latin typeface="Times New Roman" panose="02020603050405020304" pitchFamily="18" charset="0"/>
                <a:cs typeface="Times New Roman" panose="02020603050405020304" pitchFamily="18" charset="0"/>
              </a:rPr>
              <a:t>Είναι χαρακτηριστικό το άρθρο του ερευνητή </a:t>
            </a:r>
            <a:r>
              <a:rPr lang="el-GR" sz="2000" dirty="0">
                <a:latin typeface="Times New Roman" panose="02020603050405020304" pitchFamily="18" charset="0"/>
                <a:cs typeface="Times New Roman" panose="02020603050405020304" pitchFamily="18" charset="0"/>
              </a:rPr>
              <a:t>του </a:t>
            </a:r>
            <a:r>
              <a:rPr lang="el-GR" sz="2000" dirty="0" smtClean="0">
                <a:latin typeface="Times New Roman" panose="02020603050405020304" pitchFamily="18" charset="0"/>
                <a:cs typeface="Times New Roman" panose="02020603050405020304" pitchFamily="18" charset="0"/>
              </a:rPr>
              <a:t>Δημόκριτου Μιχάλη Βαφόπουλου, 20 Ιουλίου 2017 για το αν είναι </a:t>
            </a:r>
            <a:r>
              <a:rPr lang="el-GR" sz="2000" b="1" i="1" dirty="0" smtClean="0">
                <a:latin typeface="Times New Roman" panose="02020603050405020304" pitchFamily="18" charset="0"/>
                <a:cs typeface="Times New Roman" panose="02020603050405020304" pitchFamily="18" charset="0"/>
              </a:rPr>
              <a:t>"</a:t>
            </a:r>
            <a:r>
              <a:rPr lang="el-GR" sz="2000" b="1" i="1" dirty="0">
                <a:latin typeface="Times New Roman" panose="02020603050405020304" pitchFamily="18" charset="0"/>
                <a:cs typeface="Times New Roman" panose="02020603050405020304" pitchFamily="18" charset="0"/>
              </a:rPr>
              <a:t>Είναι πολιτική επιλογή η λανθασμένη </a:t>
            </a:r>
            <a:r>
              <a:rPr lang="el-GR" sz="2000" b="1" i="1" dirty="0" smtClean="0">
                <a:latin typeface="Times New Roman" panose="02020603050405020304" pitchFamily="18" charset="0"/>
                <a:cs typeface="Times New Roman" panose="02020603050405020304" pitchFamily="18" charset="0"/>
              </a:rPr>
              <a:t>λειτουργία» </a:t>
            </a:r>
            <a:r>
              <a:rPr lang="el-GR" sz="2000" b="1" dirty="0" smtClean="0">
                <a:latin typeface="Times New Roman" panose="02020603050405020304" pitchFamily="18" charset="0"/>
                <a:cs typeface="Times New Roman" panose="02020603050405020304" pitchFamily="18" charset="0"/>
              </a:rPr>
              <a:t>το να πληρώνει η Ελλάδα 9 </a:t>
            </a:r>
            <a:r>
              <a:rPr lang="el-GR" sz="2000" b="1" dirty="0">
                <a:latin typeface="Times New Roman" panose="02020603050405020304" pitchFamily="18" charset="0"/>
                <a:cs typeface="Times New Roman" panose="02020603050405020304" pitchFamily="18" charset="0"/>
              </a:rPr>
              <a:t>εκ. ευρώ για σύστημα </a:t>
            </a:r>
            <a:r>
              <a:rPr lang="el-GR" sz="2000" b="1" dirty="0" smtClean="0">
                <a:latin typeface="Times New Roman" panose="02020603050405020304" pitchFamily="18" charset="0"/>
                <a:cs typeface="Times New Roman" panose="02020603050405020304" pitchFamily="18" charset="0"/>
              </a:rPr>
              <a:t>δωρεάν ανοικτού λογισμικού για </a:t>
            </a:r>
            <a:r>
              <a:rPr lang="el-GR" sz="2000" b="1" dirty="0">
                <a:latin typeface="Times New Roman" panose="02020603050405020304" pitchFamily="18" charset="0"/>
                <a:cs typeface="Times New Roman" panose="02020603050405020304" pitchFamily="18" charset="0"/>
              </a:rPr>
              <a:t>τις δημόσιες </a:t>
            </a:r>
            <a:r>
              <a:rPr lang="el-GR" sz="2000" b="1" dirty="0" smtClean="0">
                <a:latin typeface="Times New Roman" panose="02020603050405020304" pitchFamily="18" charset="0"/>
                <a:cs typeface="Times New Roman" panose="02020603050405020304" pitchFamily="18" charset="0"/>
              </a:rPr>
              <a:t>συμβάσεις, που </a:t>
            </a:r>
            <a:r>
              <a:rPr lang="el-GR" sz="2000" b="1" dirty="0">
                <a:latin typeface="Times New Roman" panose="02020603050405020304" pitchFamily="18" charset="0"/>
                <a:cs typeface="Times New Roman" panose="02020603050405020304" pitchFamily="18" charset="0"/>
              </a:rPr>
              <a:t>δινόταν </a:t>
            </a:r>
            <a:r>
              <a:rPr lang="el-GR" sz="2000" b="1" dirty="0" smtClean="0">
                <a:latin typeface="Times New Roman" panose="02020603050405020304" pitchFamily="18" charset="0"/>
                <a:cs typeface="Times New Roman" panose="02020603050405020304" pitchFamily="18" charset="0"/>
              </a:rPr>
              <a:t>δωρεάν από την Ε.Ε.</a:t>
            </a:r>
            <a:r>
              <a:rPr lang="en-US" sz="2000" b="1" dirty="0" smtClean="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p:txBody>
          <a:bodyPr>
            <a:normAutofit/>
          </a:bodyPr>
          <a:lstStyle/>
          <a:p>
            <a:r>
              <a:rPr lang="el-GR" sz="3600" i="1" dirty="0" smtClean="0">
                <a:effectLst/>
                <a:latin typeface="Times New Roman" panose="02020603050405020304" pitchFamily="18" charset="0"/>
                <a:cs typeface="Times New Roman" panose="02020603050405020304" pitchFamily="18" charset="0"/>
              </a:rPr>
              <a:t>Η Ελλάδα σήμερα …</a:t>
            </a:r>
            <a:endParaRPr lang="el-GR" sz="3600" i="1" dirty="0">
              <a:effectLst/>
              <a:latin typeface="Times New Roman" panose="02020603050405020304" pitchFamily="18" charset="0"/>
              <a:cs typeface="Times New Roman" panose="02020603050405020304" pitchFamily="18" charset="0"/>
            </a:endParaRPr>
          </a:p>
        </p:txBody>
      </p:sp>
      <p:pic>
        <p:nvPicPr>
          <p:cNvPr id="4" name="relPicsMainPic" descr="http://news247.gr/eidiseis/synentefxeis/article4773293.ece/BINARY/w660/komi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953000"/>
            <a:ext cx="2362200" cy="1371600"/>
          </a:xfrm>
          <a:prstGeom prst="rect">
            <a:avLst/>
          </a:prstGeom>
          <a:noFill/>
          <a:ln>
            <a:noFill/>
          </a:ln>
        </p:spPr>
      </p:pic>
    </p:spTree>
    <p:extLst>
      <p:ext uri="{BB962C8B-B14F-4D97-AF65-F5344CB8AC3E}">
        <p14:creationId xmlns:p14="http://schemas.microsoft.com/office/powerpoint/2010/main" val="830934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71600"/>
            <a:ext cx="8229600" cy="4690872"/>
          </a:xfrm>
        </p:spPr>
        <p:txBody>
          <a:bodyPr>
            <a:normAutofit fontScale="70000" lnSpcReduction="20000"/>
          </a:bodyPr>
          <a:lstStyle/>
          <a:p>
            <a:pPr algn="just">
              <a:lnSpc>
                <a:spcPct val="120000"/>
              </a:lnSpc>
              <a:buNone/>
            </a:pPr>
            <a:r>
              <a:rPr lang="el-GR" sz="2800" dirty="0" smtClean="0">
                <a:latin typeface="Times New Roman" panose="02020603050405020304" pitchFamily="18" charset="0"/>
                <a:cs typeface="Times New Roman" panose="02020603050405020304" pitchFamily="18" charset="0"/>
              </a:rPr>
              <a:t>    Οι βασικές  ικανότητες, ως προϋπόθεση ενός συστήματος «παραγωγής» δεξιοτήτων και συνεχούς κατάρτισης, </a:t>
            </a:r>
            <a:r>
              <a:rPr lang="el-GR" sz="2800" dirty="0" err="1" smtClean="0">
                <a:latin typeface="Times New Roman" panose="02020603050405020304" pitchFamily="18" charset="0"/>
                <a:cs typeface="Times New Roman" panose="02020603050405020304" pitchFamily="18" charset="0"/>
              </a:rPr>
              <a:t>αυτο</a:t>
            </a:r>
            <a:r>
              <a:rPr lang="el-GR" sz="2800" dirty="0" smtClean="0">
                <a:latin typeface="Times New Roman" panose="02020603050405020304" pitchFamily="18" charset="0"/>
                <a:cs typeface="Times New Roman" panose="02020603050405020304" pitchFamily="18" charset="0"/>
              </a:rPr>
              <a:t>-κατάρτισης, σύμφωνα με την Ε.Ε. είναι οι εξής</a:t>
            </a:r>
            <a:r>
              <a:rPr lang="en-US" sz="2800" dirty="0" smtClean="0">
                <a:latin typeface="Times New Roman" panose="02020603050405020304" pitchFamily="18" charset="0"/>
                <a:cs typeface="Times New Roman" panose="02020603050405020304" pitchFamily="18" charset="0"/>
              </a:rPr>
              <a:t>*</a:t>
            </a:r>
            <a:r>
              <a:rPr lang="el-GR" sz="2800" dirty="0" smtClean="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Επικοινωνία στη μητρική γλώσσα· </a:t>
            </a:r>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Επικοινωνία σε ξένες γλώσσες· </a:t>
            </a:r>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Μαθηματική ικανότητα και βασικές ικανότητες στις φυσικές επιστήμες  και την τεχνολογία· </a:t>
            </a:r>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Ψηφιακή ικανότητα·</a:t>
            </a:r>
            <a:endParaRPr lang="el-GR" dirty="0" smtClean="0">
              <a:latin typeface="Times New Roman" panose="02020603050405020304" pitchFamily="18" charset="0"/>
              <a:cs typeface="Times New Roman" panose="02020603050405020304" pitchFamily="18" charset="0"/>
            </a:endParaRPr>
          </a:p>
          <a:p>
            <a:r>
              <a:rPr lang="el-GR" i="1" dirty="0" err="1" smtClean="0">
                <a:latin typeface="Times New Roman" panose="02020603050405020304" pitchFamily="18" charset="0"/>
                <a:cs typeface="Times New Roman" panose="02020603050405020304" pitchFamily="18" charset="0"/>
              </a:rPr>
              <a:t>Μεταγνωστικές</a:t>
            </a:r>
            <a:r>
              <a:rPr lang="el-GR" i="1" dirty="0" smtClean="0">
                <a:latin typeface="Times New Roman" panose="02020603050405020304" pitchFamily="18" charset="0"/>
                <a:cs typeface="Times New Roman" panose="02020603050405020304" pitchFamily="18" charset="0"/>
              </a:rPr>
              <a:t> ικανότητες (</a:t>
            </a:r>
            <a:r>
              <a:rPr lang="el-GR" i="1" dirty="0" err="1" smtClean="0">
                <a:latin typeface="Times New Roman" panose="02020603050405020304" pitchFamily="18" charset="0"/>
                <a:cs typeface="Times New Roman" panose="02020603050405020304" pitchFamily="18" charset="0"/>
              </a:rPr>
              <a:t>Learning</a:t>
            </a:r>
            <a:r>
              <a:rPr lang="el-GR" i="1" dirty="0" smtClean="0">
                <a:latin typeface="Times New Roman" panose="02020603050405020304" pitchFamily="18" charset="0"/>
                <a:cs typeface="Times New Roman" panose="02020603050405020304" pitchFamily="18" charset="0"/>
              </a:rPr>
              <a:t> </a:t>
            </a:r>
            <a:r>
              <a:rPr lang="el-GR" i="1" dirty="0" err="1" smtClean="0">
                <a:latin typeface="Times New Roman" panose="02020603050405020304" pitchFamily="18" charset="0"/>
                <a:cs typeface="Times New Roman" panose="02020603050405020304" pitchFamily="18" charset="0"/>
              </a:rPr>
              <a:t>to</a:t>
            </a:r>
            <a:r>
              <a:rPr lang="el-GR" i="1" dirty="0" smtClean="0">
                <a:latin typeface="Times New Roman" panose="02020603050405020304" pitchFamily="18" charset="0"/>
                <a:cs typeface="Times New Roman" panose="02020603050405020304" pitchFamily="18" charset="0"/>
              </a:rPr>
              <a:t> </a:t>
            </a:r>
            <a:r>
              <a:rPr lang="el-GR" i="1" dirty="0" err="1" smtClean="0">
                <a:latin typeface="Times New Roman" panose="02020603050405020304" pitchFamily="18" charset="0"/>
                <a:cs typeface="Times New Roman" panose="02020603050405020304" pitchFamily="18" charset="0"/>
              </a:rPr>
              <a:t>learn</a:t>
            </a:r>
            <a:r>
              <a:rPr lang="el-GR" i="1" dirty="0" smtClean="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Κοινωνικές ικανότητες και ικανότητες που σχετίζονται με την ιδιότητα του πολίτη· </a:t>
            </a:r>
            <a:endParaRPr lang="el-GR"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Πρωτοβουλία και επιχειρηματικότητα</a:t>
            </a:r>
          </a:p>
          <a:p>
            <a:r>
              <a:rPr lang="el-GR" i="1" dirty="0" smtClean="0">
                <a:latin typeface="Times New Roman" panose="02020603050405020304" pitchFamily="18" charset="0"/>
                <a:cs typeface="Times New Roman" panose="02020603050405020304" pitchFamily="18" charset="0"/>
              </a:rPr>
              <a:t>Πολιτισμική συνείδηση και έκφραση</a:t>
            </a:r>
          </a:p>
          <a:p>
            <a:endParaRPr lang="el-GR" i="1" dirty="0" smtClean="0">
              <a:latin typeface="Arial" pitchFamily="34" charset="0"/>
              <a:cs typeface="Arial" pitchFamily="34" charset="0"/>
            </a:endParaRPr>
          </a:p>
          <a:p>
            <a:pPr marL="628650" indent="-255588"/>
            <a:r>
              <a:rPr lang="el-GR" sz="1500" i="1" dirty="0" smtClean="0">
                <a:solidFill>
                  <a:srgbClr val="C00000"/>
                </a:solidFill>
                <a:latin typeface="Times New Roman" panose="02020603050405020304" pitchFamily="18" charset="0"/>
                <a:cs typeface="Times New Roman" panose="02020603050405020304" pitchFamily="18" charset="0"/>
              </a:rPr>
              <a:t>(</a:t>
            </a:r>
            <a:r>
              <a:rPr lang="en-US" sz="1500" i="1" dirty="0" smtClean="0">
                <a:solidFill>
                  <a:srgbClr val="C00000"/>
                </a:solidFill>
                <a:latin typeface="Times New Roman" panose="02020603050405020304" pitchFamily="18" charset="0"/>
                <a:cs typeface="Times New Roman" panose="02020603050405020304" pitchFamily="18" charset="0"/>
              </a:rPr>
              <a:t>*</a:t>
            </a:r>
            <a:r>
              <a:rPr lang="el-GR" sz="1500" i="1" dirty="0" smtClean="0">
                <a:solidFill>
                  <a:srgbClr val="C00000"/>
                </a:solidFill>
                <a:latin typeface="Times New Roman" panose="02020603050405020304" pitchFamily="18" charset="0"/>
                <a:cs typeface="Times New Roman" panose="02020603050405020304" pitchFamily="18" charset="0"/>
              </a:rPr>
              <a:t>Πηγή: Ευρωπαϊκό Πλαίσιο Αναφοράς L/394 - Επίσημη Εφημερίδα της Ε.Ε., 30.12.2006)</a:t>
            </a:r>
          </a:p>
          <a:p>
            <a:endParaRPr lang="el-GR" dirty="0"/>
          </a:p>
        </p:txBody>
      </p:sp>
      <p:sp>
        <p:nvSpPr>
          <p:cNvPr id="3" name="2 - Τίτλος"/>
          <p:cNvSpPr>
            <a:spLocks noGrp="1"/>
          </p:cNvSpPr>
          <p:nvPr>
            <p:ph type="title"/>
          </p:nvPr>
        </p:nvSpPr>
        <p:spPr>
          <a:xfrm>
            <a:off x="457200" y="274638"/>
            <a:ext cx="8229600" cy="944562"/>
          </a:xfrm>
        </p:spPr>
        <p:txBody>
          <a:bodyPr>
            <a:noAutofit/>
          </a:bodyPr>
          <a:lstStyle/>
          <a:p>
            <a:pPr algn="ctr"/>
            <a:r>
              <a:rPr lang="el-GR" sz="3200" dirty="0" smtClean="0">
                <a:solidFill>
                  <a:srgbClr val="C00000"/>
                </a:solidFill>
                <a:latin typeface="Times New Roman" panose="02020603050405020304" pitchFamily="18" charset="0"/>
                <a:cs typeface="Times New Roman" panose="02020603050405020304" pitchFamily="18" charset="0"/>
              </a:rPr>
              <a:t>Βασικές  ικανότητες</a:t>
            </a:r>
            <a:endParaRPr lang="el-GR"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96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25000" lnSpcReduction="20000"/>
          </a:bodyPr>
          <a:lstStyle/>
          <a:p>
            <a:pPr marL="109728" indent="0">
              <a:buNone/>
            </a:pPr>
            <a:r>
              <a:rPr lang="el-GR" dirty="0"/>
              <a:t> </a:t>
            </a:r>
          </a:p>
          <a:p>
            <a:pPr marL="109728" indent="0" algn="just">
              <a:lnSpc>
                <a:spcPct val="120000"/>
              </a:lnSpc>
              <a:buNone/>
            </a:pPr>
            <a:endParaRPr lang="el-GR" sz="7400" dirty="0">
              <a:latin typeface="Times New Roman" panose="02020603050405020304" pitchFamily="18" charset="0"/>
              <a:cs typeface="Times New Roman" panose="02020603050405020304" pitchFamily="18" charset="0"/>
            </a:endParaRPr>
          </a:p>
          <a:p>
            <a:pPr algn="just">
              <a:lnSpc>
                <a:spcPct val="120000"/>
              </a:lnSpc>
            </a:pPr>
            <a:r>
              <a:rPr lang="el-GR" sz="8000" dirty="0">
                <a:latin typeface="Times New Roman" panose="02020603050405020304" pitchFamily="18" charset="0"/>
                <a:cs typeface="Times New Roman" panose="02020603050405020304" pitchFamily="18" charset="0"/>
              </a:rPr>
              <a:t>Η κατάρτιση του ανθρώπινου δυναμικού σε αυτόν αποτελεί </a:t>
            </a:r>
            <a:r>
              <a:rPr lang="el-GR" sz="8000" dirty="0" smtClean="0">
                <a:latin typeface="Times New Roman" panose="02020603050405020304" pitchFamily="18" charset="0"/>
                <a:cs typeface="Times New Roman" panose="02020603050405020304" pitchFamily="18" charset="0"/>
              </a:rPr>
              <a:t>πρώτιστο </a:t>
            </a:r>
            <a:r>
              <a:rPr lang="el-GR" sz="8000" dirty="0">
                <a:latin typeface="Times New Roman" panose="02020603050405020304" pitchFamily="18" charset="0"/>
                <a:cs typeface="Times New Roman" panose="02020603050405020304" pitchFamily="18" charset="0"/>
              </a:rPr>
              <a:t>καθήκον των μηχανισμών ΕΕΚ</a:t>
            </a:r>
          </a:p>
          <a:p>
            <a:pPr marL="109728" indent="0" algn="just">
              <a:lnSpc>
                <a:spcPct val="120000"/>
              </a:lnSpc>
              <a:buNone/>
            </a:pPr>
            <a:r>
              <a:rPr lang="el-GR" sz="8000" dirty="0">
                <a:latin typeface="Times New Roman" panose="02020603050405020304" pitchFamily="18" charset="0"/>
                <a:cs typeface="Times New Roman" panose="02020603050405020304" pitchFamily="18" charset="0"/>
              </a:rPr>
              <a:t> </a:t>
            </a:r>
          </a:p>
          <a:p>
            <a:pPr algn="just">
              <a:lnSpc>
                <a:spcPct val="120000"/>
              </a:lnSpc>
            </a:pPr>
            <a:r>
              <a:rPr lang="el-GR" sz="8000" dirty="0" smtClean="0">
                <a:latin typeface="Times New Roman" panose="02020603050405020304" pitchFamily="18" charset="0"/>
                <a:cs typeface="Times New Roman" panose="02020603050405020304" pitchFamily="18" charset="0"/>
              </a:rPr>
              <a:t>Ο Μηχανισμός </a:t>
            </a:r>
            <a:r>
              <a:rPr lang="el-GR" sz="8000" dirty="0">
                <a:latin typeface="Times New Roman" panose="02020603050405020304" pitchFamily="18" charset="0"/>
                <a:cs typeface="Times New Roman" panose="02020603050405020304" pitchFamily="18" charset="0"/>
              </a:rPr>
              <a:t>Διάγνωσης των Αναγκών των Επιχειρήσεων σε Επαγγέλματα και Δεξιότητες του ΣΕΒ </a:t>
            </a:r>
            <a:r>
              <a:rPr lang="el-GR" sz="8000" dirty="0" smtClean="0">
                <a:latin typeface="Times New Roman" panose="02020603050405020304" pitchFamily="18" charset="0"/>
                <a:cs typeface="Times New Roman" panose="02020603050405020304" pitchFamily="18" charset="0"/>
              </a:rPr>
              <a:t>ανέδειξε </a:t>
            </a:r>
            <a:r>
              <a:rPr lang="el-GR" sz="8000" dirty="0">
                <a:latin typeface="Times New Roman" panose="02020603050405020304" pitchFamily="18" charset="0"/>
                <a:cs typeface="Times New Roman" panose="02020603050405020304" pitchFamily="18" charset="0"/>
              </a:rPr>
              <a:t>το σύνολο των βασικών επαγγελμάτων </a:t>
            </a:r>
            <a:r>
              <a:rPr lang="el-GR" sz="8000" dirty="0" smtClean="0">
                <a:latin typeface="Times New Roman" panose="02020603050405020304" pitchFamily="18" charset="0"/>
                <a:cs typeface="Times New Roman" panose="02020603050405020304" pitchFamily="18" charset="0"/>
              </a:rPr>
              <a:t>του ΤΠΕ. Από αυτά, </a:t>
            </a:r>
            <a:r>
              <a:rPr lang="el-GR" sz="8000" dirty="0" smtClean="0">
                <a:solidFill>
                  <a:srgbClr val="C00000"/>
                </a:solidFill>
                <a:latin typeface="Times New Roman" panose="02020603050405020304" pitchFamily="18" charset="0"/>
                <a:cs typeface="Times New Roman" panose="02020603050405020304" pitchFamily="18" charset="0"/>
              </a:rPr>
              <a:t>12 θεωρούνται </a:t>
            </a:r>
            <a:r>
              <a:rPr lang="el-GR" sz="8000" dirty="0">
                <a:solidFill>
                  <a:srgbClr val="C00000"/>
                </a:solidFill>
                <a:latin typeface="Times New Roman" panose="02020603050405020304" pitchFamily="18" charset="0"/>
                <a:cs typeface="Times New Roman" panose="02020603050405020304" pitchFamily="18" charset="0"/>
              </a:rPr>
              <a:t>ως τα κρίσιμα επαγγέλματα του Τομέα</a:t>
            </a:r>
            <a:r>
              <a:rPr lang="el-GR" sz="8000" dirty="0">
                <a:latin typeface="Times New Roman" panose="02020603050405020304" pitchFamily="18" charset="0"/>
                <a:cs typeface="Times New Roman" panose="02020603050405020304" pitchFamily="18" charset="0"/>
              </a:rPr>
              <a:t>, </a:t>
            </a:r>
            <a:r>
              <a:rPr lang="el-GR" sz="8000" dirty="0" smtClean="0">
                <a:latin typeface="Times New Roman" panose="02020603050405020304" pitchFamily="18" charset="0"/>
                <a:cs typeface="Times New Roman" panose="02020603050405020304" pitchFamily="18" charset="0"/>
              </a:rPr>
              <a:t>καθώς η </a:t>
            </a:r>
            <a:r>
              <a:rPr lang="el-GR" sz="8000" dirty="0">
                <a:latin typeface="Times New Roman" panose="02020603050405020304" pitchFamily="18" charset="0"/>
                <a:cs typeface="Times New Roman" panose="02020603050405020304" pitchFamily="18" charset="0"/>
              </a:rPr>
              <a:t>ανάπτυξή τους εκτιμάται ότι θα επηρεάσει καθοριστικά την επίτευξη των αναπτυξιακών στόχων των επιχειρήσεων. Τα βασικά και κρίσιμα επαγγέλματα, υπό τη μορφή αραχνοειδούς σχήματος, </a:t>
            </a:r>
            <a:r>
              <a:rPr lang="el-GR" sz="8000" b="1" dirty="0">
                <a:latin typeface="Times New Roman" panose="02020603050405020304" pitchFamily="18" charset="0"/>
                <a:cs typeface="Times New Roman" panose="02020603050405020304" pitchFamily="18" charset="0"/>
              </a:rPr>
              <a:t>εμφανίζουν την εξής </a:t>
            </a:r>
            <a:r>
              <a:rPr lang="el-GR" sz="8000" b="1" dirty="0" err="1" smtClean="0">
                <a:latin typeface="Times New Roman" panose="02020603050405020304" pitchFamily="18" charset="0"/>
                <a:cs typeface="Times New Roman" panose="02020603050405020304" pitchFamily="18" charset="0"/>
              </a:rPr>
              <a:t>προτεραιοποίηση</a:t>
            </a:r>
            <a:r>
              <a:rPr lang="el-GR" sz="8000" b="1" dirty="0" smtClean="0">
                <a:latin typeface="Times New Roman" panose="02020603050405020304" pitchFamily="18" charset="0"/>
                <a:cs typeface="Times New Roman" panose="02020603050405020304" pitchFamily="18" charset="0"/>
              </a:rPr>
              <a:t> / ιεράρχηση (με βάση την εγγύτητα προς το κέντρο):</a:t>
            </a:r>
            <a:endParaRPr lang="el-GR" sz="8000" b="1" dirty="0">
              <a:latin typeface="Times New Roman" panose="02020603050405020304" pitchFamily="18" charset="0"/>
              <a:cs typeface="Times New Roman" panose="02020603050405020304" pitchFamily="18" charset="0"/>
            </a:endParaRPr>
          </a:p>
          <a:p>
            <a:pPr marL="109728" indent="0">
              <a:buNone/>
            </a:pPr>
            <a:endParaRPr lang="el-GR" dirty="0">
              <a:latin typeface="Arial" pitchFamily="34" charset="0"/>
              <a:cs typeface="Arial" pitchFamily="34" charset="0"/>
            </a:endParaRPr>
          </a:p>
          <a:p>
            <a:endParaRPr lang="el-GR" dirty="0"/>
          </a:p>
          <a:p>
            <a:pPr marL="109728" indent="0">
              <a:buNone/>
            </a:pPr>
            <a:endParaRPr lang="el-GR" dirty="0"/>
          </a:p>
          <a:p>
            <a:endParaRPr lang="el-GR" dirty="0"/>
          </a:p>
        </p:txBody>
      </p:sp>
      <p:sp>
        <p:nvSpPr>
          <p:cNvPr id="3" name="Τίτλος 2"/>
          <p:cNvSpPr>
            <a:spLocks noGrp="1"/>
          </p:cNvSpPr>
          <p:nvPr>
            <p:ph type="title"/>
          </p:nvPr>
        </p:nvSpPr>
        <p:spPr>
          <a:xfrm>
            <a:off x="457200" y="228600"/>
            <a:ext cx="8382000" cy="1143000"/>
          </a:xfrm>
        </p:spPr>
        <p:txBody>
          <a:bodyPr>
            <a:noAutofit/>
          </a:bodyPr>
          <a:lstStyle/>
          <a:p>
            <a:pPr algn="ctr"/>
            <a:r>
              <a:rPr lang="el-GR" sz="3200" dirty="0" smtClean="0">
                <a:latin typeface="Times New Roman" panose="02020603050405020304" pitchFamily="18" charset="0"/>
                <a:cs typeface="Times New Roman" panose="02020603050405020304" pitchFamily="18" charset="0"/>
              </a:rPr>
              <a:t/>
            </a:r>
            <a:br>
              <a:rPr lang="el-GR" sz="3200" dirty="0" smtClean="0">
                <a:latin typeface="Times New Roman" panose="02020603050405020304" pitchFamily="18" charset="0"/>
                <a:cs typeface="Times New Roman" panose="02020603050405020304" pitchFamily="18" charset="0"/>
              </a:rPr>
            </a:br>
            <a:r>
              <a:rPr lang="el-GR" sz="3200" dirty="0" smtClean="0">
                <a:solidFill>
                  <a:srgbClr val="C00000"/>
                </a:solidFill>
                <a:latin typeface="Times New Roman" panose="02020603050405020304" pitchFamily="18" charset="0"/>
                <a:cs typeface="Times New Roman" panose="02020603050405020304" pitchFamily="18" charset="0"/>
              </a:rPr>
              <a:t>ΤΠΕ</a:t>
            </a:r>
            <a:r>
              <a:rPr lang="el-GR" sz="3200" dirty="0" smtClean="0">
                <a:latin typeface="Times New Roman" panose="02020603050405020304" pitchFamily="18" charset="0"/>
                <a:cs typeface="Times New Roman" panose="02020603050405020304" pitchFamily="18" charset="0"/>
              </a:rPr>
              <a:t/>
            </a:r>
            <a:br>
              <a:rPr lang="el-GR" sz="3200" dirty="0" smtClean="0">
                <a:latin typeface="Times New Roman" panose="02020603050405020304" pitchFamily="18" charset="0"/>
                <a:cs typeface="Times New Roman" panose="02020603050405020304" pitchFamily="18" charset="0"/>
              </a:rPr>
            </a:br>
            <a:r>
              <a:rPr lang="el-GR" sz="3200" dirty="0" smtClean="0">
                <a:latin typeface="Times New Roman" panose="02020603050405020304" pitchFamily="18" charset="0"/>
                <a:cs typeface="Times New Roman" panose="02020603050405020304" pitchFamily="18" charset="0"/>
              </a:rPr>
              <a:t>ένας </a:t>
            </a:r>
            <a:r>
              <a:rPr lang="el-GR" sz="3200" dirty="0">
                <a:latin typeface="Times New Roman" panose="02020603050405020304" pitchFamily="18" charset="0"/>
                <a:cs typeface="Times New Roman" panose="02020603050405020304" pitchFamily="18" charset="0"/>
              </a:rPr>
              <a:t>κρίσιμος τομέας</a:t>
            </a:r>
            <a:r>
              <a:rPr lang="el-GR" sz="3200" dirty="0">
                <a:latin typeface="Arial" pitchFamily="34" charset="0"/>
                <a:cs typeface="Arial" pitchFamily="34" charset="0"/>
              </a:rPr>
              <a:t/>
            </a:r>
            <a:br>
              <a:rPr lang="el-GR" sz="3200" dirty="0">
                <a:latin typeface="Arial" pitchFamily="34" charset="0"/>
                <a:cs typeface="Arial" pitchFamily="34" charset="0"/>
              </a:rPr>
            </a:br>
            <a:endParaRPr lang="el-GR" sz="3200" dirty="0">
              <a:latin typeface="Arial" pitchFamily="34" charset="0"/>
              <a:cs typeface="Arial" pitchFamily="34" charset="0"/>
            </a:endParaRPr>
          </a:p>
        </p:txBody>
      </p:sp>
    </p:spTree>
    <p:extLst>
      <p:ext uri="{BB962C8B-B14F-4D97-AF65-F5344CB8AC3E}">
        <p14:creationId xmlns:p14="http://schemas.microsoft.com/office/powerpoint/2010/main" val="144265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l-GR" dirty="0"/>
          </a:p>
        </p:txBody>
      </p:sp>
      <p:pic>
        <p:nvPicPr>
          <p:cNvPr id="4099" name="Picture 3" descr="C:\Users\stergios\Documents\14 ΑΙΜΗ\ΕΕΤΕΚ ΕΠΕΝΔΥΣΕΙΣ 3-3-2018\τπε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9168"/>
            <a:ext cx="8305800" cy="5512031"/>
          </a:xfrm>
          <a:prstGeom prst="rect">
            <a:avLst/>
          </a:prstGeom>
          <a:noFill/>
          <a:extLst>
            <a:ext uri="{909E8E84-426E-40DD-AFC4-6F175D3DCCD1}">
              <a14:hiddenFill xmlns:a14="http://schemas.microsoft.com/office/drawing/2010/main">
                <a:solidFill>
                  <a:srgbClr val="FFFFFF"/>
                </a:solidFill>
              </a14:hiddenFill>
            </a:ext>
          </a:extLst>
        </p:spPr>
      </p:pic>
      <p:sp>
        <p:nvSpPr>
          <p:cNvPr id="4" name="3 - Ορθογώνιο"/>
          <p:cNvSpPr/>
          <p:nvPr/>
        </p:nvSpPr>
        <p:spPr>
          <a:xfrm>
            <a:off x="3124200" y="2828836"/>
            <a:ext cx="2667000" cy="830997"/>
          </a:xfrm>
          <a:prstGeom prst="rect">
            <a:avLst/>
          </a:prstGeom>
        </p:spPr>
        <p:txBody>
          <a:bodyPr wrap="square">
            <a:spAutoFit/>
          </a:bodyPr>
          <a:lstStyle/>
          <a:p>
            <a:pPr marL="109728" indent="0">
              <a:buNone/>
            </a:pPr>
            <a:r>
              <a:rPr lang="el-GR" sz="1200" dirty="0" smtClean="0">
                <a:solidFill>
                  <a:srgbClr val="FF0000"/>
                </a:solidFill>
                <a:latin typeface="Times New Roman" panose="02020603050405020304" pitchFamily="18" charset="0"/>
                <a:cs typeface="Times New Roman" panose="02020603050405020304" pitchFamily="18" charset="0"/>
              </a:rPr>
              <a:t>[Πηγή: ΣΕΒ : Τα κρίσιμα επαγγέλματα ως κινητήρες των αλλαγών στη νέα βιομηχανική πολιτική (2014)]</a:t>
            </a:r>
            <a:endParaRPr lang="el-GR"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88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295400"/>
            <a:ext cx="8382000" cy="5334000"/>
          </a:xfrm>
        </p:spPr>
        <p:txBody>
          <a:bodyPr>
            <a:normAutofit fontScale="25000" lnSpcReduction="20000"/>
          </a:bodyPr>
          <a:lstStyle/>
          <a:p>
            <a:pPr algn="just">
              <a:lnSpc>
                <a:spcPct val="120000"/>
              </a:lnSpc>
            </a:pPr>
            <a:r>
              <a:rPr lang="el-GR" sz="7200" dirty="0">
                <a:latin typeface="Times New Roman" panose="02020603050405020304" pitchFamily="18" charset="0"/>
                <a:cs typeface="Times New Roman" panose="02020603050405020304" pitchFamily="18" charset="0"/>
              </a:rPr>
              <a:t>Στις μετρήσεις </a:t>
            </a:r>
            <a:r>
              <a:rPr lang="el-GR" sz="7200" dirty="0" smtClean="0">
                <a:latin typeface="Times New Roman" panose="02020603050405020304" pitchFamily="18" charset="0"/>
                <a:cs typeface="Times New Roman" panose="02020603050405020304" pitchFamily="18" charset="0"/>
              </a:rPr>
              <a:t>του ΟΟΣΑ</a:t>
            </a:r>
            <a:r>
              <a:rPr lang="el-GR" sz="7200" dirty="0">
                <a:latin typeface="Times New Roman" panose="02020603050405020304" pitchFamily="18" charset="0"/>
                <a:cs typeface="Times New Roman" panose="02020603050405020304" pitchFamily="18" charset="0"/>
              </a:rPr>
              <a:t>, οι επιδόσεις των Ελλήνων, τόσο των ενηλίκων στην έρευνα PIAAC (</a:t>
            </a:r>
            <a:r>
              <a:rPr lang="el-GR" sz="7200" dirty="0" err="1" smtClean="0">
                <a:latin typeface="Times New Roman" panose="02020603050405020304" pitchFamily="18" charset="0"/>
                <a:cs typeface="Times New Roman" panose="02020603050405020304" pitchFamily="18" charset="0"/>
              </a:rPr>
              <a:t>Program</a:t>
            </a:r>
            <a:r>
              <a:rPr lang="el-GR" sz="7200" dirty="0" smtClean="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for</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the</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International</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Assessment</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of</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Adult</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Competencies</a:t>
            </a:r>
            <a:r>
              <a:rPr lang="el-GR" sz="7200" dirty="0">
                <a:latin typeface="Times New Roman" panose="02020603050405020304" pitchFamily="18" charset="0"/>
                <a:cs typeface="Times New Roman" panose="02020603050405020304" pitchFamily="18" charset="0"/>
              </a:rPr>
              <a:t>), όσο και των μαθητών στην έρευνα PISA (</a:t>
            </a:r>
            <a:r>
              <a:rPr lang="el-GR" sz="7200" dirty="0" err="1" smtClean="0">
                <a:latin typeface="Times New Roman" panose="02020603050405020304" pitchFamily="18" charset="0"/>
                <a:cs typeface="Times New Roman" panose="02020603050405020304" pitchFamily="18" charset="0"/>
              </a:rPr>
              <a:t>Program</a:t>
            </a:r>
            <a:r>
              <a:rPr lang="el-GR" sz="7200" dirty="0" smtClean="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for</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International</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Student</a:t>
            </a:r>
            <a:r>
              <a:rPr lang="el-GR" sz="7200" dirty="0">
                <a:latin typeface="Times New Roman" panose="02020603050405020304" pitchFamily="18" charset="0"/>
                <a:cs typeface="Times New Roman" panose="02020603050405020304" pitchFamily="18" charset="0"/>
              </a:rPr>
              <a:t> </a:t>
            </a:r>
            <a:r>
              <a:rPr lang="el-GR" sz="7200" dirty="0" err="1">
                <a:latin typeface="Times New Roman" panose="02020603050405020304" pitchFamily="18" charset="0"/>
                <a:cs typeface="Times New Roman" panose="02020603050405020304" pitchFamily="18" charset="0"/>
              </a:rPr>
              <a:t>Assessment</a:t>
            </a:r>
            <a:r>
              <a:rPr lang="el-GR" sz="7200" dirty="0">
                <a:latin typeface="Times New Roman" panose="02020603050405020304" pitchFamily="18" charset="0"/>
                <a:cs typeface="Times New Roman" panose="02020603050405020304" pitchFamily="18" charset="0"/>
              </a:rPr>
              <a:t>), υπολείπονται του μέσου </a:t>
            </a:r>
            <a:r>
              <a:rPr lang="el-GR" sz="7200" dirty="0" smtClean="0">
                <a:latin typeface="Times New Roman" panose="02020603050405020304" pitchFamily="18" charset="0"/>
                <a:cs typeface="Times New Roman" panose="02020603050405020304" pitchFamily="18" charset="0"/>
              </a:rPr>
              <a:t>όρου, </a:t>
            </a:r>
            <a:r>
              <a:rPr lang="el-GR" sz="7200" dirty="0">
                <a:latin typeface="Times New Roman" panose="02020603050405020304" pitchFamily="18" charset="0"/>
                <a:cs typeface="Times New Roman" panose="02020603050405020304" pitchFamily="18" charset="0"/>
              </a:rPr>
              <a:t>αλλά και των επιδόσεων της πλειονότητας των ευρωπαϊκών </a:t>
            </a:r>
            <a:r>
              <a:rPr lang="el-GR" sz="7200" dirty="0" smtClean="0">
                <a:latin typeface="Times New Roman" panose="02020603050405020304" pitchFamily="18" charset="0"/>
                <a:cs typeface="Times New Roman" panose="02020603050405020304" pitchFamily="18" charset="0"/>
              </a:rPr>
              <a:t>χωρών. </a:t>
            </a:r>
            <a:r>
              <a:rPr lang="el-GR" sz="7200" dirty="0">
                <a:latin typeface="Times New Roman" panose="02020603050405020304" pitchFamily="18" charset="0"/>
                <a:cs typeface="Times New Roman" panose="02020603050405020304" pitchFamily="18" charset="0"/>
              </a:rPr>
              <a:t>Σε γενικές γραμμές, καταγράφονται χαμηλές επιδόσεις σε επίπεδο βασικών </a:t>
            </a:r>
            <a:r>
              <a:rPr lang="el-GR" sz="7200" dirty="0" smtClean="0">
                <a:latin typeface="Times New Roman" panose="02020603050405020304" pitchFamily="18" charset="0"/>
                <a:cs typeface="Times New Roman" panose="02020603050405020304" pitchFamily="18" charset="0"/>
              </a:rPr>
              <a:t>δεξιοτήτων και  </a:t>
            </a:r>
            <a:r>
              <a:rPr lang="el-GR" sz="7200" dirty="0">
                <a:latin typeface="Times New Roman" panose="02020603050405020304" pitchFamily="18" charset="0"/>
                <a:cs typeface="Times New Roman" panose="02020603050405020304" pitchFamily="18" charset="0"/>
              </a:rPr>
              <a:t>επιδείνωση των επιδόσεων κατά τα τελευταία </a:t>
            </a:r>
            <a:r>
              <a:rPr lang="el-GR" sz="7200" dirty="0" smtClean="0">
                <a:latin typeface="Times New Roman" panose="02020603050405020304" pitchFamily="18" charset="0"/>
                <a:cs typeface="Times New Roman" panose="02020603050405020304" pitchFamily="18" charset="0"/>
              </a:rPr>
              <a:t>έτη*.</a:t>
            </a:r>
          </a:p>
          <a:p>
            <a:pPr algn="just">
              <a:lnSpc>
                <a:spcPct val="120000"/>
              </a:lnSpc>
            </a:pPr>
            <a:r>
              <a:rPr lang="el-GR" sz="7200" b="1" dirty="0">
                <a:latin typeface="Times New Roman" panose="02020603050405020304" pitchFamily="18" charset="0"/>
                <a:cs typeface="Times New Roman" panose="02020603050405020304" pitchFamily="18" charset="0"/>
              </a:rPr>
              <a:t>Το 2000 το  </a:t>
            </a:r>
            <a:r>
              <a:rPr lang="el-GR" sz="7200" dirty="0">
                <a:latin typeface="Times New Roman" panose="02020603050405020304" pitchFamily="18" charset="0"/>
                <a:cs typeface="Times New Roman" panose="02020603050405020304" pitchFamily="18" charset="0"/>
              </a:rPr>
              <a:t>22% των θέσεων εργασίας της Ε.Ε. απαιτούσε υψηλά προσόντα και το 29% χαμηλά προσόντα.</a:t>
            </a:r>
          </a:p>
          <a:p>
            <a:pPr algn="just">
              <a:lnSpc>
                <a:spcPct val="120000"/>
              </a:lnSpc>
            </a:pPr>
            <a:r>
              <a:rPr lang="el-GR" sz="7200" b="1" dirty="0" smtClean="0">
                <a:latin typeface="Times New Roman" panose="02020603050405020304" pitchFamily="18" charset="0"/>
                <a:cs typeface="Times New Roman" panose="02020603050405020304" pitchFamily="18" charset="0"/>
              </a:rPr>
              <a:t>Το </a:t>
            </a:r>
            <a:r>
              <a:rPr lang="el-GR" sz="7200" b="1" dirty="0">
                <a:latin typeface="Times New Roman" panose="02020603050405020304" pitchFamily="18" charset="0"/>
                <a:cs typeface="Times New Roman" panose="02020603050405020304" pitchFamily="18" charset="0"/>
              </a:rPr>
              <a:t>2020 προβλέπεται ότι 35% </a:t>
            </a:r>
            <a:r>
              <a:rPr lang="el-GR" sz="7200" dirty="0">
                <a:latin typeface="Times New Roman" panose="02020603050405020304" pitchFamily="18" charset="0"/>
                <a:cs typeface="Times New Roman" panose="02020603050405020304" pitchFamily="18" charset="0"/>
              </a:rPr>
              <a:t>των θέσεων εργασίας θα απαιτούν υψηλά προσόντα και το 15% χαμηλά προσόντα</a:t>
            </a:r>
            <a:r>
              <a:rPr lang="el-GR" sz="7200" dirty="0" smtClean="0">
                <a:latin typeface="Times New Roman" panose="02020603050405020304" pitchFamily="18" charset="0"/>
                <a:cs typeface="Times New Roman" panose="02020603050405020304" pitchFamily="18" charset="0"/>
              </a:rPr>
              <a:t>.</a:t>
            </a:r>
            <a:r>
              <a:rPr lang="el-GR" sz="7200" dirty="0">
                <a:latin typeface="Times New Roman" panose="02020603050405020304" pitchFamily="18" charset="0"/>
                <a:cs typeface="Times New Roman" panose="02020603050405020304" pitchFamily="18" charset="0"/>
              </a:rPr>
              <a:t> </a:t>
            </a:r>
          </a:p>
          <a:p>
            <a:pPr algn="just">
              <a:lnSpc>
                <a:spcPct val="120000"/>
              </a:lnSpc>
            </a:pPr>
            <a:r>
              <a:rPr lang="el-GR" sz="7200" dirty="0" smtClean="0">
                <a:latin typeface="Times New Roman" panose="02020603050405020304" pitchFamily="18" charset="0"/>
                <a:cs typeface="Times New Roman" panose="02020603050405020304" pitchFamily="18" charset="0"/>
              </a:rPr>
              <a:t>Στην Ελλάδα μόνο </a:t>
            </a:r>
            <a:r>
              <a:rPr lang="el-GR" sz="7200" dirty="0">
                <a:latin typeface="Times New Roman" panose="02020603050405020304" pitchFamily="18" charset="0"/>
                <a:cs typeface="Times New Roman" panose="02020603050405020304" pitchFamily="18" charset="0"/>
              </a:rPr>
              <a:t>το 6% των ενηλίκων 25-34 ετών </a:t>
            </a:r>
            <a:r>
              <a:rPr lang="el-GR" sz="7200" dirty="0" smtClean="0">
                <a:latin typeface="Times New Roman" panose="02020603050405020304" pitchFamily="18" charset="0"/>
                <a:cs typeface="Times New Roman" panose="02020603050405020304" pitchFamily="18" charset="0"/>
              </a:rPr>
              <a:t>διαθέτει υψηλό επίπεδο δεξιοτήτων ενώ το 38% χαμηλά!</a:t>
            </a:r>
            <a:endParaRPr lang="el-GR" sz="7200" dirty="0">
              <a:latin typeface="Times New Roman" panose="02020603050405020304" pitchFamily="18" charset="0"/>
              <a:cs typeface="Times New Roman" panose="02020603050405020304" pitchFamily="18" charset="0"/>
            </a:endParaRPr>
          </a:p>
          <a:p>
            <a:pPr algn="just">
              <a:lnSpc>
                <a:spcPct val="120000"/>
              </a:lnSpc>
            </a:pPr>
            <a:r>
              <a:rPr lang="el-GR" sz="7200" dirty="0" smtClean="0">
                <a:latin typeface="Times New Roman" panose="02020603050405020304" pitchFamily="18" charset="0"/>
                <a:cs typeface="Times New Roman" panose="02020603050405020304" pitchFamily="18" charset="0"/>
              </a:rPr>
              <a:t>Με αυτούς τους όρους, η δυνατότητα προσαρμογών στις εξελισσόμενες απαιτήσεις των επαγγελμάτων και της αγοράς εργασίας είναι απαισιόδοξες.</a:t>
            </a:r>
          </a:p>
          <a:p>
            <a:pPr marL="109728" indent="0" algn="just">
              <a:buNone/>
            </a:pPr>
            <a:r>
              <a:rPr lang="el-GR" b="1" dirty="0" smtClean="0">
                <a:latin typeface="Arial" pitchFamily="34" charset="0"/>
                <a:cs typeface="Arial" pitchFamily="34" charset="0"/>
              </a:rPr>
              <a:t> </a:t>
            </a:r>
          </a:p>
          <a:p>
            <a:pPr marL="109728" indent="0" algn="r">
              <a:buNone/>
            </a:pPr>
            <a:r>
              <a:rPr lang="el-GR" sz="4800" i="1" dirty="0" smtClean="0">
                <a:solidFill>
                  <a:srgbClr val="C00000"/>
                </a:solidFill>
                <a:latin typeface="Times New Roman" panose="02020603050405020304" pitchFamily="18" charset="0"/>
                <a:cs typeface="Times New Roman" panose="02020603050405020304" pitchFamily="18" charset="0"/>
              </a:rPr>
              <a:t>*Πηγή: ΣΕΒ </a:t>
            </a:r>
            <a:r>
              <a:rPr lang="el-GR" sz="4800" i="1" dirty="0">
                <a:solidFill>
                  <a:srgbClr val="C00000"/>
                </a:solidFill>
                <a:latin typeface="Times New Roman" panose="02020603050405020304" pitchFamily="18" charset="0"/>
                <a:cs typeface="Times New Roman" panose="02020603050405020304" pitchFamily="18" charset="0"/>
              </a:rPr>
              <a:t>- Οικονομία και επιχειρήσεις - TEYXΟΣ 20 - 23 Ιανουαρίου </a:t>
            </a:r>
            <a:r>
              <a:rPr lang="el-GR" sz="4800" i="1" dirty="0" smtClean="0">
                <a:solidFill>
                  <a:srgbClr val="C00000"/>
                </a:solidFill>
                <a:latin typeface="Times New Roman" panose="02020603050405020304" pitchFamily="18" charset="0"/>
                <a:cs typeface="Times New Roman" panose="02020603050405020304" pitchFamily="18" charset="0"/>
              </a:rPr>
              <a:t>2018</a:t>
            </a:r>
          </a:p>
          <a:p>
            <a:pPr algn="just"/>
            <a:endParaRPr lang="el-GR" dirty="0">
              <a:latin typeface="Arial" pitchFamily="34" charset="0"/>
              <a:cs typeface="Arial" pitchFamily="34" charset="0"/>
            </a:endParaRPr>
          </a:p>
        </p:txBody>
      </p:sp>
      <p:sp>
        <p:nvSpPr>
          <p:cNvPr id="3" name="Τίτλος 2"/>
          <p:cNvSpPr>
            <a:spLocks noGrp="1"/>
          </p:cNvSpPr>
          <p:nvPr>
            <p:ph type="title"/>
          </p:nvPr>
        </p:nvSpPr>
        <p:spPr>
          <a:xfrm>
            <a:off x="457200" y="274638"/>
            <a:ext cx="8229600" cy="944562"/>
          </a:xfrm>
        </p:spPr>
        <p:txBody>
          <a:bodyPr>
            <a:normAutofit/>
          </a:bodyPr>
          <a:lstStyle/>
          <a:p>
            <a:pPr algn="ctr"/>
            <a:r>
              <a:rPr lang="el-GR" sz="3600" dirty="0" smtClean="0">
                <a:solidFill>
                  <a:schemeClr val="tx1"/>
                </a:solidFill>
                <a:latin typeface="Times New Roman" panose="02020603050405020304" pitchFamily="18" charset="0"/>
                <a:cs typeface="Times New Roman" panose="02020603050405020304" pitchFamily="18" charset="0"/>
              </a:rPr>
              <a:t>Υστέρηση σε βασικές δεξιότητες </a:t>
            </a:r>
            <a:endParaRPr lang="el-G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909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09600" y="152400"/>
            <a:ext cx="7924800" cy="1143000"/>
          </a:xfrm>
        </p:spPr>
        <p:txBody>
          <a:bodyPr>
            <a:normAutofit fontScale="90000"/>
          </a:bodyPr>
          <a:lstStyle/>
          <a:p>
            <a:pPr algn="ctr"/>
            <a:r>
              <a:rPr lang="el-GR" sz="3200" dirty="0">
                <a:solidFill>
                  <a:schemeClr val="tx1"/>
                </a:solidFill>
                <a:latin typeface="Times New Roman" panose="02020603050405020304" pitchFamily="18" charset="0"/>
                <a:cs typeface="Times New Roman" panose="02020603050405020304" pitchFamily="18" charset="0"/>
              </a:rPr>
              <a:t>Επιδόσεις σε θεματικές </a:t>
            </a:r>
            <a:r>
              <a:rPr lang="el-GR" sz="3200" dirty="0" smtClean="0">
                <a:solidFill>
                  <a:schemeClr val="tx1"/>
                </a:solidFill>
                <a:latin typeface="Times New Roman" panose="02020603050405020304" pitchFamily="18" charset="0"/>
                <a:cs typeface="Times New Roman" panose="02020603050405020304" pitchFamily="18" charset="0"/>
              </a:rPr>
              <a:t>δεξιότητες</a:t>
            </a:r>
            <a:r>
              <a:rPr lang="el-GR" sz="3200" dirty="0">
                <a:solidFill>
                  <a:schemeClr val="tx1"/>
                </a:solidFill>
                <a:latin typeface="Times New Roman" panose="02020603050405020304" pitchFamily="18" charset="0"/>
                <a:cs typeface="Times New Roman" panose="02020603050405020304" pitchFamily="18" charset="0"/>
              </a:rPr>
              <a:t/>
            </a:r>
            <a:br>
              <a:rPr lang="el-GR" sz="3200" dirty="0">
                <a:solidFill>
                  <a:schemeClr val="tx1"/>
                </a:solidFill>
                <a:latin typeface="Times New Roman" panose="02020603050405020304" pitchFamily="18" charset="0"/>
                <a:cs typeface="Times New Roman" panose="02020603050405020304" pitchFamily="18" charset="0"/>
              </a:rPr>
            </a:br>
            <a:r>
              <a:rPr lang="el-GR" sz="3200" dirty="0" smtClean="0">
                <a:solidFill>
                  <a:srgbClr val="C00000"/>
                </a:solidFill>
                <a:latin typeface="Times New Roman" panose="02020603050405020304" pitchFamily="18" charset="0"/>
                <a:cs typeface="Times New Roman" panose="02020603050405020304" pitchFamily="18" charset="0"/>
              </a:rPr>
              <a:t>Η Ελλάδα στις  τελευταίες θέσεις</a:t>
            </a:r>
            <a:r>
              <a:rPr lang="el-GR" sz="2400" dirty="0" smtClean="0">
                <a:solidFill>
                  <a:schemeClr val="tx1"/>
                </a:solidFill>
                <a:latin typeface="Times New Roman" panose="02020603050405020304" pitchFamily="18" charset="0"/>
                <a:cs typeface="Times New Roman" panose="02020603050405020304" pitchFamily="18" charset="0"/>
              </a:rPr>
              <a:t/>
            </a:r>
            <a:br>
              <a:rPr lang="el-GR" sz="2400" dirty="0" smtClean="0">
                <a:solidFill>
                  <a:schemeClr val="tx1"/>
                </a:solidFill>
                <a:latin typeface="Times New Roman" panose="02020603050405020304" pitchFamily="18" charset="0"/>
                <a:cs typeface="Times New Roman" panose="02020603050405020304" pitchFamily="18" charset="0"/>
              </a:rPr>
            </a:br>
            <a:r>
              <a:rPr lang="el-GR" sz="1300" i="1" dirty="0" smtClean="0">
                <a:solidFill>
                  <a:srgbClr val="C00000"/>
                </a:solidFill>
                <a:effectLst/>
                <a:latin typeface="Times New Roman" panose="02020603050405020304" pitchFamily="18" charset="0"/>
                <a:cs typeface="Times New Roman" panose="02020603050405020304" pitchFamily="18" charset="0"/>
              </a:rPr>
              <a:t>(Πηγή</a:t>
            </a:r>
            <a:r>
              <a:rPr lang="el-GR" sz="1300" i="1" dirty="0">
                <a:solidFill>
                  <a:srgbClr val="C00000"/>
                </a:solidFill>
                <a:effectLst/>
                <a:latin typeface="Times New Roman" panose="02020603050405020304" pitchFamily="18" charset="0"/>
                <a:cs typeface="Times New Roman" panose="02020603050405020304" pitchFamily="18" charset="0"/>
              </a:rPr>
              <a:t>: Έ</a:t>
            </a:r>
            <a:r>
              <a:rPr lang="el-GR" sz="1300" i="1" dirty="0" smtClean="0">
                <a:solidFill>
                  <a:srgbClr val="C00000"/>
                </a:solidFill>
                <a:effectLst/>
                <a:latin typeface="Times New Roman" panose="02020603050405020304" pitchFamily="18" charset="0"/>
                <a:cs typeface="Times New Roman" panose="02020603050405020304" pitchFamily="18" charset="0"/>
              </a:rPr>
              <a:t>ρευνα PIAAC </a:t>
            </a:r>
            <a:r>
              <a:rPr lang="el-GR" sz="1300" i="1" dirty="0">
                <a:solidFill>
                  <a:srgbClr val="C00000"/>
                </a:solidFill>
                <a:effectLst/>
                <a:latin typeface="Times New Roman" panose="02020603050405020304" pitchFamily="18" charset="0"/>
                <a:cs typeface="Times New Roman" panose="02020603050405020304" pitchFamily="18" charset="0"/>
              </a:rPr>
              <a:t>- 2015 </a:t>
            </a:r>
            <a:r>
              <a:rPr lang="el-GR" sz="1300" i="1" dirty="0" smtClean="0">
                <a:solidFill>
                  <a:srgbClr val="C00000"/>
                </a:solidFill>
                <a:effectLst/>
                <a:latin typeface="Times New Roman" panose="02020603050405020304" pitchFamily="18" charset="0"/>
                <a:cs typeface="Times New Roman" panose="02020603050405020304" pitchFamily="18" charset="0"/>
              </a:rPr>
              <a:t>- ΟΟΣΑ)</a:t>
            </a:r>
            <a:endParaRPr lang="el-GR" sz="1300" i="1" dirty="0">
              <a:solidFill>
                <a:srgbClr val="C00000"/>
              </a:solidFill>
              <a:effectLst/>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1447800"/>
            <a:ext cx="807102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447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295400"/>
            <a:ext cx="8229600" cy="4876800"/>
          </a:xfrm>
        </p:spPr>
        <p:txBody>
          <a:bodyPr>
            <a:normAutofit fontScale="25000" lnSpcReduction="20000"/>
          </a:bodyPr>
          <a:lstStyle/>
          <a:p>
            <a:pPr marL="109728" indent="0" algn="just">
              <a:lnSpc>
                <a:spcPct val="120000"/>
              </a:lnSpc>
              <a:buNone/>
            </a:pPr>
            <a:r>
              <a:rPr lang="el-GR" sz="8000" dirty="0">
                <a:latin typeface="Times New Roman" panose="02020603050405020304" pitchFamily="18" charset="0"/>
                <a:cs typeface="Times New Roman" panose="02020603050405020304" pitchFamily="18" charset="0"/>
              </a:rPr>
              <a:t>Σύμφωνα με τον Μηχανισμό Διάγνωσης των Αναγκών των Επιχειρήσεων σε Επαγγέλματα και Δεξιότητες του </a:t>
            </a:r>
            <a:r>
              <a:rPr lang="el-GR" sz="8000" dirty="0" smtClean="0">
                <a:latin typeface="Times New Roman" panose="02020603050405020304" pitchFamily="18" charset="0"/>
                <a:cs typeface="Times New Roman" panose="02020603050405020304" pitchFamily="18" charset="0"/>
              </a:rPr>
              <a:t>ΣΕΒ,</a:t>
            </a:r>
            <a:r>
              <a:rPr lang="en-US" sz="8000" dirty="0" smtClean="0">
                <a:latin typeface="Times New Roman" panose="02020603050405020304" pitchFamily="18" charset="0"/>
                <a:cs typeface="Times New Roman" panose="02020603050405020304" pitchFamily="18" charset="0"/>
              </a:rPr>
              <a:t>*</a:t>
            </a:r>
            <a:r>
              <a:rPr lang="el-GR" sz="8000" dirty="0" smtClean="0">
                <a:latin typeface="Times New Roman" panose="02020603050405020304" pitchFamily="18" charset="0"/>
                <a:cs typeface="Times New Roman" panose="02020603050405020304" pitchFamily="18" charset="0"/>
              </a:rPr>
              <a:t> </a:t>
            </a:r>
            <a:r>
              <a:rPr lang="el-GR" sz="8000" dirty="0">
                <a:latin typeface="Times New Roman" panose="02020603050405020304" pitchFamily="18" charset="0"/>
                <a:cs typeface="Times New Roman" panose="02020603050405020304" pitchFamily="18" charset="0"/>
              </a:rPr>
              <a:t>οι οκτώ (8) Τομείς, οι οποίοι παρουσιάζουν σημαντικό ενδιαφέρον για τη βιομηχανία και γενικότερα για την ελληνική </a:t>
            </a:r>
            <a:r>
              <a:rPr lang="el-GR" sz="8000" dirty="0" smtClean="0">
                <a:latin typeface="Times New Roman" panose="02020603050405020304" pitchFamily="18" charset="0"/>
                <a:cs typeface="Times New Roman" panose="02020603050405020304" pitchFamily="18" charset="0"/>
              </a:rPr>
              <a:t>οικονομία, </a:t>
            </a:r>
            <a:r>
              <a:rPr lang="el-GR" sz="8000" dirty="0">
                <a:latin typeface="Times New Roman" panose="02020603050405020304" pitchFamily="18" charset="0"/>
                <a:cs typeface="Times New Roman" panose="02020603050405020304" pitchFamily="18" charset="0"/>
              </a:rPr>
              <a:t>τόσο από πλευράς προοπτικών </a:t>
            </a:r>
            <a:r>
              <a:rPr lang="el-GR" sz="8000" dirty="0" smtClean="0">
                <a:latin typeface="Times New Roman" panose="02020603050405020304" pitchFamily="18" charset="0"/>
                <a:cs typeface="Times New Roman" panose="02020603050405020304" pitchFamily="18" charset="0"/>
              </a:rPr>
              <a:t>ανάπτυξης, </a:t>
            </a:r>
            <a:r>
              <a:rPr lang="el-GR" sz="8000" dirty="0">
                <a:latin typeface="Times New Roman" panose="02020603050405020304" pitchFamily="18" charset="0"/>
                <a:cs typeface="Times New Roman" panose="02020603050405020304" pitchFamily="18" charset="0"/>
              </a:rPr>
              <a:t>όσο και απασχόλησης είναι:</a:t>
            </a: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Τρόφιμα</a:t>
            </a:r>
            <a:endParaRPr lang="el-GR" sz="8000" dirty="0">
              <a:latin typeface="Times New Roman" panose="02020603050405020304" pitchFamily="18" charset="0"/>
              <a:cs typeface="Times New Roman" panose="02020603050405020304" pitchFamily="18" charset="0"/>
            </a:endParaRP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Τεχνολογίες </a:t>
            </a:r>
            <a:r>
              <a:rPr lang="el-GR" sz="8000" dirty="0">
                <a:latin typeface="Times New Roman" panose="02020603050405020304" pitchFamily="18" charset="0"/>
                <a:cs typeface="Times New Roman" panose="02020603050405020304" pitchFamily="18" charset="0"/>
              </a:rPr>
              <a:t>Πληροφορικής και Επικοινωνιών</a:t>
            </a: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Ενέργεια</a:t>
            </a:r>
            <a:endParaRPr lang="el-GR" sz="8000" dirty="0">
              <a:latin typeface="Times New Roman" panose="02020603050405020304" pitchFamily="18" charset="0"/>
              <a:cs typeface="Times New Roman" panose="02020603050405020304" pitchFamily="18" charset="0"/>
            </a:endParaRP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Δομικά </a:t>
            </a:r>
            <a:r>
              <a:rPr lang="el-GR" sz="8000" dirty="0">
                <a:latin typeface="Times New Roman" panose="02020603050405020304" pitchFamily="18" charset="0"/>
                <a:cs typeface="Times New Roman" panose="02020603050405020304" pitchFamily="18" charset="0"/>
              </a:rPr>
              <a:t>Προϊόντα</a:t>
            </a: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Εφοδιαστική </a:t>
            </a:r>
            <a:r>
              <a:rPr lang="el-GR" sz="8000" dirty="0">
                <a:latin typeface="Times New Roman" panose="02020603050405020304" pitchFamily="18" charset="0"/>
                <a:cs typeface="Times New Roman" panose="02020603050405020304" pitchFamily="18" charset="0"/>
              </a:rPr>
              <a:t>Αλυσίδα</a:t>
            </a: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Περιβάλλον</a:t>
            </a:r>
            <a:endParaRPr lang="el-GR" sz="8000" dirty="0">
              <a:latin typeface="Times New Roman" panose="02020603050405020304" pitchFamily="18" charset="0"/>
              <a:cs typeface="Times New Roman" panose="02020603050405020304" pitchFamily="18" charset="0"/>
            </a:endParaRP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Μέταλλο</a:t>
            </a:r>
            <a:endParaRPr lang="el-GR" sz="8000" dirty="0">
              <a:latin typeface="Times New Roman" panose="02020603050405020304" pitchFamily="18" charset="0"/>
              <a:cs typeface="Times New Roman" panose="02020603050405020304" pitchFamily="18" charset="0"/>
            </a:endParaRPr>
          </a:p>
          <a:p>
            <a:pPr marL="624078" indent="-514350">
              <a:lnSpc>
                <a:spcPct val="120000"/>
              </a:lnSpc>
              <a:buFont typeface="+mj-lt"/>
              <a:buAutoNum type="arabicPeriod"/>
            </a:pPr>
            <a:r>
              <a:rPr lang="el-GR" sz="8000" dirty="0" smtClean="0">
                <a:latin typeface="Times New Roman" panose="02020603050405020304" pitchFamily="18" charset="0"/>
                <a:cs typeface="Times New Roman" panose="02020603050405020304" pitchFamily="18" charset="0"/>
              </a:rPr>
              <a:t>Υγεία</a:t>
            </a:r>
          </a:p>
          <a:p>
            <a:pPr marL="624078" indent="-514350">
              <a:buFont typeface="+mj-lt"/>
              <a:buAutoNum type="arabicPeriod"/>
            </a:pPr>
            <a:endParaRPr lang="el-GR" sz="4800" dirty="0" smtClean="0">
              <a:solidFill>
                <a:srgbClr val="C00000"/>
              </a:solidFill>
              <a:latin typeface="Times New Roman" panose="02020603050405020304" pitchFamily="18" charset="0"/>
              <a:cs typeface="Times New Roman" panose="02020603050405020304" pitchFamily="18" charset="0"/>
            </a:endParaRPr>
          </a:p>
          <a:p>
            <a:pPr marL="1163638" indent="0">
              <a:buNone/>
            </a:pPr>
            <a:r>
              <a:rPr lang="el-GR" sz="4800" b="1" i="1" dirty="0" smtClean="0">
                <a:solidFill>
                  <a:srgbClr val="C00000"/>
                </a:solidFill>
                <a:latin typeface="Times New Roman" panose="02020603050405020304" pitchFamily="18" charset="0"/>
                <a:cs typeface="Times New Roman" panose="02020603050405020304" pitchFamily="18" charset="0"/>
              </a:rPr>
              <a:t>[</a:t>
            </a:r>
            <a:r>
              <a:rPr lang="en-US" sz="4800" b="1" i="1" dirty="0" smtClean="0">
                <a:solidFill>
                  <a:srgbClr val="C00000"/>
                </a:solidFill>
                <a:latin typeface="Times New Roman" panose="02020603050405020304" pitchFamily="18" charset="0"/>
                <a:cs typeface="Times New Roman" panose="02020603050405020304" pitchFamily="18" charset="0"/>
              </a:rPr>
              <a:t>*</a:t>
            </a:r>
            <a:r>
              <a:rPr lang="el-GR" sz="4800" b="1" i="1" dirty="0" smtClean="0">
                <a:solidFill>
                  <a:srgbClr val="C00000"/>
                </a:solidFill>
                <a:latin typeface="Times New Roman" panose="02020603050405020304" pitchFamily="18" charset="0"/>
                <a:cs typeface="Times New Roman" panose="02020603050405020304" pitchFamily="18" charset="0"/>
              </a:rPr>
              <a:t>Πηγή: ΣΕΒ </a:t>
            </a:r>
            <a:r>
              <a:rPr lang="el-GR" sz="4800" b="1" i="1" dirty="0">
                <a:solidFill>
                  <a:srgbClr val="C00000"/>
                </a:solidFill>
                <a:latin typeface="Times New Roman" panose="02020603050405020304" pitchFamily="18" charset="0"/>
                <a:cs typeface="Times New Roman" panose="02020603050405020304" pitchFamily="18" charset="0"/>
              </a:rPr>
              <a:t>: Τα κρίσιμα επαγγέλματα ως κινητήρες των αλλαγών στη νέα βιομηχανική πολιτική </a:t>
            </a:r>
            <a:r>
              <a:rPr lang="el-GR" sz="4800" b="1" i="1" dirty="0" smtClean="0">
                <a:solidFill>
                  <a:srgbClr val="C00000"/>
                </a:solidFill>
                <a:latin typeface="Times New Roman" panose="02020603050405020304" pitchFamily="18" charset="0"/>
                <a:cs typeface="Times New Roman" panose="02020603050405020304" pitchFamily="18" charset="0"/>
              </a:rPr>
              <a:t>(</a:t>
            </a:r>
            <a:r>
              <a:rPr lang="el-GR" sz="4800" b="1" i="1" dirty="0">
                <a:solidFill>
                  <a:srgbClr val="C00000"/>
                </a:solidFill>
                <a:latin typeface="Times New Roman" panose="02020603050405020304" pitchFamily="18" charset="0"/>
                <a:cs typeface="Times New Roman" panose="02020603050405020304" pitchFamily="18" charset="0"/>
              </a:rPr>
              <a:t>2014</a:t>
            </a:r>
            <a:r>
              <a:rPr lang="el-GR" sz="4800" b="1" i="1" dirty="0" smtClean="0">
                <a:solidFill>
                  <a:srgbClr val="C00000"/>
                </a:solidFill>
                <a:latin typeface="Times New Roman" panose="02020603050405020304" pitchFamily="18" charset="0"/>
                <a:cs typeface="Times New Roman" panose="02020603050405020304" pitchFamily="18" charset="0"/>
              </a:rPr>
              <a:t>)]</a:t>
            </a:r>
            <a:endParaRPr lang="el-GR" sz="4800" b="1" i="1" dirty="0">
              <a:solidFill>
                <a:srgbClr val="C00000"/>
              </a:solidFill>
              <a:latin typeface="Times New Roman" panose="02020603050405020304" pitchFamily="18" charset="0"/>
              <a:cs typeface="Times New Roman" panose="02020603050405020304" pitchFamily="18" charset="0"/>
            </a:endParaRPr>
          </a:p>
          <a:p>
            <a:pPr marL="624078" indent="-514350">
              <a:buFont typeface="+mj-lt"/>
              <a:buAutoNum type="arabicPeriod"/>
            </a:pPr>
            <a:endParaRPr lang="el-GR" dirty="0">
              <a:latin typeface="Arial" pitchFamily="34" charset="0"/>
              <a:cs typeface="Arial" pitchFamily="34" charset="0"/>
            </a:endParaRPr>
          </a:p>
          <a:p>
            <a:endParaRPr lang="el-GR" dirty="0"/>
          </a:p>
        </p:txBody>
      </p:sp>
      <p:sp>
        <p:nvSpPr>
          <p:cNvPr id="3" name="Τίτλος 2"/>
          <p:cNvSpPr>
            <a:spLocks noGrp="1"/>
          </p:cNvSpPr>
          <p:nvPr>
            <p:ph type="title"/>
          </p:nvPr>
        </p:nvSpPr>
        <p:spPr>
          <a:xfrm>
            <a:off x="457200" y="274638"/>
            <a:ext cx="8229600" cy="1020762"/>
          </a:xfrm>
        </p:spPr>
        <p:txBody>
          <a:bodyPr>
            <a:noAutofit/>
          </a:bodyPr>
          <a:lstStyle/>
          <a:p>
            <a:pPr algn="ctr"/>
            <a:r>
              <a:rPr lang="el-GR" sz="2800" dirty="0" smtClean="0">
                <a:latin typeface="Times New Roman" panose="02020603050405020304" pitchFamily="18" charset="0"/>
                <a:cs typeface="Times New Roman" panose="02020603050405020304" pitchFamily="18" charset="0"/>
              </a:rPr>
              <a:t>ΣΕΒ</a:t>
            </a:r>
            <a:br>
              <a:rPr lang="el-GR" sz="2800" dirty="0" smtClean="0">
                <a:latin typeface="Times New Roman" panose="02020603050405020304" pitchFamily="18" charset="0"/>
                <a:cs typeface="Times New Roman" panose="02020603050405020304" pitchFamily="18" charset="0"/>
              </a:rPr>
            </a:br>
            <a:r>
              <a:rPr lang="el-GR" sz="2800" dirty="0" smtClean="0">
                <a:latin typeface="Times New Roman" panose="02020603050405020304" pitchFamily="18" charset="0"/>
                <a:cs typeface="Times New Roman" panose="02020603050405020304" pitchFamily="18" charset="0"/>
              </a:rPr>
              <a:t>Κρίσιμα </a:t>
            </a:r>
            <a:r>
              <a:rPr lang="el-GR" sz="2800" dirty="0">
                <a:latin typeface="Times New Roman" panose="02020603050405020304" pitchFamily="18" charset="0"/>
                <a:cs typeface="Times New Roman" panose="02020603050405020304" pitchFamily="18" charset="0"/>
              </a:rPr>
              <a:t>επαγγέλματα </a:t>
            </a:r>
            <a:r>
              <a:rPr lang="el-GR" sz="2800" dirty="0" smtClean="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8 </a:t>
            </a:r>
            <a:r>
              <a:rPr lang="el-GR" sz="2800" dirty="0" smtClean="0">
                <a:latin typeface="Times New Roman" panose="02020603050405020304" pitchFamily="18" charset="0"/>
                <a:cs typeface="Times New Roman" panose="02020603050405020304" pitchFamily="18" charset="0"/>
              </a:rPr>
              <a:t>επιχειρηματικοί </a:t>
            </a:r>
            <a:r>
              <a:rPr lang="el-GR" sz="2800" dirty="0">
                <a:latin typeface="Times New Roman" panose="02020603050405020304" pitchFamily="18" charset="0"/>
                <a:cs typeface="Times New Roman" panose="02020603050405020304" pitchFamily="18" charset="0"/>
              </a:rPr>
              <a:t>τομείς</a:t>
            </a:r>
            <a:r>
              <a:rPr lang="el-GR" sz="2800" dirty="0">
                <a:latin typeface="Arial" pitchFamily="34" charset="0"/>
                <a:cs typeface="Arial" pitchFamily="34" charset="0"/>
              </a:rPr>
              <a:t/>
            </a:r>
            <a:br>
              <a:rPr lang="el-GR" sz="2800" dirty="0">
                <a:latin typeface="Arial" pitchFamily="34" charset="0"/>
                <a:cs typeface="Arial" pitchFamily="34" charset="0"/>
              </a:rPr>
            </a:br>
            <a:endParaRPr lang="el-GR" sz="2800" dirty="0">
              <a:latin typeface="Arial" pitchFamily="34" charset="0"/>
              <a:cs typeface="Arial" pitchFamily="34" charset="0"/>
            </a:endParaRPr>
          </a:p>
        </p:txBody>
      </p:sp>
    </p:spTree>
    <p:extLst>
      <p:ext uri="{BB962C8B-B14F-4D97-AF65-F5344CB8AC3E}">
        <p14:creationId xmlns:p14="http://schemas.microsoft.com/office/powerpoint/2010/main" val="3570628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81000" y="762000"/>
            <a:ext cx="8534400" cy="5867400"/>
          </a:xfrm>
        </p:spPr>
        <p:txBody>
          <a:bodyPr>
            <a:noAutofit/>
          </a:bodyPr>
          <a:lstStyle/>
          <a:p>
            <a:pPr marL="0" indent="0" algn="just">
              <a:buNone/>
            </a:pPr>
            <a:r>
              <a:rPr lang="el-GR" sz="2000" dirty="0" smtClean="0">
                <a:latin typeface="Times New Roman" panose="02020603050405020304" pitchFamily="18" charset="0"/>
                <a:cs typeface="Times New Roman" panose="02020603050405020304" pitchFamily="18" charset="0"/>
              </a:rPr>
              <a:t>Το Επαγγελματικό Επιμελητήριο Αθήνας</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 έχοντας εξάγει τα αναγκαία διδάγματα από την κρίση, μιλάει για στροφή στη </a:t>
            </a:r>
            <a:r>
              <a:rPr lang="el-GR" sz="2000" dirty="0" smtClean="0">
                <a:solidFill>
                  <a:srgbClr val="C00000"/>
                </a:solidFill>
                <a:latin typeface="Times New Roman" panose="02020603050405020304" pitchFamily="18" charset="0"/>
                <a:cs typeface="Times New Roman" panose="02020603050405020304" pitchFamily="18" charset="0"/>
              </a:rPr>
              <a:t>δημιουργία νεοφυών επιχειρήσεων καινοτομίας και νέας τεχνολογίας</a:t>
            </a:r>
            <a:r>
              <a:rPr lang="el-GR" sz="2000" dirty="0" smtClean="0">
                <a:latin typeface="Times New Roman" panose="02020603050405020304" pitchFamily="18" charset="0"/>
                <a:cs typeface="Times New Roman" panose="02020603050405020304" pitchFamily="18" charset="0"/>
              </a:rPr>
              <a:t> με δυνατότητα υψηλής προστιθεμένης αξίας. Προσδιόρισε δε τα  χαρακτηριστικά των νέων (μικρών) επιχειρήσεων που έχει ανάγκη η χώρα ως εξής:</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καινοτομία στην επιλογή και στην εφαρμογή,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ανταγωνιστικό λειτουργικό κόστος,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νέες τεχνολογίες,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νέοι σχεδιασμοί προϊόντων και υπηρεσιών,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τυποποίηση για αύξηση της παραγωγικότητας,</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πιστοποίηση για εμπέδωση στην αγορά,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οργάνωση βιώσιμων θέσεων εργασίας,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δικτύωση για ευέλικτη εξειδίκευση, καταμερισμό και συλλογική παραγωγικότητα,</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παραγωγή ανταγωνιστικών προϊόντων με διεθνείς όρους, </a:t>
            </a:r>
          </a:p>
          <a:p>
            <a:pPr marL="722313" indent="-255588">
              <a:spcBef>
                <a:spcPts val="600"/>
              </a:spcBef>
              <a:buFont typeface="Wingdings" pitchFamily="2" charset="2"/>
              <a:buChar char="Ø"/>
            </a:pPr>
            <a:r>
              <a:rPr lang="el-GR" sz="1800" b="1" i="1" dirty="0" smtClean="0">
                <a:latin typeface="Times New Roman" panose="02020603050405020304" pitchFamily="18" charset="0"/>
                <a:cs typeface="Times New Roman" panose="02020603050405020304" pitchFamily="18" charset="0"/>
              </a:rPr>
              <a:t>Τεχνολογικά και οργανωτικά εκσυγχρονισμένες παλιές επιχειρήσεις.</a:t>
            </a:r>
            <a:endParaRPr lang="el-GR" sz="2000" i="1" dirty="0" smtClean="0">
              <a:solidFill>
                <a:srgbClr val="FF0000"/>
              </a:solidFill>
              <a:latin typeface="Times New Roman" panose="02020603050405020304" pitchFamily="18" charset="0"/>
              <a:cs typeface="Times New Roman" panose="02020603050405020304" pitchFamily="18" charset="0"/>
            </a:endParaRPr>
          </a:p>
          <a:p>
            <a:pPr marL="3054350" indent="-255588">
              <a:buNone/>
            </a:pPr>
            <a:r>
              <a:rPr lang="el-GR" sz="1100" b="1" i="1" dirty="0" smtClean="0">
                <a:solidFill>
                  <a:srgbClr val="C00000"/>
                </a:solidFill>
                <a:latin typeface="Times New Roman" panose="02020603050405020304" pitchFamily="18" charset="0"/>
                <a:cs typeface="Times New Roman" panose="02020603050405020304" pitchFamily="18" charset="0"/>
              </a:rPr>
              <a:t>(</a:t>
            </a:r>
            <a:r>
              <a:rPr lang="en-US" sz="1100" b="1" i="1" dirty="0" smtClean="0">
                <a:solidFill>
                  <a:srgbClr val="C00000"/>
                </a:solidFill>
                <a:latin typeface="Times New Roman" panose="02020603050405020304" pitchFamily="18" charset="0"/>
                <a:cs typeface="Times New Roman" panose="02020603050405020304" pitchFamily="18" charset="0"/>
              </a:rPr>
              <a:t>*</a:t>
            </a:r>
            <a:r>
              <a:rPr lang="el-GR" sz="1100" b="1" i="1" dirty="0" smtClean="0">
                <a:solidFill>
                  <a:srgbClr val="C00000"/>
                </a:solidFill>
                <a:latin typeface="Times New Roman" panose="02020603050405020304" pitchFamily="18" charset="0"/>
                <a:cs typeface="Times New Roman" panose="02020603050405020304" pitchFamily="18" charset="0"/>
              </a:rPr>
              <a:t>Πηγή: «Απολογισμός Δράσης του Διοικητικού Συμβουλίου του Ε.Ε.Α. 2012 – 2017 σελ. 142)</a:t>
            </a:r>
          </a:p>
        </p:txBody>
      </p:sp>
      <p:sp>
        <p:nvSpPr>
          <p:cNvPr id="3" name="2 - Τίτλος"/>
          <p:cNvSpPr>
            <a:spLocks noGrp="1"/>
          </p:cNvSpPr>
          <p:nvPr>
            <p:ph type="title"/>
          </p:nvPr>
        </p:nvSpPr>
        <p:spPr>
          <a:xfrm>
            <a:off x="457200" y="76200"/>
            <a:ext cx="8001000" cy="762000"/>
          </a:xfrm>
        </p:spPr>
        <p:txBody>
          <a:bodyPr>
            <a:normAutofit/>
          </a:bodyPr>
          <a:lstStyle/>
          <a:p>
            <a:pPr algn="ctr"/>
            <a:r>
              <a:rPr lang="el-GR" sz="3200" dirty="0" smtClean="0">
                <a:latin typeface="Times New Roman" panose="02020603050405020304" pitchFamily="18" charset="0"/>
                <a:cs typeface="Times New Roman" panose="02020603050405020304" pitchFamily="18" charset="0"/>
              </a:rPr>
              <a:t>Τι επιχειρήσεις θέλουμε;</a:t>
            </a:r>
            <a:endParaRPr lang="el-G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676399"/>
            <a:ext cx="8229600" cy="3505201"/>
          </a:xfrm>
        </p:spPr>
        <p:txBody>
          <a:bodyPr>
            <a:normAutofit/>
          </a:bodyPr>
          <a:lstStyle/>
          <a:p>
            <a:pPr marL="109728" indent="0" algn="just">
              <a:buNone/>
            </a:pPr>
            <a:r>
              <a:rPr lang="el-GR" sz="2400" dirty="0" smtClean="0">
                <a:latin typeface="Times New Roman" panose="02020603050405020304" pitchFamily="18" charset="0"/>
                <a:cs typeface="Times New Roman" panose="02020603050405020304" pitchFamily="18" charset="0"/>
              </a:rPr>
              <a:t>Όταν προσδιορίζουμε τον τύπο της επιχείρησης που θέλουμε, μπορούμε να προσδιορίσουμε και το επίπεδο της ΕΕΚ για την προετοιμασία του ανθρώπινου δυναμικού.</a:t>
            </a:r>
          </a:p>
          <a:p>
            <a:pPr marL="109728" indent="0" algn="just">
              <a:spcBef>
                <a:spcPts val="1200"/>
              </a:spcBef>
              <a:spcAft>
                <a:spcPts val="1200"/>
              </a:spcAft>
              <a:buNone/>
            </a:pPr>
            <a:r>
              <a:rPr lang="el-GR" sz="2400" i="1" dirty="0" smtClean="0">
                <a:latin typeface="Times New Roman" panose="02020603050405020304" pitchFamily="18" charset="0"/>
                <a:cs typeface="Times New Roman" panose="02020603050405020304" pitchFamily="18" charset="0"/>
              </a:rPr>
              <a:t>Εκ των πραγμάτων, </a:t>
            </a:r>
          </a:p>
          <a:p>
            <a:pPr marL="109728" indent="0" algn="just">
              <a:buNone/>
            </a:pPr>
            <a:r>
              <a:rPr lang="el-GR" sz="2400" i="1" dirty="0" smtClean="0">
                <a:latin typeface="Times New Roman" panose="02020603050405020304" pitchFamily="18" charset="0"/>
                <a:cs typeface="Times New Roman" panose="02020603050405020304" pitchFamily="18" charset="0"/>
              </a:rPr>
              <a:t>καταλήγουμε στη διατύπωση μιας ΕΕΚ που εκπαιδεύει για σήμερα, προβλέπει και εκπαιδεύει για αύριο, αλλά, το κυριότερο, </a:t>
            </a:r>
            <a:r>
              <a:rPr lang="el-GR" sz="2400" b="1" i="1" dirty="0" smtClean="0">
                <a:latin typeface="Times New Roman" panose="02020603050405020304" pitchFamily="18" charset="0"/>
                <a:cs typeface="Times New Roman" panose="02020603050405020304" pitchFamily="18" charset="0"/>
              </a:rPr>
              <a:t>διδάσκει </a:t>
            </a:r>
            <a:r>
              <a:rPr lang="el-GR" sz="2400" i="1" dirty="0" smtClean="0">
                <a:latin typeface="Times New Roman" panose="02020603050405020304" pitchFamily="18" charset="0"/>
                <a:cs typeface="Times New Roman" panose="02020603050405020304" pitchFamily="18" charset="0"/>
              </a:rPr>
              <a:t>ένα σύστημα συνεχούς μάθησης, εξέλιξης, ανάπτυξης ικανοτήτων και δεξιοτήτων.</a:t>
            </a:r>
          </a:p>
          <a:p>
            <a:pPr marL="109728" indent="0">
              <a:buNone/>
            </a:pPr>
            <a:endParaRPr lang="el-GR" dirty="0"/>
          </a:p>
        </p:txBody>
      </p:sp>
      <p:sp>
        <p:nvSpPr>
          <p:cNvPr id="3" name="2 - Τίτλος"/>
          <p:cNvSpPr>
            <a:spLocks noGrp="1"/>
          </p:cNvSpPr>
          <p:nvPr>
            <p:ph type="title"/>
          </p:nvPr>
        </p:nvSpPr>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Τι επαγγελματική εκπαίδευση θέλουμε;</a:t>
            </a:r>
            <a:endParaRPr lang="el-G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pPr algn="just">
              <a:lnSpc>
                <a:spcPct val="120000"/>
              </a:lnSpc>
            </a:pPr>
            <a:r>
              <a:rPr lang="el-GR" sz="2800" i="1" dirty="0">
                <a:solidFill>
                  <a:srgbClr val="C00000"/>
                </a:solidFill>
                <a:latin typeface="Times New Roman" panose="02020603050405020304" pitchFamily="18" charset="0"/>
                <a:cs typeface="Times New Roman" panose="02020603050405020304" pitchFamily="18" charset="0"/>
              </a:rPr>
              <a:t>Η διαδικτυακή πλατφόρμα </a:t>
            </a:r>
            <a:r>
              <a:rPr lang="en-US" sz="2800" i="1" dirty="0">
                <a:solidFill>
                  <a:srgbClr val="C00000"/>
                </a:solidFill>
                <a:latin typeface="Times New Roman" panose="02020603050405020304" pitchFamily="18" charset="0"/>
                <a:cs typeface="Times New Roman" panose="02020603050405020304" pitchFamily="18" charset="0"/>
              </a:rPr>
              <a:t>EPALE (Electronic Platform for Adult Learning in Europe),</a:t>
            </a:r>
            <a:r>
              <a:rPr lang="el-GR" sz="2800" i="1" dirty="0">
                <a:solidFill>
                  <a:srgbClr val="C00000"/>
                </a:solidFill>
                <a:latin typeface="Times New Roman" panose="02020603050405020304" pitchFamily="18" charset="0"/>
                <a:cs typeface="Times New Roman" panose="02020603050405020304" pitchFamily="18" charset="0"/>
              </a:rPr>
              <a:t> της Ε.Ε., μας δίνει τη δυνατότητα να αναπτύξουμε δράσεις γνώσεων και συμβουλευτικής στην Ελλάδα, αλλά δυστυχώς δεν είμαστε επίσημο μέλος του συστήματος</a:t>
            </a:r>
            <a:r>
              <a:rPr lang="el-GR" sz="2800" i="1" dirty="0" smtClean="0">
                <a:solidFill>
                  <a:srgbClr val="C00000"/>
                </a:solidFill>
                <a:latin typeface="Times New Roman" panose="02020603050405020304" pitchFamily="18" charset="0"/>
                <a:cs typeface="Times New Roman" panose="02020603050405020304" pitchFamily="18" charset="0"/>
              </a:rPr>
              <a:t>.</a:t>
            </a:r>
          </a:p>
          <a:p>
            <a:pPr algn="just">
              <a:lnSpc>
                <a:spcPct val="120000"/>
              </a:lnSpc>
            </a:pPr>
            <a:endParaRPr lang="en-US" sz="2800" i="1" dirty="0" smtClean="0">
              <a:solidFill>
                <a:srgbClr val="C00000"/>
              </a:solidFill>
              <a:latin typeface="Times New Roman" panose="02020603050405020304" pitchFamily="18" charset="0"/>
              <a:cs typeface="Times New Roman" panose="02020603050405020304" pitchFamily="18" charset="0"/>
            </a:endParaRPr>
          </a:p>
          <a:p>
            <a:pPr algn="just">
              <a:lnSpc>
                <a:spcPct val="120000"/>
              </a:lnSpc>
            </a:pPr>
            <a:r>
              <a:rPr lang="el-GR" sz="2800" i="1" dirty="0" smtClean="0">
                <a:latin typeface="Times New Roman" panose="02020603050405020304" pitchFamily="18" charset="0"/>
                <a:cs typeface="Times New Roman" panose="02020603050405020304" pitchFamily="18" charset="0"/>
              </a:rPr>
              <a:t>Τελευταία έγιναν ενέργειες από πλευράς Υπουργείου, σε μία μεταβατική περίοδο, να το αναλάβει για ένα χρόνο το ΙΚΥ.</a:t>
            </a:r>
            <a:endParaRPr lang="el-GR" sz="2800" i="1" dirty="0">
              <a:latin typeface="Times New Roman" panose="02020603050405020304" pitchFamily="18" charset="0"/>
              <a:cs typeface="Times New Roman" panose="02020603050405020304" pitchFamily="18" charset="0"/>
            </a:endParaRPr>
          </a:p>
          <a:p>
            <a:pPr marL="109728" indent="0">
              <a:buNone/>
            </a:pPr>
            <a:endParaRPr lang="el-GR" dirty="0"/>
          </a:p>
          <a:p>
            <a:endParaRPr lang="el-GR" dirty="0"/>
          </a:p>
        </p:txBody>
      </p:sp>
      <p:sp>
        <p:nvSpPr>
          <p:cNvPr id="3" name="Τίτλος 2"/>
          <p:cNvSpPr>
            <a:spLocks noGrp="1"/>
          </p:cNvSpPr>
          <p:nvPr>
            <p:ph type="title"/>
          </p:nvPr>
        </p:nvSpPr>
        <p:spPr/>
        <p:txBody>
          <a:bodyPr/>
          <a:lstStyle/>
          <a:p>
            <a:pPr algn="ctr"/>
            <a:r>
              <a:rPr lang="en-US" dirty="0" smtClean="0">
                <a:effectLst/>
                <a:latin typeface="Times New Roman" panose="02020603050405020304" pitchFamily="18" charset="0"/>
                <a:cs typeface="Times New Roman" panose="02020603050405020304" pitchFamily="18" charset="0"/>
              </a:rPr>
              <a:t>EPALE</a:t>
            </a:r>
            <a:endParaRPr lang="el-G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8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767072"/>
          </a:xfrm>
        </p:spPr>
        <p:txBody>
          <a:bodyPr>
            <a:normAutofit fontScale="92500" lnSpcReduction="10000"/>
          </a:bodyPr>
          <a:lstStyle/>
          <a:p>
            <a:pPr marL="109728" indent="0">
              <a:buNone/>
            </a:pPr>
            <a:r>
              <a:rPr lang="el-GR" dirty="0" smtClean="0">
                <a:solidFill>
                  <a:srgbClr val="C00000"/>
                </a:solidFill>
                <a:latin typeface="Times New Roman" panose="02020603050405020304" pitchFamily="18" charset="0"/>
                <a:cs typeface="Times New Roman" panose="02020603050405020304" pitchFamily="18" charset="0"/>
              </a:rPr>
              <a:t>Πρέπει να δώσουμε απαντήσεις ….</a:t>
            </a:r>
          </a:p>
          <a:p>
            <a:endParaRPr lang="el-GR" sz="1000"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Τι ανάπτυξη θέλουμε;</a:t>
            </a:r>
          </a:p>
          <a:p>
            <a:r>
              <a:rPr lang="el-GR" i="1" dirty="0">
                <a:latin typeface="Times New Roman" panose="02020603050405020304" pitchFamily="18" charset="0"/>
                <a:cs typeface="Times New Roman" panose="02020603050405020304" pitchFamily="18" charset="0"/>
              </a:rPr>
              <a:t>Με τι Παιδεία θα προετοιμάσουμε το ανθρώπινο δυναμικό της νέας ανάπτυξης;</a:t>
            </a:r>
          </a:p>
          <a:p>
            <a:r>
              <a:rPr lang="el-GR" i="1" dirty="0">
                <a:latin typeface="Times New Roman" panose="02020603050405020304" pitchFamily="18" charset="0"/>
                <a:cs typeface="Times New Roman" panose="02020603050405020304" pitchFamily="18" charset="0"/>
              </a:rPr>
              <a:t>Τι επιχειρήσεις θέλουμε;</a:t>
            </a:r>
          </a:p>
          <a:p>
            <a:r>
              <a:rPr lang="el-GR" i="1" dirty="0">
                <a:latin typeface="Times New Roman" panose="02020603050405020304" pitchFamily="18" charset="0"/>
                <a:cs typeface="Times New Roman" panose="02020603050405020304" pitchFamily="18" charset="0"/>
              </a:rPr>
              <a:t>Πως θα γίνουμε παραγωγικοί - ανταγωνιστικοί με βιώσιμες θέσεις εργασίας;</a:t>
            </a:r>
          </a:p>
          <a:p>
            <a:r>
              <a:rPr lang="el-GR" i="1" dirty="0">
                <a:latin typeface="Times New Roman" panose="02020603050405020304" pitchFamily="18" charset="0"/>
                <a:cs typeface="Times New Roman" panose="02020603050405020304" pitchFamily="18" charset="0"/>
              </a:rPr>
              <a:t>Ποιες επενδύσεις και ποια επιχειρηματικά μοντέλα και σε ποιους κλάδους ταιριάζουν στην Ελλάδα;</a:t>
            </a:r>
          </a:p>
          <a:p>
            <a:r>
              <a:rPr lang="el-GR" i="1" dirty="0">
                <a:latin typeface="Times New Roman" panose="02020603050405020304" pitchFamily="18" charset="0"/>
                <a:cs typeface="Times New Roman" panose="02020603050405020304" pitchFamily="18" charset="0"/>
              </a:rPr>
              <a:t>Πώς θα προβλέπουμε τις οικονομικές εξελίξεις για να προσαρμοζόμαστε εκπαιδευτικά, εργασιακά, τεχνολογικά;</a:t>
            </a:r>
            <a:endParaRPr lang="en-US" i="1" dirty="0">
              <a:latin typeface="Times New Roman" panose="02020603050405020304" pitchFamily="18" charset="0"/>
              <a:cs typeface="Times New Roman" panose="02020603050405020304" pitchFamily="18" charset="0"/>
            </a:endParaRPr>
          </a:p>
          <a:p>
            <a:endParaRPr lang="el-GR" dirty="0"/>
          </a:p>
        </p:txBody>
      </p:sp>
      <p:sp>
        <p:nvSpPr>
          <p:cNvPr id="3" name="2 - Τίτλος"/>
          <p:cNvSpPr>
            <a:spLocks noGrp="1"/>
          </p:cNvSpPr>
          <p:nvPr>
            <p:ph type="title"/>
          </p:nvPr>
        </p:nvSpPr>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Τι να κάνουμε; </a:t>
            </a:r>
            <a:endParaRPr lang="el-G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2000"/>
                            </p:stCondLst>
                            <p:childTnLst>
                              <p:par>
                                <p:cTn id="9" presetID="42" presetClass="entr" presetSubtype="0" fill="hold" nodeType="afterEffect">
                                  <p:stCondLst>
                                    <p:cond delay="10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anim calcmode="lin" valueType="num">
                                      <p:cBhvr>
                                        <p:cTn id="1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100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par>
                          <p:cTn id="18" fill="hold">
                            <p:stCondLst>
                              <p:cond delay="6000"/>
                            </p:stCondLst>
                            <p:childTnLst>
                              <p:par>
                                <p:cTn id="19" presetID="10" presetClass="entr" presetSubtype="0" fill="hold" nodeType="afterEffect">
                                  <p:stCondLst>
                                    <p:cond delay="100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childTnLst>
                                </p:cTn>
                              </p:par>
                            </p:childTnLst>
                          </p:cTn>
                        </p:par>
                        <p:par>
                          <p:cTn id="22" fill="hold">
                            <p:stCondLst>
                              <p:cond delay="8000"/>
                            </p:stCondLst>
                            <p:childTnLst>
                              <p:par>
                                <p:cTn id="23" presetID="10"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childTnLst>
                                </p:cTn>
                              </p:par>
                            </p:childTnLst>
                          </p:cTn>
                        </p:par>
                        <p:par>
                          <p:cTn id="26" fill="hold">
                            <p:stCondLst>
                              <p:cond delay="10000"/>
                            </p:stCondLst>
                            <p:childTnLst>
                              <p:par>
                                <p:cTn id="27" presetID="10" presetClass="entr" presetSubtype="0" fill="hold" nodeType="afterEffect">
                                  <p:stCondLst>
                                    <p:cond delay="100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52400" y="1481328"/>
            <a:ext cx="8686800" cy="5376672"/>
          </a:xfrm>
        </p:spPr>
        <p:txBody>
          <a:bodyPr>
            <a:normAutofit fontScale="25000" lnSpcReduction="20000"/>
          </a:bodyPr>
          <a:lstStyle/>
          <a:p>
            <a:pPr algn="just">
              <a:lnSpc>
                <a:spcPct val="120000"/>
              </a:lnSpc>
            </a:pPr>
            <a:r>
              <a:rPr lang="el-GR" sz="9600" dirty="0" smtClean="0">
                <a:latin typeface="Times New Roman" panose="02020603050405020304" pitchFamily="18" charset="0"/>
                <a:cs typeface="Times New Roman" panose="02020603050405020304" pitchFamily="18" charset="0"/>
              </a:rPr>
              <a:t>Πρόβλημα αποτελεί η έλλειψη ενός συστήματος </a:t>
            </a:r>
            <a:r>
              <a:rPr lang="el-GR" sz="9600" b="1" dirty="0" smtClean="0">
                <a:solidFill>
                  <a:srgbClr val="C00000"/>
                </a:solidFill>
                <a:latin typeface="Times New Roman" panose="02020603050405020304" pitchFamily="18" charset="0"/>
                <a:cs typeface="Times New Roman" panose="02020603050405020304" pitchFamily="18" charset="0"/>
              </a:rPr>
              <a:t>Ολιστικής Ηλεκτρονικής Παρακολούθησης και Αξιολόγησης* </a:t>
            </a:r>
            <a:r>
              <a:rPr lang="el-GR" sz="9600" dirty="0" smtClean="0">
                <a:solidFill>
                  <a:srgbClr val="C00000"/>
                </a:solidFill>
                <a:latin typeface="Times New Roman" panose="02020603050405020304" pitchFamily="18" charset="0"/>
                <a:cs typeface="Times New Roman" panose="02020603050405020304" pitchFamily="18" charset="0"/>
              </a:rPr>
              <a:t> </a:t>
            </a:r>
            <a:r>
              <a:rPr lang="el-GR" sz="9600" dirty="0" smtClean="0">
                <a:latin typeface="Times New Roman" panose="02020603050405020304" pitchFamily="18" charset="0"/>
                <a:cs typeface="Times New Roman" panose="02020603050405020304" pitchFamily="18" charset="0"/>
              </a:rPr>
              <a:t>των ροών όλου του συστήματος ΕΕΚ και της απασχόλησης, ώστε να είναι δυνατός ο έλεγχος της αποτελεσματικότητάς του.</a:t>
            </a:r>
          </a:p>
          <a:p>
            <a:pPr algn="just">
              <a:lnSpc>
                <a:spcPct val="120000"/>
              </a:lnSpc>
            </a:pPr>
            <a:endParaRPr lang="el-GR" sz="5600" dirty="0" smtClean="0">
              <a:latin typeface="Times New Roman" panose="02020603050405020304" pitchFamily="18" charset="0"/>
              <a:cs typeface="Times New Roman" panose="02020603050405020304" pitchFamily="18" charset="0"/>
            </a:endParaRPr>
          </a:p>
          <a:p>
            <a:pPr algn="just">
              <a:lnSpc>
                <a:spcPct val="120000"/>
              </a:lnSpc>
            </a:pPr>
            <a:r>
              <a:rPr lang="el-GR" sz="9600" dirty="0" smtClean="0">
                <a:latin typeface="Times New Roman" panose="02020603050405020304" pitchFamily="18" charset="0"/>
                <a:cs typeface="Times New Roman" panose="02020603050405020304" pitchFamily="18" charset="0"/>
              </a:rPr>
              <a:t>Με το </a:t>
            </a:r>
            <a:r>
              <a:rPr lang="el-GR" sz="9600" b="1" dirty="0" smtClean="0">
                <a:latin typeface="Times New Roman" panose="02020603050405020304" pitchFamily="18" charset="0"/>
                <a:cs typeface="Times New Roman" panose="02020603050405020304" pitchFamily="18" charset="0"/>
              </a:rPr>
              <a:t>ΟΛΙΣΤΙΚΟ ΣΥΣΤΗΜΑ </a:t>
            </a:r>
            <a:r>
              <a:rPr lang="el-GR" sz="9600" dirty="0" smtClean="0">
                <a:latin typeface="Times New Roman" panose="02020603050405020304" pitchFamily="18" charset="0"/>
                <a:cs typeface="Times New Roman" panose="02020603050405020304" pitchFamily="18" charset="0"/>
              </a:rPr>
              <a:t>θα εξαλειφθεί η αποσπασματική αξιολόγηση κάθε μονάδας και προγράμματος, η οποία μπορεί να δημιουργήσει την ψευδή εικόνα ότι όλοι χωριστά εκτέλεσαν άριστα το έργο τους, ενώ συνολικά η ΕΕΚ θα έχει αποτύχει! Η απασχόληση του συνόλου και κάθε εργαζομένου στην ειδικότητα που καταρτίσθηκε και η εν συνεχεία εκπαιδευτική και εργασιακή πορεία του θα είναι το μέτρο της αξιολόγησης.</a:t>
            </a:r>
          </a:p>
          <a:p>
            <a:pPr algn="just">
              <a:lnSpc>
                <a:spcPct val="120000"/>
              </a:lnSpc>
            </a:pPr>
            <a:endParaRPr lang="el-GR" sz="8000" dirty="0" smtClean="0">
              <a:latin typeface="Times New Roman" panose="02020603050405020304" pitchFamily="18" charset="0"/>
              <a:cs typeface="Times New Roman" panose="02020603050405020304" pitchFamily="18" charset="0"/>
            </a:endParaRPr>
          </a:p>
          <a:p>
            <a:pPr algn="just">
              <a:lnSpc>
                <a:spcPct val="120000"/>
              </a:lnSpc>
            </a:pPr>
            <a:endParaRPr lang="el-GR" sz="4800" i="1" dirty="0">
              <a:solidFill>
                <a:srgbClr val="C00000"/>
              </a:solidFill>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a:xfrm>
            <a:off x="457200" y="274638"/>
            <a:ext cx="8077200" cy="944562"/>
          </a:xfrm>
        </p:spPr>
        <p:txBody>
          <a:bodyPr>
            <a:noAutofit/>
          </a:bodyPr>
          <a:lstStyle/>
          <a:p>
            <a:pPr algn="ctr"/>
            <a:r>
              <a:rPr lang="el-GR" sz="3200" dirty="0" smtClean="0">
                <a:solidFill>
                  <a:schemeClr val="tx1"/>
                </a:solidFill>
                <a:effectLst/>
                <a:latin typeface="Times New Roman" panose="02020603050405020304" pitchFamily="18" charset="0"/>
                <a:cs typeface="Times New Roman" panose="02020603050405020304" pitchFamily="18" charset="0"/>
              </a:rPr>
              <a:t>Σύστημα αξιολόγησης </a:t>
            </a:r>
            <a:br>
              <a:rPr lang="el-GR" sz="3200" dirty="0" smtClean="0">
                <a:solidFill>
                  <a:schemeClr val="tx1"/>
                </a:solidFill>
                <a:effectLst/>
                <a:latin typeface="Times New Roman" panose="02020603050405020304" pitchFamily="18" charset="0"/>
                <a:cs typeface="Times New Roman" panose="02020603050405020304" pitchFamily="18" charset="0"/>
              </a:rPr>
            </a:br>
            <a:r>
              <a:rPr lang="el-GR" sz="3200" dirty="0" smtClean="0">
                <a:solidFill>
                  <a:schemeClr val="tx1"/>
                </a:solidFill>
                <a:effectLst/>
                <a:latin typeface="Times New Roman" panose="02020603050405020304" pitchFamily="18" charset="0"/>
                <a:cs typeface="Times New Roman" panose="02020603050405020304" pitchFamily="18" charset="0"/>
              </a:rPr>
              <a:t>της σχέσης ΕΕΚ – αγοράς εργασίας</a:t>
            </a:r>
            <a:endParaRPr lang="el-GR"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943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pPr marL="109728" indent="0" algn="just">
              <a:lnSpc>
                <a:spcPct val="120000"/>
              </a:lnSpc>
              <a:buNone/>
            </a:pPr>
            <a:r>
              <a:rPr lang="el-GR" sz="2800" i="1" dirty="0" smtClean="0">
                <a:latin typeface="Times New Roman" panose="02020603050405020304" pitchFamily="18" charset="0"/>
                <a:cs typeface="Times New Roman" panose="02020603050405020304" pitchFamily="18" charset="0"/>
              </a:rPr>
              <a:t>«Θα </a:t>
            </a:r>
            <a:r>
              <a:rPr lang="el-GR" sz="2800" i="1" dirty="0">
                <a:latin typeface="Times New Roman" panose="02020603050405020304" pitchFamily="18" charset="0"/>
                <a:cs typeface="Times New Roman" panose="02020603050405020304" pitchFamily="18" charset="0"/>
              </a:rPr>
              <a:t>έχουμε μια εικόνα, συνολικά και ατομικά, της πορείας του ανθρώπινου δυναμικού και της σχέσης με την αγορά εργασίας μέχρι τέλους της </a:t>
            </a:r>
            <a:r>
              <a:rPr lang="el-GR" sz="2800" i="1" dirty="0" smtClean="0">
                <a:latin typeface="Times New Roman" panose="02020603050405020304" pitchFamily="18" charset="0"/>
                <a:cs typeface="Times New Roman" panose="02020603050405020304" pitchFamily="18" charset="0"/>
              </a:rPr>
              <a:t>εργασιακής του </a:t>
            </a:r>
            <a:r>
              <a:rPr lang="el-GR" sz="2800" i="1" dirty="0">
                <a:latin typeface="Times New Roman" panose="02020603050405020304" pitchFamily="18" charset="0"/>
                <a:cs typeface="Times New Roman" panose="02020603050405020304" pitchFamily="18" charset="0"/>
              </a:rPr>
              <a:t>ζωής, αξιολογώντας σε συνεχή ροή, τις αποκλίσεις και τις αναντιστοιχίες της ΕΕΚ με την αγορά εργασίας, σε πραγματικό </a:t>
            </a:r>
            <a:r>
              <a:rPr lang="el-GR" sz="2800" i="1" dirty="0" smtClean="0">
                <a:latin typeface="Times New Roman" panose="02020603050405020304" pitchFamily="18" charset="0"/>
                <a:cs typeface="Times New Roman" panose="02020603050405020304" pitchFamily="18" charset="0"/>
              </a:rPr>
              <a:t>χρόνο. Θα γίνεται </a:t>
            </a:r>
            <a:r>
              <a:rPr lang="el-GR" sz="2800" i="1" dirty="0">
                <a:latin typeface="Times New Roman" panose="02020603050405020304" pitchFamily="18" charset="0"/>
                <a:cs typeface="Times New Roman" panose="02020603050405020304" pitchFamily="18" charset="0"/>
              </a:rPr>
              <a:t>διόρθωση των λαθών και θα περιορίζονται δραστικά οι αστοχίες και η σπατάλη </a:t>
            </a:r>
            <a:r>
              <a:rPr lang="el-GR" sz="2800" i="1" dirty="0" smtClean="0">
                <a:latin typeface="Times New Roman" panose="02020603050405020304" pitchFamily="18" charset="0"/>
                <a:cs typeface="Times New Roman" panose="02020603050405020304" pitchFamily="18" charset="0"/>
              </a:rPr>
              <a:t>κονδυλίων».</a:t>
            </a:r>
            <a:endParaRPr lang="el-GR" sz="2800" i="1" dirty="0">
              <a:latin typeface="Times New Roman" panose="02020603050405020304" pitchFamily="18" charset="0"/>
              <a:cs typeface="Times New Roman" panose="02020603050405020304" pitchFamily="18" charset="0"/>
            </a:endParaRPr>
          </a:p>
          <a:p>
            <a:pPr>
              <a:buNone/>
            </a:pPr>
            <a:r>
              <a:rPr lang="el-GR" sz="1400" i="1" dirty="0">
                <a:latin typeface="Arial" pitchFamily="34" charset="0"/>
                <a:cs typeface="Arial" pitchFamily="34" charset="0"/>
              </a:rPr>
              <a:t> </a:t>
            </a:r>
            <a:endParaRPr lang="el-GR" sz="1400" dirty="0">
              <a:latin typeface="Arial" pitchFamily="34" charset="0"/>
              <a:cs typeface="Arial" pitchFamily="34" charset="0"/>
            </a:endParaRPr>
          </a:p>
          <a:p>
            <a:r>
              <a:rPr lang="el-GR" sz="1200" b="1" i="1" dirty="0" smtClean="0">
                <a:solidFill>
                  <a:srgbClr val="C00000"/>
                </a:solidFill>
                <a:latin typeface="Times New Roman" panose="02020603050405020304" pitchFamily="18" charset="0"/>
                <a:cs typeface="Times New Roman" panose="02020603050405020304" pitchFamily="18" charset="0"/>
              </a:rPr>
              <a:t>*Αιμιλία  </a:t>
            </a:r>
            <a:r>
              <a:rPr lang="el-GR" sz="1200" b="1" i="1" dirty="0">
                <a:solidFill>
                  <a:srgbClr val="C00000"/>
                </a:solidFill>
                <a:latin typeface="Times New Roman" panose="02020603050405020304" pitchFamily="18" charset="0"/>
                <a:cs typeface="Times New Roman" panose="02020603050405020304" pitchFamily="18" charset="0"/>
              </a:rPr>
              <a:t>Λυμπεράκη: </a:t>
            </a:r>
            <a:r>
              <a:rPr lang="el-GR" sz="1200" b="1" i="1" dirty="0">
                <a:solidFill>
                  <a:srgbClr val="C00000"/>
                </a:solidFill>
                <a:latin typeface="Times New Roman" panose="02020603050405020304" pitchFamily="18" charset="0"/>
                <a:cs typeface="Times New Roman" panose="02020603050405020304" pitchFamily="18" charset="0"/>
                <a:hlinkClick r:id="rId2"/>
              </a:rPr>
              <a:t>«Πολιτικές του Υπουργείου Παιδείας για την ΕΕΚ και την Εκπαίδευση Ενηλίκων»</a:t>
            </a:r>
            <a:r>
              <a:rPr lang="el-GR" sz="1200" b="1" i="1" dirty="0">
                <a:solidFill>
                  <a:srgbClr val="C00000"/>
                </a:solidFill>
                <a:latin typeface="Times New Roman" panose="02020603050405020304" pitchFamily="18" charset="0"/>
                <a:cs typeface="Times New Roman" panose="02020603050405020304" pitchFamily="18" charset="0"/>
              </a:rPr>
              <a:t> -</a:t>
            </a:r>
            <a:r>
              <a:rPr lang="el-GR" sz="1200" b="1" i="1" dirty="0" smtClean="0">
                <a:solidFill>
                  <a:srgbClr val="C00000"/>
                </a:solidFill>
                <a:latin typeface="Times New Roman" panose="02020603050405020304" pitchFamily="18" charset="0"/>
                <a:cs typeface="Times New Roman" panose="02020603050405020304" pitchFamily="18" charset="0"/>
              </a:rPr>
              <a:t>18/10/2017</a:t>
            </a:r>
            <a:endParaRPr lang="el-GR" sz="1200" b="1" dirty="0"/>
          </a:p>
        </p:txBody>
      </p:sp>
      <p:sp>
        <p:nvSpPr>
          <p:cNvPr id="3" name="Τίτλος 2"/>
          <p:cNvSpPr>
            <a:spLocks noGrp="1"/>
          </p:cNvSpPr>
          <p:nvPr>
            <p:ph type="title"/>
          </p:nvPr>
        </p:nvSpPr>
        <p:spPr/>
        <p:txBody>
          <a:bodyPr>
            <a:normAutofit/>
          </a:bodyPr>
          <a:lstStyle/>
          <a:p>
            <a:r>
              <a:rPr lang="el-GR" sz="3600" i="1" dirty="0" smtClean="0">
                <a:solidFill>
                  <a:srgbClr val="C00000"/>
                </a:solidFill>
                <a:latin typeface="Times New Roman" panose="02020603050405020304" pitchFamily="18" charset="0"/>
                <a:cs typeface="Times New Roman" panose="02020603050405020304" pitchFamily="18" charset="0"/>
              </a:rPr>
              <a:t>Με την ολιστική προσέγγιση </a:t>
            </a:r>
            <a:endParaRPr lang="el-GR" sz="36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58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81000" y="1295400"/>
            <a:ext cx="8534400" cy="5181600"/>
          </a:xfrm>
        </p:spPr>
        <p:txBody>
          <a:bodyPr>
            <a:normAutofit fontScale="47500" lnSpcReduction="20000"/>
          </a:bodyPr>
          <a:lstStyle/>
          <a:p>
            <a:pPr marL="109728" indent="0">
              <a:buNone/>
            </a:pPr>
            <a:r>
              <a:rPr lang="el-GR" sz="3800" b="1" dirty="0" smtClean="0">
                <a:latin typeface="Times New Roman" pitchFamily="18" charset="0"/>
                <a:cs typeface="Times New Roman" pitchFamily="18" charset="0"/>
              </a:rPr>
              <a:t>  </a:t>
            </a:r>
          </a:p>
          <a:p>
            <a:pPr marL="109728" indent="0" algn="just">
              <a:buNone/>
            </a:pPr>
            <a:r>
              <a:rPr lang="el-GR" sz="3800" b="1" dirty="0" smtClean="0">
                <a:latin typeface="Times New Roman" pitchFamily="18" charset="0"/>
                <a:cs typeface="Times New Roman" pitchFamily="18" charset="0"/>
              </a:rPr>
              <a:t>    Έχοντας </a:t>
            </a:r>
            <a:r>
              <a:rPr lang="el-GR" sz="3800" b="1" dirty="0" smtClean="0">
                <a:latin typeface="Times New Roman" pitchFamily="18" charset="0"/>
                <a:cs typeface="Times New Roman" pitchFamily="18" charset="0"/>
              </a:rPr>
              <a:t>υπόψη:</a:t>
            </a:r>
          </a:p>
          <a:p>
            <a:pPr algn="just"/>
            <a:r>
              <a:rPr lang="el-GR" sz="3800" dirty="0" smtClean="0">
                <a:latin typeface="Times New Roman" pitchFamily="18" charset="0"/>
                <a:cs typeface="Times New Roman" pitchFamily="18" charset="0"/>
              </a:rPr>
              <a:t>Ότι χρειαζόμαστε αρχική </a:t>
            </a:r>
            <a:r>
              <a:rPr lang="el-GR" sz="3800" dirty="0" smtClean="0">
                <a:latin typeface="Times New Roman" pitchFamily="18" charset="0"/>
                <a:cs typeface="Times New Roman" pitchFamily="18" charset="0"/>
              </a:rPr>
              <a:t>ΕΕΚ, </a:t>
            </a:r>
            <a:r>
              <a:rPr lang="el-GR" sz="3800" dirty="0" smtClean="0">
                <a:latin typeface="Times New Roman" pitchFamily="18" charset="0"/>
                <a:cs typeface="Times New Roman" pitchFamily="18" charset="0"/>
              </a:rPr>
              <a:t>η οποία θα εξοπλίζει το ανθρώπινο δυναμικό με </a:t>
            </a:r>
            <a:r>
              <a:rPr lang="el-GR" sz="3800" dirty="0" smtClean="0">
                <a:latin typeface="Times New Roman" pitchFamily="18" charset="0"/>
                <a:cs typeface="Times New Roman" pitchFamily="18" charset="0"/>
              </a:rPr>
              <a:t>θεωρητικές -πρακτικές </a:t>
            </a:r>
            <a:r>
              <a:rPr lang="el-GR" sz="3800" dirty="0" smtClean="0">
                <a:latin typeface="Times New Roman" pitchFamily="18" charset="0"/>
                <a:cs typeface="Times New Roman" pitchFamily="18" charset="0"/>
              </a:rPr>
              <a:t>γνώσεις και ικανότητες ευρείας ευελιξίας μάθησης και προσαρμογής σε νέες διαρκώς εξελισσόμενες δεξιότητες,</a:t>
            </a:r>
          </a:p>
          <a:p>
            <a:pPr algn="just"/>
            <a:endParaRPr lang="el-GR" sz="3800" dirty="0" smtClean="0">
              <a:latin typeface="Times New Roman" pitchFamily="18" charset="0"/>
              <a:cs typeface="Times New Roman" pitchFamily="18" charset="0"/>
            </a:endParaRPr>
          </a:p>
          <a:p>
            <a:pPr algn="just"/>
            <a:r>
              <a:rPr lang="el-GR" sz="3800" dirty="0" smtClean="0">
                <a:latin typeface="Times New Roman" pitchFamily="18" charset="0"/>
                <a:cs typeface="Times New Roman" pitchFamily="18" charset="0"/>
              </a:rPr>
              <a:t>Ότι η γνώση και η πρακτική (μαθητεία) πρέπει να αποτελέσουν το μοντέλο με το οποίο το ανθρώπινο δυναμικό θα μπορεί να </a:t>
            </a:r>
            <a:r>
              <a:rPr lang="el-GR" sz="3800" dirty="0" smtClean="0">
                <a:latin typeface="Times New Roman" pitchFamily="18" charset="0"/>
                <a:cs typeface="Times New Roman" pitchFamily="18" charset="0"/>
              </a:rPr>
              <a:t>ακολουθεί </a:t>
            </a:r>
            <a:r>
              <a:rPr lang="el-GR" sz="3800" dirty="0" smtClean="0">
                <a:latin typeface="Times New Roman" pitchFamily="18" charset="0"/>
                <a:cs typeface="Times New Roman" pitchFamily="18" charset="0"/>
              </a:rPr>
              <a:t>εργασιακά τη δια βίου μάθηση,</a:t>
            </a:r>
          </a:p>
          <a:p>
            <a:pPr algn="just"/>
            <a:endParaRPr lang="el-GR" sz="3800" dirty="0" smtClean="0">
              <a:latin typeface="Times New Roman" pitchFamily="18" charset="0"/>
              <a:cs typeface="Times New Roman" pitchFamily="18" charset="0"/>
            </a:endParaRPr>
          </a:p>
          <a:p>
            <a:pPr algn="just"/>
            <a:r>
              <a:rPr lang="el-GR" sz="3800" dirty="0" smtClean="0">
                <a:latin typeface="Times New Roman" pitchFamily="18" charset="0"/>
                <a:cs typeface="Times New Roman" pitchFamily="18" charset="0"/>
              </a:rPr>
              <a:t>Ότι στην ολιστική παρακολούθηση μπορεί να </a:t>
            </a:r>
            <a:r>
              <a:rPr lang="el-GR" sz="3800" dirty="0" smtClean="0">
                <a:latin typeface="Times New Roman" pitchFamily="18" charset="0"/>
                <a:cs typeface="Times New Roman" pitchFamily="18" charset="0"/>
              </a:rPr>
              <a:t>αξιολογείται το επίπεδο των ικανοτήτων του ανθρώπινου δυναμικού</a:t>
            </a:r>
            <a:r>
              <a:rPr lang="en-US" sz="3800" dirty="0" smtClean="0">
                <a:latin typeface="Times New Roman" pitchFamily="18" charset="0"/>
                <a:cs typeface="Times New Roman" pitchFamily="18" charset="0"/>
              </a:rPr>
              <a:t>,</a:t>
            </a:r>
            <a:endParaRPr lang="el-GR" sz="3800" dirty="0" smtClean="0">
              <a:latin typeface="Times New Roman" pitchFamily="18" charset="0"/>
              <a:cs typeface="Times New Roman" pitchFamily="18" charset="0"/>
            </a:endParaRPr>
          </a:p>
          <a:p>
            <a:pPr algn="just"/>
            <a:endParaRPr lang="el-GR" sz="3800" dirty="0" smtClean="0">
              <a:latin typeface="Times New Roman" pitchFamily="18" charset="0"/>
              <a:cs typeface="Times New Roman" pitchFamily="18" charset="0"/>
            </a:endParaRPr>
          </a:p>
          <a:p>
            <a:pPr algn="just"/>
            <a:r>
              <a:rPr lang="el-GR" sz="3800" dirty="0" smtClean="0">
                <a:latin typeface="Times New Roman" pitchFamily="18" charset="0"/>
                <a:cs typeface="Times New Roman" pitchFamily="18" charset="0"/>
              </a:rPr>
              <a:t>Ότι έχουμε ανάγκη από </a:t>
            </a:r>
            <a:r>
              <a:rPr lang="el-GR" sz="3800" dirty="0" smtClean="0">
                <a:latin typeface="Times New Roman" pitchFamily="18" charset="0"/>
                <a:cs typeface="Times New Roman" pitchFamily="18" charset="0"/>
              </a:rPr>
              <a:t>εργαζόμενους </a:t>
            </a:r>
            <a:r>
              <a:rPr lang="el-GR" sz="3800" dirty="0" smtClean="0">
                <a:latin typeface="Times New Roman" pitchFamily="18" charset="0"/>
                <a:cs typeface="Times New Roman" pitchFamily="18" charset="0"/>
              </a:rPr>
              <a:t>που δεν αποκτούν στατικές </a:t>
            </a:r>
            <a:r>
              <a:rPr lang="el-GR" sz="3800" dirty="0" smtClean="0">
                <a:latin typeface="Times New Roman" pitchFamily="18" charset="0"/>
                <a:cs typeface="Times New Roman" pitchFamily="18" charset="0"/>
              </a:rPr>
              <a:t>δεξιότητες</a:t>
            </a:r>
            <a:r>
              <a:rPr lang="en-US" sz="3800" dirty="0" smtClean="0">
                <a:latin typeface="Times New Roman" pitchFamily="18" charset="0"/>
                <a:cs typeface="Times New Roman" pitchFamily="18" charset="0"/>
              </a:rPr>
              <a:t>,</a:t>
            </a:r>
            <a:r>
              <a:rPr lang="el-GR" sz="3800" dirty="0" smtClean="0">
                <a:latin typeface="Times New Roman" pitchFamily="18" charset="0"/>
                <a:cs typeface="Times New Roman" pitchFamily="18" charset="0"/>
              </a:rPr>
              <a:t> </a:t>
            </a:r>
            <a:r>
              <a:rPr lang="el-GR" sz="3800" dirty="0" smtClean="0">
                <a:latin typeface="Times New Roman" pitchFamily="18" charset="0"/>
                <a:cs typeface="Times New Roman" pitchFamily="18" charset="0"/>
              </a:rPr>
              <a:t>αλλά </a:t>
            </a:r>
            <a:r>
              <a:rPr lang="el-GR" sz="3800" dirty="0" smtClean="0">
                <a:latin typeface="Times New Roman" pitchFamily="18" charset="0"/>
                <a:cs typeface="Times New Roman" pitchFamily="18" charset="0"/>
              </a:rPr>
              <a:t>ικανότητες που </a:t>
            </a:r>
            <a:r>
              <a:rPr lang="el-GR" sz="3800" dirty="0" smtClean="0">
                <a:latin typeface="Times New Roman" pitchFamily="18" charset="0"/>
                <a:cs typeface="Times New Roman" pitchFamily="18" charset="0"/>
              </a:rPr>
              <a:t>συνθέτουν και ανασυνθέτουν διαρκώς νέες δεξιότητες, </a:t>
            </a:r>
          </a:p>
          <a:p>
            <a:pPr algn="just"/>
            <a:endParaRPr lang="el-GR" sz="3800" dirty="0" smtClean="0">
              <a:latin typeface="Times New Roman" pitchFamily="18" charset="0"/>
              <a:cs typeface="Times New Roman" pitchFamily="18" charset="0"/>
            </a:endParaRPr>
          </a:p>
          <a:p>
            <a:pPr algn="just">
              <a:buNone/>
            </a:pPr>
            <a:r>
              <a:rPr lang="el-GR" sz="3800" dirty="0" smtClean="0">
                <a:latin typeface="Times New Roman" pitchFamily="18" charset="0"/>
                <a:cs typeface="Times New Roman" pitchFamily="18" charset="0"/>
              </a:rPr>
              <a:t>    </a:t>
            </a:r>
            <a:r>
              <a:rPr lang="el-GR" sz="3800" b="1" dirty="0" smtClean="0">
                <a:latin typeface="Times New Roman" pitchFamily="18" charset="0"/>
                <a:cs typeface="Times New Roman" pitchFamily="18" charset="0"/>
              </a:rPr>
              <a:t>Τότε</a:t>
            </a:r>
            <a:r>
              <a:rPr lang="el-GR" sz="3800" b="1" dirty="0" smtClean="0">
                <a:latin typeface="Times New Roman" pitchFamily="18" charset="0"/>
                <a:cs typeface="Times New Roman" pitchFamily="18" charset="0"/>
              </a:rPr>
              <a:t>,</a:t>
            </a:r>
          </a:p>
          <a:p>
            <a:pPr algn="just"/>
            <a:r>
              <a:rPr lang="el-GR" sz="3800" dirty="0" smtClean="0">
                <a:latin typeface="Times New Roman" pitchFamily="18" charset="0"/>
                <a:cs typeface="Times New Roman" pitchFamily="18" charset="0"/>
              </a:rPr>
              <a:t>Θα μπορούσαμε να πούμε ότι όλη η ΕΕΚ (διάρκειας γυμνασίου-λυκείου), πρέπει να </a:t>
            </a:r>
            <a:r>
              <a:rPr lang="el-GR" sz="3800" dirty="0" smtClean="0">
                <a:latin typeface="Times New Roman" pitchFamily="18" charset="0"/>
                <a:cs typeface="Times New Roman" pitchFamily="18" charset="0"/>
              </a:rPr>
              <a:t>διευθύνεται </a:t>
            </a:r>
            <a:r>
              <a:rPr lang="el-GR" sz="3800" dirty="0" smtClean="0">
                <a:latin typeface="Times New Roman" pitchFamily="18" charset="0"/>
                <a:cs typeface="Times New Roman" pitchFamily="18" charset="0"/>
              </a:rPr>
              <a:t>από το υπουργείο Παιδείας.  Μετά την έξοδο και σε επίπεδο εργασιακής ζωής, η πρόσληψη νέων ικανοτήτων και δεξιοτήτων θα </a:t>
            </a:r>
            <a:r>
              <a:rPr lang="el-GR" sz="3800" dirty="0" smtClean="0">
                <a:latin typeface="Times New Roman" pitchFamily="18" charset="0"/>
                <a:cs typeface="Times New Roman" pitchFamily="18" charset="0"/>
              </a:rPr>
              <a:t>αποκεντρώνεται.</a:t>
            </a:r>
            <a:endParaRPr lang="el-GR" sz="1200" dirty="0">
              <a:latin typeface="Times New Roman" pitchFamily="18" charset="0"/>
              <a:cs typeface="Times New Roman" pitchFamily="18" charset="0"/>
            </a:endParaRPr>
          </a:p>
        </p:txBody>
      </p:sp>
      <p:sp>
        <p:nvSpPr>
          <p:cNvPr id="3" name="2 - Τίτλος"/>
          <p:cNvSpPr>
            <a:spLocks noGrp="1"/>
          </p:cNvSpPr>
          <p:nvPr>
            <p:ph type="title"/>
          </p:nvPr>
        </p:nvSpPr>
        <p:spPr/>
        <p:txBody>
          <a:bodyPr>
            <a:noAutofit/>
          </a:bodyPr>
          <a:lstStyle/>
          <a:p>
            <a:pPr algn="ctr"/>
            <a:r>
              <a:rPr lang="el-GR" sz="2800" dirty="0" smtClean="0">
                <a:solidFill>
                  <a:schemeClr val="accent2"/>
                </a:solidFill>
                <a:latin typeface="Times New Roman" pitchFamily="18" charset="0"/>
                <a:cs typeface="Times New Roman" pitchFamily="18" charset="0"/>
              </a:rPr>
              <a:t>Το Υπουργείο Παιδείας </a:t>
            </a:r>
            <a:br>
              <a:rPr lang="el-GR" sz="2800" dirty="0" smtClean="0">
                <a:solidFill>
                  <a:schemeClr val="accent2"/>
                </a:solidFill>
                <a:latin typeface="Times New Roman" pitchFamily="18" charset="0"/>
                <a:cs typeface="Times New Roman" pitchFamily="18" charset="0"/>
              </a:rPr>
            </a:br>
            <a:r>
              <a:rPr lang="el-GR" sz="2800" dirty="0" smtClean="0">
                <a:solidFill>
                  <a:schemeClr val="accent2"/>
                </a:solidFill>
                <a:latin typeface="Times New Roman" pitchFamily="18" charset="0"/>
                <a:cs typeface="Times New Roman" pitchFamily="18" charset="0"/>
              </a:rPr>
              <a:t>πρέπει να ηγείται της ΕΕΚ</a:t>
            </a:r>
            <a:r>
              <a:rPr lang="el-GR" sz="2400" dirty="0" smtClean="0">
                <a:solidFill>
                  <a:schemeClr val="accent2"/>
                </a:solidFill>
                <a:latin typeface="Times New Roman" pitchFamily="18" charset="0"/>
                <a:cs typeface="Times New Roman" pitchFamily="18" charset="0"/>
              </a:rPr>
              <a:t/>
            </a:r>
            <a:br>
              <a:rPr lang="el-GR" sz="2400" dirty="0" smtClean="0">
                <a:solidFill>
                  <a:schemeClr val="accent2"/>
                </a:solidFill>
                <a:latin typeface="Times New Roman" pitchFamily="18" charset="0"/>
                <a:cs typeface="Times New Roman" pitchFamily="18" charset="0"/>
              </a:rPr>
            </a:br>
            <a:endParaRPr lang="el-GR"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81000" y="1600200"/>
            <a:ext cx="8534400" cy="4495800"/>
          </a:xfrm>
        </p:spPr>
        <p:txBody>
          <a:bodyPr>
            <a:normAutofit fontScale="25000" lnSpcReduction="20000"/>
          </a:bodyPr>
          <a:lstStyle/>
          <a:p>
            <a:pPr marL="109728" indent="0">
              <a:lnSpc>
                <a:spcPct val="120000"/>
              </a:lnSpc>
              <a:spcBef>
                <a:spcPts val="600"/>
              </a:spcBef>
              <a:spcAft>
                <a:spcPts val="600"/>
              </a:spcAft>
              <a:buNone/>
            </a:pPr>
            <a:r>
              <a:rPr lang="el-GR" sz="2600" dirty="0">
                <a:latin typeface="Times New Roman" panose="02020603050405020304" pitchFamily="18" charset="0"/>
                <a:cs typeface="Times New Roman" panose="02020603050405020304" pitchFamily="18" charset="0"/>
              </a:rPr>
              <a:t> </a:t>
            </a:r>
            <a:r>
              <a:rPr lang="el-GR" sz="8000" dirty="0" smtClean="0">
                <a:latin typeface="Times New Roman" panose="02020603050405020304" pitchFamily="18" charset="0"/>
                <a:cs typeface="Times New Roman" panose="02020603050405020304" pitchFamily="18" charset="0"/>
              </a:rPr>
              <a:t>Έρευνα </a:t>
            </a:r>
            <a:r>
              <a:rPr lang="el-GR" sz="8000" dirty="0">
                <a:latin typeface="Times New Roman" panose="02020603050405020304" pitchFamily="18" charset="0"/>
                <a:cs typeface="Times New Roman" panose="02020603050405020304" pitchFamily="18" charset="0"/>
              </a:rPr>
              <a:t>της </a:t>
            </a:r>
            <a:r>
              <a:rPr lang="el-GR" sz="8000" dirty="0" err="1">
                <a:latin typeface="Times New Roman" panose="02020603050405020304" pitchFamily="18" charset="0"/>
                <a:cs typeface="Times New Roman" panose="02020603050405020304" pitchFamily="18" charset="0"/>
              </a:rPr>
              <a:t>Right</a:t>
            </a:r>
            <a:r>
              <a:rPr lang="el-GR" sz="8000" dirty="0">
                <a:latin typeface="Times New Roman" panose="02020603050405020304" pitchFamily="18" charset="0"/>
                <a:cs typeface="Times New Roman" panose="02020603050405020304" pitchFamily="18" charset="0"/>
              </a:rPr>
              <a:t> </a:t>
            </a:r>
            <a:r>
              <a:rPr lang="el-GR" sz="8000" dirty="0" err="1">
                <a:latin typeface="Times New Roman" panose="02020603050405020304" pitchFamily="18" charset="0"/>
                <a:cs typeface="Times New Roman" panose="02020603050405020304" pitchFamily="18" charset="0"/>
              </a:rPr>
              <a:t>Management</a:t>
            </a:r>
            <a:r>
              <a:rPr lang="el-GR" sz="8000" dirty="0">
                <a:latin typeface="Times New Roman" panose="02020603050405020304" pitchFamily="18" charset="0"/>
                <a:cs typeface="Times New Roman" panose="02020603050405020304" pitchFamily="18" charset="0"/>
              </a:rPr>
              <a:t> σε 20 χώρες του κόσμου διαπίστωσε αναντιστοιχίες κατάρτισης – </a:t>
            </a:r>
            <a:r>
              <a:rPr lang="el-GR" sz="8000" dirty="0" smtClean="0">
                <a:latin typeface="Times New Roman" panose="02020603050405020304" pitchFamily="18" charset="0"/>
                <a:cs typeface="Times New Roman" panose="02020603050405020304" pitchFamily="18" charset="0"/>
              </a:rPr>
              <a:t>απασχόλησης, </a:t>
            </a:r>
            <a:r>
              <a:rPr lang="el-GR" sz="8000" dirty="0">
                <a:latin typeface="Times New Roman" panose="02020603050405020304" pitchFamily="18" charset="0"/>
                <a:cs typeface="Times New Roman" panose="02020603050405020304" pitchFamily="18" charset="0"/>
              </a:rPr>
              <a:t>δείχνοντας ότι το 20% των εργαζομένων σε επιχειρήσεις, </a:t>
            </a:r>
            <a:r>
              <a:rPr lang="el-GR" sz="8000" u="sng" dirty="0">
                <a:latin typeface="Times New Roman" panose="02020603050405020304" pitchFamily="18" charset="0"/>
                <a:cs typeface="Times New Roman" panose="02020603050405020304" pitchFamily="18" charset="0"/>
              </a:rPr>
              <a:t>απασχολείται σε θέση διαφορετική από την κατάρτιση που έλαβε</a:t>
            </a:r>
            <a:r>
              <a:rPr lang="el-GR" sz="8000" dirty="0">
                <a:latin typeface="Times New Roman" panose="02020603050405020304" pitchFamily="18" charset="0"/>
                <a:cs typeface="Times New Roman" panose="02020603050405020304" pitchFamily="18" charset="0"/>
              </a:rPr>
              <a:t>. </a:t>
            </a:r>
          </a:p>
          <a:p>
            <a:pPr marL="363538" indent="0" algn="just">
              <a:lnSpc>
                <a:spcPct val="120000"/>
              </a:lnSpc>
              <a:spcBef>
                <a:spcPts val="600"/>
              </a:spcBef>
              <a:spcAft>
                <a:spcPts val="600"/>
              </a:spcAft>
              <a:buNone/>
            </a:pPr>
            <a:r>
              <a:rPr lang="el-GR" sz="4800" i="1" dirty="0" smtClean="0">
                <a:solidFill>
                  <a:srgbClr val="C00000"/>
                </a:solidFill>
                <a:latin typeface="Times New Roman" panose="02020603050405020304" pitchFamily="18" charset="0"/>
                <a:cs typeface="Times New Roman" panose="02020603050405020304" pitchFamily="18" charset="0"/>
              </a:rPr>
              <a:t>(Πηγή</a:t>
            </a:r>
            <a:r>
              <a:rPr lang="el-GR" sz="4800" i="1" dirty="0">
                <a:solidFill>
                  <a:srgbClr val="C00000"/>
                </a:solidFill>
                <a:latin typeface="Times New Roman" panose="02020603050405020304" pitchFamily="18" charset="0"/>
                <a:cs typeface="Times New Roman" panose="02020603050405020304" pitchFamily="18" charset="0"/>
              </a:rPr>
              <a:t>: </a:t>
            </a:r>
            <a:r>
              <a:rPr lang="el-GR" sz="4800" b="1" i="1" dirty="0">
                <a:solidFill>
                  <a:srgbClr val="C00000"/>
                </a:solidFill>
                <a:latin typeface="Times New Roman" panose="02020603050405020304" pitchFamily="18" charset="0"/>
                <a:cs typeface="Times New Roman" panose="02020603050405020304" pitchFamily="18" charset="0"/>
              </a:rPr>
              <a:t>«Σε λάθος θέση ένας στους 5 εργαζόμενους»</a:t>
            </a:r>
            <a:r>
              <a:rPr lang="el-GR" sz="4800" i="1" dirty="0">
                <a:solidFill>
                  <a:srgbClr val="C00000"/>
                </a:solidFill>
                <a:latin typeface="Times New Roman" panose="02020603050405020304" pitchFamily="18" charset="0"/>
                <a:cs typeface="Times New Roman" panose="02020603050405020304" pitchFamily="18" charset="0"/>
              </a:rPr>
              <a:t> euro2day.gr, 16/11/2017)</a:t>
            </a:r>
          </a:p>
          <a:p>
            <a:pPr algn="just">
              <a:lnSpc>
                <a:spcPct val="120000"/>
              </a:lnSpc>
              <a:spcBef>
                <a:spcPts val="600"/>
              </a:spcBef>
              <a:spcAft>
                <a:spcPts val="600"/>
              </a:spcAft>
            </a:pPr>
            <a:r>
              <a:rPr lang="el-GR" sz="8000" dirty="0" smtClean="0">
                <a:latin typeface="Times New Roman" panose="02020603050405020304" pitchFamily="18" charset="0"/>
                <a:cs typeface="Times New Roman" panose="02020603050405020304" pitchFamily="18" charset="0"/>
              </a:rPr>
              <a:t>Στην </a:t>
            </a:r>
            <a:r>
              <a:rPr lang="el-GR" sz="8000" dirty="0">
                <a:latin typeface="Times New Roman" panose="02020603050405020304" pitchFamily="18" charset="0"/>
                <a:cs typeface="Times New Roman" panose="02020603050405020304" pitchFamily="18" charset="0"/>
              </a:rPr>
              <a:t>Ελλάδα έρευνα του Οικονομικού Πανεπιστημίου έδειξε ότι το 53% των αποφοίτων των ελληνικών πανεπιστημίων έχουν ελάχιστες προοπτικές επαγγελματικής </a:t>
            </a:r>
            <a:r>
              <a:rPr lang="el-GR" sz="8000" dirty="0" smtClean="0">
                <a:latin typeface="Times New Roman" panose="02020603050405020304" pitchFamily="18" charset="0"/>
                <a:cs typeface="Times New Roman" panose="02020603050405020304" pitchFamily="18" charset="0"/>
              </a:rPr>
              <a:t>αποκατάστασης, </a:t>
            </a:r>
            <a:r>
              <a:rPr lang="el-GR" sz="8000" dirty="0">
                <a:latin typeface="Times New Roman" panose="02020603050405020304" pitchFamily="18" charset="0"/>
                <a:cs typeface="Times New Roman" panose="02020603050405020304" pitchFamily="18" charset="0"/>
              </a:rPr>
              <a:t>γιατί σπούδασαν σε τομείς που δεν συμβάλλουν στην ανάγκη της χώρας για ανάπτυξη.</a:t>
            </a:r>
          </a:p>
          <a:p>
            <a:pPr marL="363538" indent="0" algn="just">
              <a:lnSpc>
                <a:spcPct val="120000"/>
              </a:lnSpc>
              <a:spcBef>
                <a:spcPts val="600"/>
              </a:spcBef>
              <a:spcAft>
                <a:spcPts val="600"/>
              </a:spcAft>
              <a:buNone/>
            </a:pPr>
            <a:r>
              <a:rPr lang="el-GR" sz="4800" i="1" dirty="0">
                <a:solidFill>
                  <a:srgbClr val="C00000"/>
                </a:solidFill>
                <a:latin typeface="Times New Roman" panose="02020603050405020304" pitchFamily="18" charset="0"/>
                <a:cs typeface="Times New Roman" panose="02020603050405020304" pitchFamily="18" charset="0"/>
              </a:rPr>
              <a:t>(Πηγή: Μελέτη του Οικονομικού Πανεπιστήμιο Αθηνών και </a:t>
            </a:r>
            <a:r>
              <a:rPr lang="el-GR" sz="4800" i="1" dirty="0" err="1" smtClean="0">
                <a:solidFill>
                  <a:srgbClr val="C00000"/>
                </a:solidFill>
                <a:latin typeface="Times New Roman" panose="02020603050405020304" pitchFamily="18" charset="0"/>
                <a:cs typeface="Times New Roman" panose="02020603050405020304" pitchFamily="18" charset="0"/>
              </a:rPr>
              <a:t>Endeavor</a:t>
            </a:r>
            <a:r>
              <a:rPr lang="el-GR" sz="4800" i="1" dirty="0" smtClean="0">
                <a:solidFill>
                  <a:srgbClr val="C00000"/>
                </a:solidFill>
                <a:latin typeface="Times New Roman" panose="02020603050405020304" pitchFamily="18" charset="0"/>
                <a:cs typeface="Times New Roman" panose="02020603050405020304" pitchFamily="18" charset="0"/>
              </a:rPr>
              <a:t> </a:t>
            </a:r>
            <a:r>
              <a:rPr lang="el-GR" sz="4800" i="1" dirty="0" err="1">
                <a:solidFill>
                  <a:srgbClr val="C00000"/>
                </a:solidFill>
                <a:latin typeface="Times New Roman" panose="02020603050405020304" pitchFamily="18" charset="0"/>
                <a:cs typeface="Times New Roman" panose="02020603050405020304" pitchFamily="18" charset="0"/>
              </a:rPr>
              <a:t>Greece</a:t>
            </a:r>
            <a:r>
              <a:rPr lang="el-GR" sz="4800" i="1" dirty="0">
                <a:solidFill>
                  <a:srgbClr val="C00000"/>
                </a:solidFill>
                <a:latin typeface="Times New Roman" panose="02020603050405020304" pitchFamily="18" charset="0"/>
                <a:cs typeface="Times New Roman" panose="02020603050405020304" pitchFamily="18" charset="0"/>
              </a:rPr>
              <a:t> – «Το Βήμα» 14/01/2018)</a:t>
            </a:r>
          </a:p>
          <a:p>
            <a:pPr marL="109728" indent="0" algn="just">
              <a:lnSpc>
                <a:spcPct val="120000"/>
              </a:lnSpc>
              <a:spcBef>
                <a:spcPts val="600"/>
              </a:spcBef>
              <a:spcAft>
                <a:spcPts val="600"/>
              </a:spcAft>
              <a:buNone/>
            </a:pPr>
            <a:r>
              <a:rPr lang="el-GR" sz="8000" i="1" dirty="0">
                <a:solidFill>
                  <a:srgbClr val="C00000"/>
                </a:solidFill>
                <a:latin typeface="Times New Roman" panose="02020603050405020304" pitchFamily="18" charset="0"/>
                <a:cs typeface="Times New Roman" panose="02020603050405020304" pitchFamily="18" charset="0"/>
              </a:rPr>
              <a:t> </a:t>
            </a:r>
            <a:r>
              <a:rPr lang="el-GR" sz="8000" b="1" dirty="0" smtClean="0">
                <a:solidFill>
                  <a:srgbClr val="C00000"/>
                </a:solidFill>
                <a:latin typeface="Cambria"/>
                <a:cs typeface="Times New Roman" panose="02020603050405020304" pitchFamily="18" charset="0"/>
              </a:rPr>
              <a:t>→ </a:t>
            </a:r>
            <a:r>
              <a:rPr lang="el-GR" sz="8000" b="1" dirty="0">
                <a:solidFill>
                  <a:srgbClr val="C00000"/>
                </a:solidFill>
                <a:latin typeface="Times New Roman" panose="02020603050405020304" pitchFamily="18" charset="0"/>
                <a:cs typeface="Times New Roman" panose="02020603050405020304" pitchFamily="18" charset="0"/>
              </a:rPr>
              <a:t>Άριστη αντιστοιχία</a:t>
            </a:r>
            <a:r>
              <a:rPr lang="el-GR" sz="8000" dirty="0">
                <a:latin typeface="Times New Roman" panose="02020603050405020304" pitchFamily="18" charset="0"/>
                <a:cs typeface="Times New Roman" panose="02020603050405020304" pitchFamily="18" charset="0"/>
              </a:rPr>
              <a:t>: Απόλυτος συνδυασμός γνώσεων, δεξιοτήτων και συμπεριφορών = μέγιστη απόδοση στην εργασία</a:t>
            </a:r>
            <a:r>
              <a:rPr lang="el-GR" sz="8000" dirty="0" smtClean="0">
                <a:latin typeface="Times New Roman" panose="02020603050405020304" pitchFamily="18" charset="0"/>
                <a:cs typeface="Times New Roman" panose="02020603050405020304" pitchFamily="18" charset="0"/>
              </a:rPr>
              <a:t>. </a:t>
            </a:r>
            <a:r>
              <a:rPr lang="el-GR" sz="8000" b="1" i="1" dirty="0">
                <a:latin typeface="Times New Roman" panose="02020603050405020304" pitchFamily="18" charset="0"/>
                <a:cs typeface="Times New Roman" panose="02020603050405020304" pitchFamily="18" charset="0"/>
              </a:rPr>
              <a:t>Η εύστοχη ΕΕΚ σημαίνει αποφυγή σπατάλης πόρων και ταχύτερη εύρεση εργασίας στην ειδικότητα.</a:t>
            </a:r>
          </a:p>
          <a:p>
            <a:endParaRPr lang="el-GR" sz="8000" dirty="0">
              <a:latin typeface="Times New Roman" panose="02020603050405020304" pitchFamily="18" charset="0"/>
              <a:cs typeface="Times New Roman" panose="02020603050405020304" pitchFamily="18" charset="0"/>
            </a:endParaRPr>
          </a:p>
          <a:p>
            <a:endParaRPr lang="el-GR" sz="8000" dirty="0"/>
          </a:p>
        </p:txBody>
      </p:sp>
      <p:sp>
        <p:nvSpPr>
          <p:cNvPr id="3" name="2 - Τίτλος"/>
          <p:cNvSpPr>
            <a:spLocks noGrp="1"/>
          </p:cNvSpPr>
          <p:nvPr>
            <p:ph type="title"/>
          </p:nvPr>
        </p:nvSpPr>
        <p:spPr>
          <a:xfrm>
            <a:off x="381000" y="152400"/>
            <a:ext cx="8305800" cy="1143000"/>
          </a:xfrm>
        </p:spPr>
        <p:txBody>
          <a:bodyPr>
            <a:noAutofit/>
          </a:bodyPr>
          <a:lstStyle/>
          <a:p>
            <a:pPr algn="ctr"/>
            <a:r>
              <a:rPr lang="el-GR" sz="3600" dirty="0" smtClean="0">
                <a:effectLst/>
                <a:latin typeface="Times New Roman" panose="02020603050405020304" pitchFamily="18" charset="0"/>
                <a:cs typeface="Times New Roman" panose="02020603050405020304" pitchFamily="18" charset="0"/>
              </a:rPr>
              <a:t>Αναντιστοιχίες</a:t>
            </a:r>
            <a:br>
              <a:rPr lang="el-GR" sz="3600" dirty="0" smtClean="0">
                <a:effectLst/>
                <a:latin typeface="Times New Roman" panose="02020603050405020304" pitchFamily="18" charset="0"/>
                <a:cs typeface="Times New Roman" panose="02020603050405020304" pitchFamily="18" charset="0"/>
              </a:rPr>
            </a:br>
            <a:r>
              <a:rPr lang="el-GR" sz="3600" dirty="0" smtClean="0">
                <a:effectLst/>
                <a:latin typeface="Times New Roman" panose="02020603050405020304" pitchFamily="18" charset="0"/>
                <a:cs typeface="Times New Roman" panose="02020603050405020304" pitchFamily="18" charset="0"/>
              </a:rPr>
              <a:t>ΕΕΚ - Απασχόλησης</a:t>
            </a:r>
            <a:endParaRPr lang="el-GR" sz="360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sz="3200" b="1" i="1" dirty="0">
                <a:latin typeface="Times New Roman" panose="02020603050405020304" pitchFamily="18" charset="0"/>
                <a:cs typeface="Times New Roman" panose="02020603050405020304" pitchFamily="18" charset="0"/>
              </a:rPr>
              <a:t>4</a:t>
            </a:r>
            <a:r>
              <a:rPr lang="el-GR" sz="3200" i="1" dirty="0">
                <a:latin typeface="Times New Roman" panose="02020603050405020304" pitchFamily="18" charset="0"/>
                <a:cs typeface="Times New Roman" panose="02020603050405020304" pitchFamily="18" charset="0"/>
              </a:rPr>
              <a:t> στις </a:t>
            </a:r>
            <a:r>
              <a:rPr lang="el-GR" sz="3200" b="1" i="1" dirty="0">
                <a:latin typeface="Times New Roman" panose="02020603050405020304" pitchFamily="18" charset="0"/>
                <a:cs typeface="Times New Roman" panose="02020603050405020304" pitchFamily="18" charset="0"/>
              </a:rPr>
              <a:t>10</a:t>
            </a:r>
            <a:r>
              <a:rPr lang="el-GR" sz="3200" i="1" dirty="0">
                <a:latin typeface="Times New Roman" panose="02020603050405020304" pitchFamily="18" charset="0"/>
                <a:cs typeface="Times New Roman" panose="02020603050405020304" pitchFamily="18" charset="0"/>
              </a:rPr>
              <a:t> επιχειρήσεις στην </a:t>
            </a:r>
            <a:r>
              <a:rPr lang="el-GR" sz="3200" i="1" dirty="0" smtClean="0">
                <a:latin typeface="Times New Roman" panose="02020603050405020304" pitchFamily="18" charset="0"/>
                <a:cs typeface="Times New Roman" panose="02020603050405020304" pitchFamily="18" charset="0"/>
              </a:rPr>
              <a:t>Ε.Ε. </a:t>
            </a:r>
            <a:r>
              <a:rPr lang="el-GR" sz="3200" i="1" dirty="0">
                <a:latin typeface="Times New Roman" panose="02020603050405020304" pitchFamily="18" charset="0"/>
                <a:cs typeface="Times New Roman" panose="02020603050405020304" pitchFamily="18" charset="0"/>
              </a:rPr>
              <a:t>ισχυρίζεται ότι αντιμετωπίζει δυσκολίες εύρεσης εργαζόμενων με τις κατάλληλες δεξιότητες </a:t>
            </a:r>
            <a:endParaRPr lang="en-US" sz="3200" i="1" dirty="0" smtClean="0">
              <a:latin typeface="Times New Roman" panose="02020603050405020304" pitchFamily="18" charset="0"/>
              <a:cs typeface="Times New Roman" panose="02020603050405020304" pitchFamily="18" charset="0"/>
            </a:endParaRPr>
          </a:p>
          <a:p>
            <a:endParaRPr lang="en-US" sz="3200" i="1" dirty="0">
              <a:latin typeface="Times New Roman" panose="02020603050405020304" pitchFamily="18" charset="0"/>
              <a:cs typeface="Times New Roman" panose="02020603050405020304" pitchFamily="18" charset="0"/>
            </a:endParaRPr>
          </a:p>
          <a:p>
            <a:pPr marL="349250" indent="4763">
              <a:buNone/>
            </a:pPr>
            <a:r>
              <a:rPr lang="el-GR" sz="2400" i="1" dirty="0" smtClean="0">
                <a:latin typeface="Times New Roman" panose="02020603050405020304" pitchFamily="18" charset="0"/>
                <a:cs typeface="Times New Roman" panose="02020603050405020304" pitchFamily="18" charset="0"/>
              </a:rPr>
              <a:t>Πηγή</a:t>
            </a:r>
            <a:r>
              <a:rPr lang="el-GR" sz="2400" i="1" dirty="0">
                <a:latin typeface="Times New Roman" panose="02020603050405020304" pitchFamily="18" charset="0"/>
                <a:cs typeface="Times New Roman" panose="02020603050405020304" pitchFamily="18" charset="0"/>
              </a:rPr>
              <a:t>: Ευρωπαϊκή Έρευνα Επιχειρήσεων (2013</a:t>
            </a:r>
            <a:r>
              <a:rPr lang="el-GR" sz="2400" i="1" dirty="0" smtClean="0">
                <a:latin typeface="Times New Roman" panose="02020603050405020304" pitchFamily="18" charset="0"/>
                <a:cs typeface="Times New Roman" panose="02020603050405020304" pitchFamily="18" charset="0"/>
              </a:rPr>
              <a:t>)</a:t>
            </a:r>
            <a:endParaRPr lang="el-GR" sz="2400" i="1"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p:txBody>
          <a:bodyPr>
            <a:normAutofit/>
          </a:bodyPr>
          <a:lstStyle/>
          <a:p>
            <a:r>
              <a:rPr lang="en-US" sz="4400" i="1" dirty="0" err="1" smtClean="0">
                <a:solidFill>
                  <a:srgbClr val="C00000"/>
                </a:solidFill>
                <a:latin typeface="Times New Roman" panose="02020603050405020304" pitchFamily="18" charset="0"/>
                <a:cs typeface="Times New Roman" panose="02020603050405020304" pitchFamily="18" charset="0"/>
              </a:rPr>
              <a:t>Cedefop</a:t>
            </a:r>
            <a:endParaRPr lang="el-GR" sz="4400" i="1" dirty="0">
              <a:solidFill>
                <a:srgbClr val="C00000"/>
              </a:solidFill>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99" y="4660900"/>
            <a:ext cx="3619499" cy="120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02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762000" y="1905000"/>
            <a:ext cx="7924800" cy="4102291"/>
          </a:xfrm>
        </p:spPr>
        <p:txBody>
          <a:bodyPr>
            <a:normAutofit lnSpcReduction="10000"/>
          </a:bodyPr>
          <a:lstStyle/>
          <a:p>
            <a:r>
              <a:rPr lang="el-GR" i="1" dirty="0">
                <a:latin typeface="Times New Roman" panose="02020603050405020304" pitchFamily="18" charset="0"/>
                <a:cs typeface="Times New Roman" panose="02020603050405020304" pitchFamily="18" charset="0"/>
              </a:rPr>
              <a:t>Ηγετικές ικανότητες</a:t>
            </a:r>
          </a:p>
          <a:p>
            <a:r>
              <a:rPr lang="el-GR" i="1" dirty="0" smtClean="0">
                <a:latin typeface="Times New Roman" panose="02020603050405020304" pitchFamily="18" charset="0"/>
                <a:cs typeface="Times New Roman" panose="02020603050405020304" pitchFamily="18" charset="0"/>
              </a:rPr>
              <a:t>Ομαδικό πνεύμα</a:t>
            </a:r>
            <a:r>
              <a:rPr lang="en-US" i="1" dirty="0" smtClean="0">
                <a:latin typeface="Times New Roman" panose="02020603050405020304" pitchFamily="18" charset="0"/>
                <a:cs typeface="Times New Roman" panose="02020603050405020304" pitchFamily="18" charset="0"/>
              </a:rPr>
              <a:t> &amp; </a:t>
            </a:r>
            <a:r>
              <a:rPr lang="el-GR" i="1" dirty="0" smtClean="0">
                <a:latin typeface="Times New Roman" panose="02020603050405020304" pitchFamily="18" charset="0"/>
                <a:cs typeface="Times New Roman" panose="02020603050405020304" pitchFamily="18" charset="0"/>
              </a:rPr>
              <a:t>πρωτοβουλία</a:t>
            </a:r>
            <a:endParaRPr lang="el-GR" i="1" dirty="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Επικοινωνία &amp; γλώσσα του σώματος</a:t>
            </a:r>
          </a:p>
          <a:p>
            <a:r>
              <a:rPr lang="el-GR" i="1" dirty="0" smtClean="0">
                <a:latin typeface="Times New Roman" panose="02020603050405020304" pitchFamily="18" charset="0"/>
                <a:cs typeface="Times New Roman" panose="02020603050405020304" pitchFamily="18" charset="0"/>
              </a:rPr>
              <a:t>Εταιρική κουλτούρα - </a:t>
            </a:r>
            <a:r>
              <a:rPr lang="el-GR" i="1" dirty="0" err="1" smtClean="0">
                <a:latin typeface="Times New Roman" panose="02020603050405020304" pitchFamily="18" charset="0"/>
                <a:cs typeface="Times New Roman" panose="02020603050405020304" pitchFamily="18" charset="0"/>
              </a:rPr>
              <a:t>πελατοκεντρική</a:t>
            </a:r>
            <a:r>
              <a:rPr lang="el-GR" i="1" dirty="0" smtClean="0">
                <a:latin typeface="Times New Roman" panose="02020603050405020304" pitchFamily="18" charset="0"/>
                <a:cs typeface="Times New Roman" panose="02020603050405020304" pitchFamily="18" charset="0"/>
              </a:rPr>
              <a:t> νοοτροπία</a:t>
            </a:r>
          </a:p>
          <a:p>
            <a:r>
              <a:rPr lang="el-GR" i="1" dirty="0" smtClean="0">
                <a:latin typeface="Times New Roman" panose="02020603050405020304" pitchFamily="18" charset="0"/>
                <a:cs typeface="Times New Roman" panose="02020603050405020304" pitchFamily="18" charset="0"/>
              </a:rPr>
              <a:t>Διαπραγμάτευση και διευθέτηση </a:t>
            </a:r>
            <a:r>
              <a:rPr lang="el-GR" i="1" dirty="0">
                <a:latin typeface="Times New Roman" panose="02020603050405020304" pitchFamily="18" charset="0"/>
                <a:cs typeface="Times New Roman" panose="02020603050405020304" pitchFamily="18" charset="0"/>
              </a:rPr>
              <a:t>συγκρούσεων</a:t>
            </a:r>
          </a:p>
          <a:p>
            <a:r>
              <a:rPr lang="el-GR" i="1" dirty="0" err="1" smtClean="0">
                <a:latin typeface="Times New Roman" panose="02020603050405020304" pitchFamily="18" charset="0"/>
                <a:cs typeface="Times New Roman" panose="02020603050405020304" pitchFamily="18" charset="0"/>
              </a:rPr>
              <a:t>Ενσυναίσθηση</a:t>
            </a:r>
            <a:r>
              <a:rPr lang="el-GR" i="1" dirty="0" smtClean="0">
                <a:latin typeface="Times New Roman" panose="02020603050405020304" pitchFamily="18" charset="0"/>
                <a:cs typeface="Times New Roman" panose="02020603050405020304" pitchFamily="18" charset="0"/>
              </a:rPr>
              <a:t> και συναισθηματική νοημοσύνη</a:t>
            </a:r>
          </a:p>
          <a:p>
            <a:r>
              <a:rPr lang="el-GR" i="1" dirty="0" smtClean="0">
                <a:latin typeface="Times New Roman" panose="02020603050405020304" pitchFamily="18" charset="0"/>
                <a:cs typeface="Times New Roman" panose="02020603050405020304" pitchFamily="18" charset="0"/>
              </a:rPr>
              <a:t>Προσαρμοστικότητα</a:t>
            </a:r>
          </a:p>
          <a:p>
            <a:r>
              <a:rPr lang="el-GR" i="1" dirty="0" smtClean="0">
                <a:latin typeface="Times New Roman" panose="02020603050405020304" pitchFamily="18" charset="0"/>
                <a:cs typeface="Times New Roman" panose="02020603050405020304" pitchFamily="18" charset="0"/>
              </a:rPr>
              <a:t>Ευλυγισία στη λήψη αποφάσεων</a:t>
            </a:r>
            <a:endParaRPr lang="el-GR" i="1" dirty="0">
              <a:latin typeface="Times New Roman" panose="02020603050405020304" pitchFamily="18" charset="0"/>
              <a:cs typeface="Times New Roman" panose="02020603050405020304" pitchFamily="18" charset="0"/>
            </a:endParaRPr>
          </a:p>
          <a:p>
            <a:r>
              <a:rPr lang="el-GR" i="1" dirty="0">
                <a:latin typeface="Times New Roman" panose="02020603050405020304" pitchFamily="18" charset="0"/>
                <a:cs typeface="Times New Roman" panose="02020603050405020304" pitchFamily="18" charset="0"/>
              </a:rPr>
              <a:t>Ικανότητα σύνθεσης </a:t>
            </a:r>
            <a:r>
              <a:rPr lang="el-GR" i="1" dirty="0" smtClean="0">
                <a:latin typeface="Times New Roman" panose="02020603050405020304" pitchFamily="18" charset="0"/>
                <a:cs typeface="Times New Roman" panose="02020603050405020304" pitchFamily="18" charset="0"/>
              </a:rPr>
              <a:t>– ανάλυσης</a:t>
            </a:r>
          </a:p>
          <a:p>
            <a:endParaRPr lang="el-GR" i="1" dirty="0">
              <a:solidFill>
                <a:srgbClr val="0070C0"/>
              </a:solidFill>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a:xfrm>
            <a:off x="381000" y="228600"/>
            <a:ext cx="8229600" cy="1143000"/>
          </a:xfrm>
        </p:spPr>
        <p:txBody>
          <a:bodyPr>
            <a:noAutofit/>
          </a:bodyPr>
          <a:lstStyle/>
          <a:p>
            <a:pPr algn="ctr"/>
            <a:r>
              <a:rPr lang="el-GR" sz="2800" dirty="0">
                <a:latin typeface="Times New Roman" panose="02020603050405020304" pitchFamily="18" charset="0"/>
                <a:cs typeface="Times New Roman" panose="02020603050405020304" pitchFamily="18" charset="0"/>
              </a:rPr>
              <a:t>Εγκάρσιες - οριζόντιες δεξιότητες</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a:t>
            </a:r>
            <a:r>
              <a:rPr lang="el-GR" sz="2800" dirty="0" err="1">
                <a:latin typeface="Times New Roman" panose="02020603050405020304" pitchFamily="18" charset="0"/>
                <a:cs typeface="Times New Roman" panose="02020603050405020304" pitchFamily="18" charset="0"/>
              </a:rPr>
              <a:t>Transversal</a:t>
            </a:r>
            <a:r>
              <a:rPr lang="el-GR" sz="2800" dirty="0">
                <a:latin typeface="Times New Roman" panose="02020603050405020304" pitchFamily="18" charset="0"/>
                <a:cs typeface="Times New Roman" panose="02020603050405020304" pitchFamily="18" charset="0"/>
              </a:rPr>
              <a:t> – </a:t>
            </a:r>
            <a:r>
              <a:rPr lang="el-GR" sz="2800" dirty="0" err="1">
                <a:latin typeface="Times New Roman" panose="02020603050405020304" pitchFamily="18" charset="0"/>
                <a:cs typeface="Times New Roman" panose="02020603050405020304" pitchFamily="18" charset="0"/>
              </a:rPr>
              <a:t>Horizontal</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skills</a:t>
            </a:r>
            <a:r>
              <a:rPr lang="el-GR" sz="2800" dirty="0">
                <a:latin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cs typeface="Times New Roman" panose="02020603050405020304" pitchFamily="18" charset="0"/>
              </a:rPr>
              <a:t/>
            </a:r>
            <a:br>
              <a:rPr lang="el-GR" sz="2800" dirty="0" smtClean="0">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Soft skills</a:t>
            </a:r>
            <a:endParaRPr lang="el-GR"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466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983687843"/>
              </p:ext>
            </p:extLst>
          </p:nvPr>
        </p:nvGraphicFramePr>
        <p:xfrm>
          <a:off x="457200" y="1600200"/>
          <a:ext cx="8229600" cy="4267200"/>
        </p:xfrm>
        <a:graphic>
          <a:graphicData uri="http://schemas.openxmlformats.org/drawingml/2006/table">
            <a:tbl>
              <a:tblPr firstRow="1" firstCol="1" bandRow="1">
                <a:tableStyleId>{5C22544A-7EE6-4342-B048-85BDC9FD1C3A}</a:tableStyleId>
              </a:tblPr>
              <a:tblGrid>
                <a:gridCol w="4114800"/>
                <a:gridCol w="4114800"/>
              </a:tblGrid>
              <a:tr h="158263">
                <a:tc>
                  <a:txBody>
                    <a:bodyPr/>
                    <a:lstStyle/>
                    <a:p>
                      <a:pPr>
                        <a:lnSpc>
                          <a:spcPct val="107000"/>
                        </a:lnSpc>
                        <a:spcAft>
                          <a:spcPts val="0"/>
                        </a:spcAft>
                      </a:pPr>
                      <a:r>
                        <a:rPr lang="el-GR" sz="900" u="sng" dirty="0">
                          <a:effectLst/>
                        </a:rPr>
                        <a:t>ΕΠΑΓΓΕΛΜΑΤΙΚΕΣ ΔΕΞΙΟΤΗΤΕΣ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nchor="ctr"/>
                </a:tc>
                <a:tc>
                  <a:txBody>
                    <a:bodyPr/>
                    <a:lstStyle/>
                    <a:p>
                      <a:pPr>
                        <a:lnSpc>
                          <a:spcPct val="107000"/>
                        </a:lnSpc>
                        <a:spcAft>
                          <a:spcPts val="0"/>
                        </a:spcAft>
                      </a:pPr>
                      <a:r>
                        <a:rPr lang="el-GR" sz="900" u="sng">
                          <a:effectLst/>
                        </a:rPr>
                        <a:t>ΠΡΟΣΩΠΙΚΑ ΧΑΡΑΚΤΗΡΙΣΤΙΚΑ</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nchor="ctr"/>
                </a:tc>
              </a:tr>
              <a:tr h="4108937">
                <a:tc>
                  <a:txBody>
                    <a:bodyPr/>
                    <a:lstStyle/>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Διοικητικές ικανότητες:</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Προγραμματισμός</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Οργάνωση</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Ανάληψη πρωτοβουλιών/αρμοδιοτήτων</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Εκχώρηση πρωτοβουλιών/αρμοδιοτήτων</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Ανάπτυξη υφισταμένων</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Διοίκηση ομάδων</a:t>
                      </a:r>
                      <a:endParaRPr lang="el-GR" sz="1000" dirty="0">
                        <a:effectLst/>
                      </a:endParaRPr>
                    </a:p>
                    <a:p>
                      <a:pPr marL="742950" lvl="1" indent="-285750">
                        <a:lnSpc>
                          <a:spcPts val="1500"/>
                        </a:lnSpc>
                        <a:spcAft>
                          <a:spcPts val="0"/>
                        </a:spcAft>
                        <a:buSzPts val="1000"/>
                        <a:buFont typeface="Courier New" panose="02070309020205020404" pitchFamily="49" charset="0"/>
                        <a:buChar char="o"/>
                        <a:tabLst>
                          <a:tab pos="914400" algn="l"/>
                        </a:tabLst>
                      </a:pPr>
                      <a:r>
                        <a:rPr lang="el-GR" sz="900" dirty="0">
                          <a:effectLst/>
                        </a:rPr>
                        <a:t>Έλεγχος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Αναζήτηση πληροφοριών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Αναλυτική σκέψη</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Αναγνώριση τάσεων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Ικανότητα σύνθεσης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Επίλυση προβλημάτων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Λήψη αποφάσεων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Πειθώ/επηρεασμός άλλων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Ικανότητα διαπραγμάτευσης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Διαχείριση χρόνου</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Ικανότητα ομαδικής συνεργασίας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Ικανότητα επικοινωνίας και ανθρωπίνων σχέσεων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Επίγνωση της προσωπικής </a:t>
                      </a:r>
                      <a:r>
                        <a:rPr lang="el-GR" sz="900" dirty="0" err="1">
                          <a:effectLst/>
                        </a:rPr>
                        <a:t>επίπτω</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nchor="ctr"/>
                </a:tc>
                <a:tc>
                  <a:txBody>
                    <a:bodyPr/>
                    <a:lstStyle/>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Προτεραιότητα στην επαγγελματική σταδιοδρομία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Επιθυμία ανάληψης πρωτοβουλιών και ευθυνών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Επιμονή στην επίτευξη στόχων</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Αντίληψη/ταχύτητα μάθησης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Κοινή λογική</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Αυτοέλεγχος/αντοχή στην πίεση και το στρες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Αυτοπεποίθηση</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Ευελιξία/προσαρμοστικότητα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Αποτελεσματικότητα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Προσανατολισμός στα αποτελέσματα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Τάξη/επιμέλεια/προσοχή στη λεπτομέρεια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Δημιουργικότητα/καινοτομία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Συνεργασιμότητα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Προθυμία/διάθεση</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Αποφασιστικότητα</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Συνέπεια/ευσυνειδησία/υπευθυνότητα/επαγγελματισμός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Θετικό πνεύμα/αισιοδοξία/ενθουσιασμός</a:t>
                      </a:r>
                      <a:endParaRPr lang="el-GR" sz="1000" dirty="0">
                        <a:effectLst/>
                      </a:endParaRPr>
                    </a:p>
                    <a:p>
                      <a:pPr marL="342900" lvl="0" indent="-342900">
                        <a:lnSpc>
                          <a:spcPts val="1500"/>
                        </a:lnSpc>
                        <a:spcAft>
                          <a:spcPts val="0"/>
                        </a:spcAft>
                        <a:buSzPts val="1000"/>
                        <a:buFont typeface="Courier New" panose="02070309020205020404" pitchFamily="49" charset="0"/>
                        <a:buChar char="o"/>
                        <a:tabLst>
                          <a:tab pos="457200" algn="l"/>
                        </a:tabLst>
                      </a:pPr>
                      <a:r>
                        <a:rPr lang="el-GR" sz="900" dirty="0">
                          <a:effectLst/>
                        </a:rPr>
                        <a:t>Διαπροσωπική ευαισθησία</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nchor="ctr"/>
                </a:tc>
              </a:tr>
            </a:tbl>
          </a:graphicData>
        </a:graphic>
      </p:graphicFrame>
      <p:sp>
        <p:nvSpPr>
          <p:cNvPr id="3" name="Τίτλος 2"/>
          <p:cNvSpPr>
            <a:spLocks noGrp="1"/>
          </p:cNvSpPr>
          <p:nvPr>
            <p:ph type="title"/>
          </p:nvPr>
        </p:nvSpPr>
        <p:spPr/>
        <p:txBody>
          <a:bodyPr>
            <a:noAutofit/>
          </a:bodyPr>
          <a:lstStyle/>
          <a:p>
            <a:pPr algn="ctr"/>
            <a:r>
              <a:rPr lang="el-GR" sz="3600" dirty="0" smtClean="0">
                <a:latin typeface="Times New Roman" panose="02020603050405020304" pitchFamily="18" charset="0"/>
                <a:cs typeface="Times New Roman" panose="02020603050405020304" pitchFamily="18" charset="0"/>
              </a:rPr>
              <a:t>Επικεντρώνομαι </a:t>
            </a:r>
            <a:br>
              <a:rPr lang="el-GR" sz="3600" dirty="0" smtClean="0">
                <a:latin typeface="Times New Roman" panose="02020603050405020304" pitchFamily="18" charset="0"/>
                <a:cs typeface="Times New Roman" panose="02020603050405020304" pitchFamily="18" charset="0"/>
              </a:rPr>
            </a:br>
            <a:r>
              <a:rPr lang="el-GR" sz="3600" dirty="0" smtClean="0">
                <a:solidFill>
                  <a:srgbClr val="FF0000"/>
                </a:solidFill>
                <a:latin typeface="Times New Roman" panose="02020603050405020304" pitchFamily="18" charset="0"/>
                <a:cs typeface="Times New Roman" panose="02020603050405020304" pitchFamily="18" charset="0"/>
              </a:rPr>
              <a:t>στα δικά μου δυνατά σημεία</a:t>
            </a:r>
            <a:endParaRPr lang="el-GR"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009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219200"/>
            <a:ext cx="8229600" cy="5029200"/>
          </a:xfrm>
        </p:spPr>
        <p:txBody>
          <a:bodyPr>
            <a:normAutofit fontScale="70000" lnSpcReduction="20000"/>
          </a:bodyPr>
          <a:lstStyle/>
          <a:p>
            <a:pPr algn="just">
              <a:lnSpc>
                <a:spcPct val="120000"/>
              </a:lnSpc>
              <a:spcBef>
                <a:spcPts val="600"/>
              </a:spcBef>
              <a:spcAft>
                <a:spcPts val="600"/>
              </a:spcAft>
            </a:pPr>
            <a:r>
              <a:rPr lang="el-GR" sz="2600" dirty="0">
                <a:latin typeface="Times New Roman" pitchFamily="18" charset="0"/>
                <a:cs typeface="Times New Roman" pitchFamily="18" charset="0"/>
              </a:rPr>
              <a:t>Βρισκόμαστε σε μεταβατική εποχή προς μια αναβαθμισμένη απαίτηση ικανοτήτων και δεξιοτήτων από το ανθρώπινο δυναμικό.</a:t>
            </a:r>
          </a:p>
          <a:p>
            <a:pPr algn="just">
              <a:lnSpc>
                <a:spcPct val="120000"/>
              </a:lnSpc>
              <a:spcBef>
                <a:spcPts val="600"/>
              </a:spcBef>
              <a:spcAft>
                <a:spcPts val="600"/>
              </a:spcAft>
            </a:pPr>
            <a:r>
              <a:rPr lang="el-GR" sz="2600" dirty="0" smtClean="0">
                <a:latin typeface="Times New Roman" pitchFamily="18" charset="0"/>
                <a:cs typeface="Times New Roman" pitchFamily="18" charset="0"/>
              </a:rPr>
              <a:t>Οφείλουμε να έχουμε </a:t>
            </a:r>
            <a:r>
              <a:rPr lang="el-GR" sz="2600" b="1" dirty="0" smtClean="0">
                <a:latin typeface="Times New Roman" pitchFamily="18" charset="0"/>
                <a:cs typeface="Times New Roman" pitchFamily="18" charset="0"/>
              </a:rPr>
              <a:t>όργανα πρόβλεψης</a:t>
            </a:r>
            <a:r>
              <a:rPr lang="el-GR" sz="2600" dirty="0" smtClean="0">
                <a:latin typeface="Times New Roman" pitchFamily="18" charset="0"/>
                <a:cs typeface="Times New Roman" pitchFamily="18" charset="0"/>
              </a:rPr>
              <a:t>, τουλάχιστον για τις μεσοπρόθεσμες τεχνολογικές εξελίξεις στην παραγωγή και στην οργάνωση της εργασίας.</a:t>
            </a:r>
          </a:p>
          <a:p>
            <a:pPr algn="just">
              <a:lnSpc>
                <a:spcPct val="120000"/>
              </a:lnSpc>
              <a:spcBef>
                <a:spcPts val="600"/>
              </a:spcBef>
              <a:spcAft>
                <a:spcPts val="600"/>
              </a:spcAft>
            </a:pPr>
            <a:r>
              <a:rPr lang="el-GR" sz="2600" dirty="0" smtClean="0">
                <a:latin typeface="Times New Roman" pitchFamily="18" charset="0"/>
                <a:cs typeface="Times New Roman" pitchFamily="18" charset="0"/>
              </a:rPr>
              <a:t>Πρέπει να εξοπλίζουμε το ανθρώπινο δυναμικό με ικανότητες συνεχούς προσαρμογής και εξέλιξης.</a:t>
            </a:r>
          </a:p>
          <a:p>
            <a:pPr algn="just">
              <a:lnSpc>
                <a:spcPct val="120000"/>
              </a:lnSpc>
              <a:spcBef>
                <a:spcPts val="600"/>
              </a:spcBef>
              <a:spcAft>
                <a:spcPts val="600"/>
              </a:spcAft>
            </a:pPr>
            <a:r>
              <a:rPr lang="el-GR" sz="2600" dirty="0" smtClean="0">
                <a:latin typeface="Times New Roman" pitchFamily="18" charset="0"/>
                <a:cs typeface="Times New Roman" pitchFamily="18" charset="0"/>
              </a:rPr>
              <a:t>Η απαξίωση των δεξιοτήτων αντιμετωπίζεται με ικανότητες προσαρμογής και </a:t>
            </a:r>
            <a:r>
              <a:rPr lang="el-GR" sz="2600" b="1" dirty="0" smtClean="0">
                <a:latin typeface="Times New Roman" pitchFamily="18" charset="0"/>
                <a:cs typeface="Times New Roman" pitchFamily="18" charset="0"/>
              </a:rPr>
              <a:t>δημιουργίας νέων δεξιοτήτων</a:t>
            </a:r>
            <a:r>
              <a:rPr lang="el-GR" sz="2600" dirty="0" smtClean="0">
                <a:latin typeface="Times New Roman" pitchFamily="18" charset="0"/>
                <a:cs typeface="Times New Roman" pitchFamily="18" charset="0"/>
              </a:rPr>
              <a:t>.</a:t>
            </a:r>
          </a:p>
          <a:p>
            <a:pPr algn="just">
              <a:lnSpc>
                <a:spcPct val="120000"/>
              </a:lnSpc>
              <a:spcBef>
                <a:spcPts val="600"/>
              </a:spcBef>
              <a:spcAft>
                <a:spcPts val="600"/>
              </a:spcAft>
            </a:pPr>
            <a:r>
              <a:rPr lang="el-GR" sz="2600" dirty="0" smtClean="0">
                <a:latin typeface="Times New Roman" pitchFamily="18" charset="0"/>
                <a:cs typeface="Times New Roman" pitchFamily="18" charset="0"/>
              </a:rPr>
              <a:t>Ο μελλοντικός εργαζόμενος θα είναι πολλαπλών ικανοτήτων που θα παράγουν δεξιότητες με ελάχιστο χρόνο μάθησης. </a:t>
            </a:r>
          </a:p>
          <a:p>
            <a:pPr algn="just">
              <a:lnSpc>
                <a:spcPct val="120000"/>
              </a:lnSpc>
              <a:spcBef>
                <a:spcPts val="600"/>
              </a:spcBef>
              <a:spcAft>
                <a:spcPts val="600"/>
              </a:spcAft>
            </a:pPr>
            <a:r>
              <a:rPr lang="el-GR" sz="2600" dirty="0" smtClean="0">
                <a:latin typeface="Times New Roman" pitchFamily="18" charset="0"/>
                <a:cs typeface="Times New Roman" pitchFamily="18" charset="0"/>
              </a:rPr>
              <a:t>Οι αναντιστοιχίες ΕΕΚ - αγοράς εργασίας μπορούν να μειωθούν με ένα </a:t>
            </a:r>
            <a:r>
              <a:rPr lang="el-GR" sz="2600" b="1" dirty="0" smtClean="0">
                <a:latin typeface="Times New Roman" pitchFamily="18" charset="0"/>
                <a:cs typeface="Times New Roman" pitchFamily="18" charset="0"/>
              </a:rPr>
              <a:t>ολιστικό σύστημα</a:t>
            </a:r>
            <a:r>
              <a:rPr lang="el-GR" sz="2600" dirty="0" smtClean="0">
                <a:latin typeface="Times New Roman" pitchFamily="18" charset="0"/>
                <a:cs typeface="Times New Roman" pitchFamily="18" charset="0"/>
              </a:rPr>
              <a:t> παρακολούθησης κι αποτίμησης των διαδρομών του ανθρώπινου δυναμικού στην ΕΕΚ και την απασχόληση </a:t>
            </a:r>
            <a:r>
              <a:rPr lang="el-GR" sz="2600" i="1" dirty="0" smtClean="0">
                <a:latin typeface="Times New Roman" pitchFamily="18" charset="0"/>
                <a:cs typeface="Times New Roman" pitchFamily="18" charset="0"/>
              </a:rPr>
              <a:t>(ένα αντίστοιχο </a:t>
            </a:r>
            <a:r>
              <a:rPr lang="en-US" sz="2600" i="1" dirty="0" smtClean="0">
                <a:latin typeface="Times New Roman" pitchFamily="18" charset="0"/>
                <a:cs typeface="Times New Roman" pitchFamily="18" charset="0"/>
              </a:rPr>
              <a:t>e-card </a:t>
            </a:r>
            <a:r>
              <a:rPr lang="el-GR" sz="2600" i="1" dirty="0" smtClean="0">
                <a:latin typeface="Times New Roman" pitchFamily="18" charset="0"/>
                <a:cs typeface="Times New Roman" pitchFamily="18" charset="0"/>
              </a:rPr>
              <a:t>του κάθε εργαζόμενου, όπως προβλέπεται στη Δ.Δ.).</a:t>
            </a:r>
            <a:endParaRPr lang="el-GR" dirty="0" smtClean="0"/>
          </a:p>
          <a:p>
            <a:endParaRPr lang="el-GR" dirty="0"/>
          </a:p>
        </p:txBody>
      </p:sp>
      <p:sp>
        <p:nvSpPr>
          <p:cNvPr id="3" name="Τίτλος 2"/>
          <p:cNvSpPr>
            <a:spLocks noGrp="1"/>
          </p:cNvSpPr>
          <p:nvPr>
            <p:ph type="title"/>
          </p:nvPr>
        </p:nvSpPr>
        <p:spPr>
          <a:xfrm>
            <a:off x="457200" y="274638"/>
            <a:ext cx="8229600" cy="792162"/>
          </a:xfrm>
        </p:spPr>
        <p:txBody>
          <a:bodyPr>
            <a:normAutofit/>
          </a:bodyPr>
          <a:lstStyle/>
          <a:p>
            <a:pPr marL="357188"/>
            <a:r>
              <a:rPr lang="el-GR" sz="3600" i="1" dirty="0" smtClean="0">
                <a:effectLst/>
                <a:latin typeface="Times New Roman" panose="02020603050405020304" pitchFamily="18" charset="0"/>
                <a:cs typeface="Times New Roman" panose="02020603050405020304" pitchFamily="18" charset="0"/>
              </a:rPr>
              <a:t>Συμπεράσματα</a:t>
            </a:r>
            <a:endParaRPr lang="el-GR" sz="3600"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7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30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30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30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300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1000" y="990600"/>
            <a:ext cx="8458200" cy="5562600"/>
          </a:xfrm>
        </p:spPr>
        <p:txBody>
          <a:bodyPr>
            <a:normAutofit fontScale="25000" lnSpcReduction="20000"/>
          </a:bodyPr>
          <a:lstStyle/>
          <a:p>
            <a:pPr marL="0" indent="0" algn="just">
              <a:lnSpc>
                <a:spcPct val="120000"/>
              </a:lnSpc>
              <a:spcBef>
                <a:spcPts val="0"/>
              </a:spcBef>
              <a:buNone/>
            </a:pPr>
            <a:endParaRPr lang="el-GR" sz="96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l-GR" sz="9600" dirty="0" smtClean="0">
                <a:latin typeface="Times New Roman" panose="02020603050405020304" pitchFamily="18" charset="0"/>
                <a:cs typeface="Times New Roman" panose="02020603050405020304" pitchFamily="18" charset="0"/>
              </a:rPr>
              <a:t>Απαιτείται συνέργεια όλων για να εξασφαλίσουμε την επιτυχία των νέων στόχων επίτευξης δεξιοτήτων στο παγκόσμιο γίγνεσθαι.</a:t>
            </a:r>
          </a:p>
          <a:p>
            <a:pPr marL="0" indent="0" algn="just">
              <a:lnSpc>
                <a:spcPct val="120000"/>
              </a:lnSpc>
              <a:spcBef>
                <a:spcPts val="0"/>
              </a:spcBef>
              <a:buNone/>
            </a:pPr>
            <a:r>
              <a:rPr lang="el-GR" sz="9600" dirty="0" smtClean="0">
                <a:latin typeface="Times New Roman" panose="02020603050405020304" pitchFamily="18" charset="0"/>
                <a:cs typeface="Times New Roman" panose="02020603050405020304" pitchFamily="18" charset="0"/>
              </a:rPr>
              <a:t>Να θυμόμαστε πάντα ότι πρέπει να ελέγχουμε το χρόνο μας και ν’ αγαπάμε αυτό που κάνουμε. </a:t>
            </a:r>
          </a:p>
          <a:p>
            <a:pPr marL="0" indent="0" algn="just">
              <a:lnSpc>
                <a:spcPct val="120000"/>
              </a:lnSpc>
              <a:spcBef>
                <a:spcPts val="0"/>
              </a:spcBef>
              <a:buNone/>
            </a:pPr>
            <a:endParaRPr lang="el-GR" sz="9600" dirty="0" smtClean="0">
              <a:latin typeface="Times New Roman" panose="02020603050405020304" pitchFamily="18" charset="0"/>
              <a:cs typeface="Times New Roman" panose="02020603050405020304" pitchFamily="18" charset="0"/>
            </a:endParaRPr>
          </a:p>
          <a:p>
            <a:pPr marL="0" indent="0" algn="ctr">
              <a:lnSpc>
                <a:spcPct val="120000"/>
              </a:lnSpc>
              <a:spcBef>
                <a:spcPts val="600"/>
              </a:spcBef>
              <a:spcAft>
                <a:spcPts val="600"/>
              </a:spcAft>
              <a:buNone/>
            </a:pPr>
            <a:r>
              <a:rPr lang="el-GR" sz="11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ΕΥΤΥΧΙΑ </a:t>
            </a:r>
          </a:p>
          <a:p>
            <a:pPr marL="0" indent="0" algn="ctr">
              <a:lnSpc>
                <a:spcPct val="120000"/>
              </a:lnSpc>
              <a:spcBef>
                <a:spcPts val="600"/>
              </a:spcBef>
              <a:spcAft>
                <a:spcPts val="600"/>
              </a:spcAft>
              <a:buNone/>
            </a:pPr>
            <a:r>
              <a:rPr lang="el-GR" sz="11200" b="1" i="1" dirty="0" smtClean="0">
                <a:latin typeface="Times New Roman" panose="02020603050405020304" pitchFamily="18" charset="0"/>
                <a:cs typeface="Times New Roman" panose="02020603050405020304" pitchFamily="18" charset="0"/>
              </a:rPr>
              <a:t>δεν είναι να κάνεις πάντα αυτό που θέλεις, </a:t>
            </a:r>
          </a:p>
          <a:p>
            <a:pPr marL="0" indent="0" algn="ctr">
              <a:lnSpc>
                <a:spcPct val="120000"/>
              </a:lnSpc>
              <a:spcBef>
                <a:spcPts val="600"/>
              </a:spcBef>
              <a:spcAft>
                <a:spcPts val="600"/>
              </a:spcAft>
              <a:buNone/>
            </a:pPr>
            <a:r>
              <a:rPr lang="el-GR" sz="11200" b="1" i="1" dirty="0" smtClean="0">
                <a:latin typeface="Times New Roman" panose="02020603050405020304" pitchFamily="18" charset="0"/>
                <a:cs typeface="Times New Roman" panose="02020603050405020304" pitchFamily="18" charset="0"/>
              </a:rPr>
              <a:t>αλλά </a:t>
            </a:r>
          </a:p>
          <a:p>
            <a:pPr marL="0" indent="0" algn="ctr">
              <a:lnSpc>
                <a:spcPct val="120000"/>
              </a:lnSpc>
              <a:spcBef>
                <a:spcPts val="600"/>
              </a:spcBef>
              <a:spcAft>
                <a:spcPts val="600"/>
              </a:spcAft>
              <a:buNone/>
            </a:pPr>
            <a:r>
              <a:rPr lang="el-GR" sz="11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ΝΑ  ΘΕΛΕΙΣ  ΠΑΝΤΑ  ΑΥΤΌ  ΠΟΥ  ΚΑΝΕΙΣ</a:t>
            </a:r>
            <a:endParaRPr lang="el-GR" sz="8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3300" b="1" i="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l-GR" sz="33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el-GR" sz="2000" dirty="0" smtClean="0">
              <a:latin typeface="Times New Roman" panose="02020603050405020304" pitchFamily="18" charset="0"/>
              <a:cs typeface="Times New Roman" panose="02020603050405020304" pitchFamily="18" charset="0"/>
            </a:endParaRPr>
          </a:p>
          <a:p>
            <a:endParaRPr lang="el-GR" sz="2000" b="1" dirty="0">
              <a:latin typeface="Times New Roman" panose="02020603050405020304" pitchFamily="18" charset="0"/>
              <a:cs typeface="Times New Roman" panose="02020603050405020304" pitchFamily="18" charset="0"/>
            </a:endParaRPr>
          </a:p>
          <a:p>
            <a:endParaRPr lang="el-GR" sz="1800" dirty="0"/>
          </a:p>
        </p:txBody>
      </p:sp>
      <p:sp>
        <p:nvSpPr>
          <p:cNvPr id="2" name="Τίτλος 1"/>
          <p:cNvSpPr>
            <a:spLocks noGrp="1"/>
          </p:cNvSpPr>
          <p:nvPr>
            <p:ph type="title"/>
          </p:nvPr>
        </p:nvSpPr>
        <p:spPr>
          <a:xfrm>
            <a:off x="381000" y="304800"/>
            <a:ext cx="8305800" cy="914400"/>
          </a:xfrm>
        </p:spPr>
        <p:txBody>
          <a:bodyPr>
            <a:normAutofit/>
          </a:bodyPr>
          <a:lstStyle/>
          <a:p>
            <a:pPr algn="l"/>
            <a:r>
              <a:rPr lang="en-US" sz="2400" i="1" dirty="0" smtClean="0">
                <a:latin typeface="Times New Roman" panose="02020603050405020304" pitchFamily="18" charset="0"/>
                <a:cs typeface="Times New Roman" panose="02020603050405020304" pitchFamily="18" charset="0"/>
              </a:rPr>
              <a:t> </a:t>
            </a:r>
            <a:r>
              <a:rPr lang="el-GR" sz="3600" i="1" dirty="0" smtClean="0">
                <a:latin typeface="Times New Roman" panose="02020603050405020304" pitchFamily="18" charset="0"/>
                <a:cs typeface="Times New Roman" panose="02020603050405020304" pitchFamily="18" charset="0"/>
              </a:rPr>
              <a:t>Κλείνοντας</a:t>
            </a:r>
            <a:endParaRPr lang="el-GR"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6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500"/>
                                        <p:tgtEl>
                                          <p:spTgt spid="3">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500"/>
                                        <p:tgtEl>
                                          <p:spTgt spid="3">
                                            <p:txEl>
                                              <p:pRg st="2" end="2"/>
                                            </p:txEl>
                                          </p:spTgt>
                                        </p:tgtEl>
                                      </p:cBhvr>
                                    </p:animEffect>
                                  </p:childTnLst>
                                </p:cTn>
                              </p:par>
                            </p:childTnLst>
                          </p:cTn>
                        </p:par>
                        <p:par>
                          <p:cTn id="11" fill="hold">
                            <p:stCondLst>
                              <p:cond delay="11000"/>
                            </p:stCondLst>
                            <p:childTnLst>
                              <p:par>
                                <p:cTn id="12" presetID="21" presetClass="entr" presetSubtype="1" fill="hold" nodeType="afterEffect">
                                  <p:stCondLst>
                                    <p:cond delay="12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heel(1)">
                                      <p:cBhvr>
                                        <p:cTn id="14" dur="2000"/>
                                        <p:tgtEl>
                                          <p:spTgt spid="3">
                                            <p:txEl>
                                              <p:pRg st="4" end="4"/>
                                            </p:txEl>
                                          </p:spTgt>
                                        </p:tgtEl>
                                      </p:cBhvr>
                                    </p:animEffect>
                                  </p:childTnLst>
                                </p:cTn>
                              </p:par>
                              <p:par>
                                <p:cTn id="15" presetID="21" presetClass="entr" presetSubtype="1" fill="hold" nodeType="withEffect">
                                  <p:stCondLst>
                                    <p:cond delay="125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par>
                          <p:cTn id="18" fill="hold">
                            <p:stCondLst>
                              <p:cond delay="14250"/>
                            </p:stCondLst>
                            <p:childTnLst>
                              <p:par>
                                <p:cTn id="19" presetID="21" presetClass="entr" presetSubtype="1" fill="hold" nodeType="afterEffect">
                                  <p:stCondLst>
                                    <p:cond delay="125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heel(1)">
                                      <p:cBhvr>
                                        <p:cTn id="21" dur="2000"/>
                                        <p:tgtEl>
                                          <p:spTgt spid="3">
                                            <p:txEl>
                                              <p:pRg st="6" end="6"/>
                                            </p:txEl>
                                          </p:spTgt>
                                        </p:tgtEl>
                                      </p:cBhvr>
                                    </p:animEffect>
                                  </p:childTnLst>
                                </p:cTn>
                              </p:par>
                              <p:par>
                                <p:cTn id="22" presetID="21" presetClass="entr" presetSubtype="1" fill="hold" nodeType="withEffect">
                                  <p:stCondLst>
                                    <p:cond delay="125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heel(1)">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2"/>
          </p:nvPr>
        </p:nvSpPr>
        <p:spPr>
          <a:xfrm>
            <a:off x="4419600" y="4724400"/>
            <a:ext cx="4114800" cy="1274298"/>
          </a:xfrm>
        </p:spPr>
        <p:txBody>
          <a:bodyPr>
            <a:noAutofit/>
          </a:bodyPr>
          <a:lstStyle/>
          <a:p>
            <a:pPr>
              <a:spcBef>
                <a:spcPts val="300"/>
              </a:spcBef>
            </a:pPr>
            <a:r>
              <a:rPr lang="el-GR" sz="2400" i="1" dirty="0" smtClean="0">
                <a:latin typeface="Times New Roman" panose="02020603050405020304" pitchFamily="18" charset="0"/>
                <a:cs typeface="Times New Roman" panose="02020603050405020304" pitchFamily="18" charset="0"/>
              </a:rPr>
              <a:t>Ίσως αυτό να είναι και η</a:t>
            </a:r>
            <a:endParaRPr lang="en-US" sz="2400" i="1" dirty="0" smtClean="0">
              <a:latin typeface="Times New Roman" panose="02020603050405020304" pitchFamily="18" charset="0"/>
              <a:cs typeface="Times New Roman" panose="02020603050405020304" pitchFamily="18" charset="0"/>
            </a:endParaRPr>
          </a:p>
          <a:p>
            <a:pPr>
              <a:spcBef>
                <a:spcPts val="300"/>
              </a:spcBef>
            </a:pPr>
            <a:r>
              <a:rPr lang="el-GR" sz="2400" b="1" i="1" dirty="0" smtClean="0">
                <a:solidFill>
                  <a:srgbClr val="C00000"/>
                </a:solidFill>
                <a:latin typeface="Times New Roman" panose="02020603050405020304" pitchFamily="18" charset="0"/>
                <a:cs typeface="Times New Roman" panose="02020603050405020304" pitchFamily="18" charset="0"/>
              </a:rPr>
              <a:t>ΚΑΙΝΟΤΟΜΙΑ</a:t>
            </a:r>
          </a:p>
          <a:p>
            <a:pPr>
              <a:spcBef>
                <a:spcPts val="300"/>
              </a:spcBef>
            </a:pPr>
            <a:r>
              <a:rPr lang="el-GR" sz="2400" i="1" dirty="0" smtClean="0">
                <a:latin typeface="Times New Roman" panose="02020603050405020304" pitchFamily="18" charset="0"/>
                <a:cs typeface="Times New Roman" panose="02020603050405020304" pitchFamily="18" charset="0"/>
              </a:rPr>
              <a:t> της εποχής μας</a:t>
            </a:r>
            <a:endParaRPr lang="el-GR" sz="2400" i="1"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1"/>
          </p:nvPr>
        </p:nvSpPr>
        <p:spPr>
          <a:xfrm>
            <a:off x="1066800" y="762000"/>
            <a:ext cx="7327392" cy="3505200"/>
          </a:xfrm>
        </p:spPr>
        <p:txBody>
          <a:bodyPr>
            <a:normAutofit/>
          </a:bodyPr>
          <a:lstStyle/>
          <a:p>
            <a:pPr marL="1588" indent="0" algn="ctr">
              <a:buNone/>
            </a:pPr>
            <a:r>
              <a:rPr lang="el-GR"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«Ας Δούμε Αυτό</a:t>
            </a:r>
            <a:endParaRPr lang="en-US"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588" indent="0" algn="ctr">
              <a:buNone/>
            </a:pPr>
            <a:r>
              <a:rPr lang="el-GR"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που Βλέπουν Όλοι,</a:t>
            </a:r>
            <a:endParaRPr lang="en-US"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588" indent="0" algn="ctr">
              <a:buNone/>
            </a:pPr>
            <a:r>
              <a:rPr lang="el-GR"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ας Σκεφτούμε όμως Αυτό</a:t>
            </a:r>
          </a:p>
          <a:p>
            <a:pPr marL="1588" indent="0" algn="ctr">
              <a:buNone/>
            </a:pPr>
            <a:r>
              <a:rPr lang="el-GR" sz="4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που Δεν Σκέφτεται Κανείς»</a:t>
            </a:r>
            <a:endParaRPr lang="el-GR"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3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4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750"/>
                                        <p:tgtEl>
                                          <p:spTgt spid="3">
                                            <p:txEl>
                                              <p:pRg st="0" end="0"/>
                                            </p:txEl>
                                          </p:spTgt>
                                        </p:tgtEl>
                                      </p:cBhvr>
                                    </p:animEffect>
                                  </p:childTnLst>
                                </p:cTn>
                              </p:par>
                              <p:par>
                                <p:cTn id="22" presetID="16" presetClass="entr" presetSubtype="21" fill="hold" nodeType="withEffect">
                                  <p:stCondLst>
                                    <p:cond delay="4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750"/>
                                        <p:tgtEl>
                                          <p:spTgt spid="3">
                                            <p:txEl>
                                              <p:pRg st="1" end="1"/>
                                            </p:txEl>
                                          </p:spTgt>
                                        </p:tgtEl>
                                      </p:cBhvr>
                                    </p:animEffect>
                                  </p:childTnLst>
                                </p:cTn>
                              </p:par>
                              <p:par>
                                <p:cTn id="25" presetID="16" presetClass="entr" presetSubtype="21" fill="hold" nodeType="withEffect">
                                  <p:stCondLst>
                                    <p:cond delay="400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09600" y="1828800"/>
            <a:ext cx="8077200" cy="4178491"/>
          </a:xfrm>
        </p:spPr>
        <p:txBody>
          <a:bodyPr>
            <a:normAutofit fontScale="85000" lnSpcReduction="10000"/>
          </a:bodyPr>
          <a:lstStyle/>
          <a:p>
            <a:pPr marL="109728" indent="0" algn="just">
              <a:buNone/>
            </a:pPr>
            <a:r>
              <a:rPr lang="el-GR" i="1" dirty="0">
                <a:latin typeface="Times New Roman" panose="02020603050405020304" pitchFamily="18" charset="0"/>
                <a:cs typeface="Times New Roman" panose="02020603050405020304" pitchFamily="18" charset="0"/>
              </a:rPr>
              <a:t>«Η ελληνική οικονομία δεν έχει ακόμη επιτύχει τον απαραίτητο μετασχηματισμό που θα επιτρέψει την επιστροφή της χώρας σε ρυθμούς ανάπτυξης και τη δημιουργία βιώσιμων θέσεων εργασίας. Από την πλευρά του, το εκπαιδευτικό σύστημα δεν εξασφαλίζει στους νέους τις δεξιότητες εκείνες που επιβάλλουν οι σύγχρονες τάσεις της διεθνούς οικονομίας και οι σημερινές αναπτυξιακές ανάγκες της χώρας. </a:t>
            </a:r>
            <a:r>
              <a:rPr lang="el-GR" b="1" i="1" dirty="0">
                <a:latin typeface="Times New Roman" panose="02020603050405020304" pitchFamily="18" charset="0"/>
                <a:cs typeface="Times New Roman" panose="02020603050405020304" pitchFamily="18" charset="0"/>
              </a:rPr>
              <a:t>Μόνο αν η επιχειρηματική και εκπαιδευτική κοινότητα συντονίσουν τον βηματισμό τους για να οδηγήσουν την οικονομία στο νέο αναπτυξιακό μοντέλο</a:t>
            </a:r>
            <a:r>
              <a:rPr lang="el-GR" i="1" dirty="0">
                <a:latin typeface="Times New Roman" panose="02020603050405020304" pitchFamily="18" charset="0"/>
                <a:cs typeface="Times New Roman" panose="02020603050405020304" pitchFamily="18" charset="0"/>
              </a:rPr>
              <a:t>, θα μπορέσει η χώρα να οδηγηθεί σε ουσιαστική και βιώσιμη ανάπτυξη»</a:t>
            </a:r>
          </a:p>
          <a:p>
            <a:endParaRPr lang="el-GR" dirty="0">
              <a:solidFill>
                <a:srgbClr val="FF0000"/>
              </a:solidFill>
              <a:latin typeface="Times New Roman" panose="02020603050405020304" pitchFamily="18" charset="0"/>
              <a:cs typeface="Times New Roman" panose="02020603050405020304" pitchFamily="18" charset="0"/>
            </a:endParaRPr>
          </a:p>
          <a:p>
            <a:r>
              <a:rPr lang="el-GR" sz="1400" i="1" dirty="0">
                <a:solidFill>
                  <a:srgbClr val="C00000"/>
                </a:solidFill>
                <a:latin typeface="Times New Roman" panose="02020603050405020304" pitchFamily="18" charset="0"/>
                <a:cs typeface="Times New Roman" panose="02020603050405020304" pitchFamily="18" charset="0"/>
              </a:rPr>
              <a:t>(Πηγή: Μελέτη Οικονομικού Πανεπιστήμιο Αθηνών και </a:t>
            </a:r>
            <a:r>
              <a:rPr lang="el-GR" sz="1400" i="1" dirty="0" err="1">
                <a:solidFill>
                  <a:srgbClr val="C00000"/>
                </a:solidFill>
                <a:latin typeface="Times New Roman" panose="02020603050405020304" pitchFamily="18" charset="0"/>
                <a:cs typeface="Times New Roman" panose="02020603050405020304" pitchFamily="18" charset="0"/>
              </a:rPr>
              <a:t>Endeavor</a:t>
            </a:r>
            <a:r>
              <a:rPr lang="el-GR" sz="1400" i="1" dirty="0">
                <a:solidFill>
                  <a:srgbClr val="C00000"/>
                </a:solidFill>
                <a:latin typeface="Times New Roman" panose="02020603050405020304" pitchFamily="18" charset="0"/>
                <a:cs typeface="Times New Roman" panose="02020603050405020304" pitchFamily="18" charset="0"/>
              </a:rPr>
              <a:t> </a:t>
            </a:r>
            <a:r>
              <a:rPr lang="el-GR" sz="1400" i="1" dirty="0" err="1">
                <a:solidFill>
                  <a:srgbClr val="C00000"/>
                </a:solidFill>
                <a:latin typeface="Times New Roman" panose="02020603050405020304" pitchFamily="18" charset="0"/>
                <a:cs typeface="Times New Roman" panose="02020603050405020304" pitchFamily="18" charset="0"/>
              </a:rPr>
              <a:t>Greece</a:t>
            </a:r>
            <a:r>
              <a:rPr lang="el-GR" sz="1400" i="1" dirty="0">
                <a:solidFill>
                  <a:srgbClr val="C00000"/>
                </a:solidFill>
                <a:latin typeface="Times New Roman" panose="02020603050405020304" pitchFamily="18" charset="0"/>
                <a:cs typeface="Times New Roman" panose="02020603050405020304" pitchFamily="18" charset="0"/>
              </a:rPr>
              <a:t> – «Το Βήμα» 14/01/2018)</a:t>
            </a:r>
          </a:p>
          <a:p>
            <a:endParaRPr lang="el-GR" dirty="0"/>
          </a:p>
        </p:txBody>
      </p:sp>
      <p:sp>
        <p:nvSpPr>
          <p:cNvPr id="3" name="Τίτλος 2"/>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 </a:t>
            </a:r>
            <a:r>
              <a:rPr lang="el-GR" dirty="0" smtClean="0">
                <a:latin typeface="Times New Roman" panose="02020603050405020304" pitchFamily="18" charset="0"/>
                <a:cs typeface="Times New Roman" panose="02020603050405020304" pitchFamily="18" charset="0"/>
              </a:rPr>
              <a:t>κατάσταση στην εκπαίδευση και στην </a:t>
            </a:r>
            <a:r>
              <a:rPr lang="el-GR" dirty="0" smtClean="0">
                <a:effectLst/>
                <a:latin typeface="Times New Roman" panose="02020603050405020304" pitchFamily="18" charset="0"/>
                <a:cs typeface="Times New Roman" panose="02020603050405020304" pitchFamily="18" charset="0"/>
              </a:rPr>
              <a:t>οικονομία</a:t>
            </a:r>
            <a:endParaRPr lang="el-G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30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229600" cy="6248400"/>
          </a:xfrm>
        </p:spPr>
        <p:txBody>
          <a:bodyPr>
            <a:normAutofit lnSpcReduction="10000"/>
          </a:bodyPr>
          <a:lstStyle/>
          <a:p>
            <a:pPr>
              <a:buNone/>
            </a:pPr>
            <a:endParaRPr lang="el-GR" altLang="el-GR" sz="2800" b="1" i="1" dirty="0" smtClean="0">
              <a:latin typeface="Times New Roman" pitchFamily="18" charset="0"/>
            </a:endParaRPr>
          </a:p>
          <a:p>
            <a:pPr>
              <a:buNone/>
            </a:pPr>
            <a:endParaRPr lang="el-GR" altLang="el-GR" sz="2800" b="1" i="1" dirty="0">
              <a:latin typeface="Times New Roman" pitchFamily="18" charset="0"/>
            </a:endParaRPr>
          </a:p>
          <a:p>
            <a:pPr>
              <a:buNone/>
            </a:pPr>
            <a:endParaRPr lang="el-GR" altLang="el-GR" sz="2800" b="1" i="1" dirty="0" smtClean="0">
              <a:latin typeface="Times New Roman" pitchFamily="18" charset="0"/>
            </a:endParaRPr>
          </a:p>
          <a:p>
            <a:pPr>
              <a:buNone/>
            </a:pPr>
            <a:endParaRPr lang="el-GR" altLang="el-GR" sz="2800" b="1" i="1" dirty="0">
              <a:latin typeface="Times New Roman" pitchFamily="18" charset="0"/>
            </a:endParaRPr>
          </a:p>
          <a:p>
            <a:pPr>
              <a:buNone/>
            </a:pPr>
            <a:endParaRPr lang="el-GR" altLang="el-GR" sz="2800" b="1" i="1" dirty="0" smtClean="0">
              <a:latin typeface="Times New Roman" pitchFamily="18" charset="0"/>
            </a:endParaRPr>
          </a:p>
          <a:p>
            <a:pPr>
              <a:buNone/>
            </a:pPr>
            <a:endParaRPr lang="el-GR" altLang="el-GR" sz="2800" b="1" i="1" dirty="0">
              <a:latin typeface="Times New Roman" pitchFamily="18" charset="0"/>
            </a:endParaRPr>
          </a:p>
          <a:p>
            <a:pPr>
              <a:buNone/>
            </a:pPr>
            <a:endParaRPr lang="el-GR" altLang="el-GR" sz="2800" b="1" i="1" dirty="0" smtClean="0">
              <a:latin typeface="Times New Roman" pitchFamily="18" charset="0"/>
            </a:endParaRPr>
          </a:p>
          <a:p>
            <a:pPr>
              <a:buNone/>
            </a:pPr>
            <a:endParaRPr lang="el-GR" altLang="el-GR" sz="2800" b="1" i="1" dirty="0">
              <a:latin typeface="Times New Roman" pitchFamily="18" charset="0"/>
            </a:endParaRPr>
          </a:p>
          <a:p>
            <a:pPr>
              <a:buNone/>
            </a:pPr>
            <a:r>
              <a:rPr lang="el-GR" altLang="el-GR" sz="2800" b="1" i="1" dirty="0" smtClean="0">
                <a:latin typeface="Times New Roman" pitchFamily="18" charset="0"/>
              </a:rPr>
              <a:t>Αιμιλία Λυμπεράκη - </a:t>
            </a:r>
            <a:r>
              <a:rPr lang="en-US" altLang="el-GR" sz="2800" b="1" i="1" dirty="0" smtClean="0">
                <a:latin typeface="Times New Roman" pitchFamily="18" charset="0"/>
              </a:rPr>
              <a:t>Besson</a:t>
            </a:r>
          </a:p>
          <a:p>
            <a:pPr>
              <a:buNone/>
            </a:pPr>
            <a:endParaRPr lang="el-GR" altLang="el-GR" b="1" i="1" dirty="0" smtClean="0">
              <a:latin typeface="Times New Roman" pitchFamily="18" charset="0"/>
            </a:endParaRPr>
          </a:p>
          <a:p>
            <a:pPr>
              <a:buNone/>
            </a:pPr>
            <a:r>
              <a:rPr lang="en-US" sz="2000" b="1" i="1" dirty="0" smtClean="0">
                <a:latin typeface="Times New Roman" pitchFamily="18" charset="0"/>
              </a:rPr>
              <a:t>e-mail: </a:t>
            </a:r>
            <a:r>
              <a:rPr lang="en-US" sz="2000" b="1" i="1" u="sng" dirty="0" smtClean="0">
                <a:solidFill>
                  <a:schemeClr val="accent3">
                    <a:lumMod val="50000"/>
                  </a:schemeClr>
                </a:solidFill>
                <a:latin typeface="Times New Roman" pitchFamily="18" charset="0"/>
              </a:rPr>
              <a:t>emilylymperki@yahoo.com</a:t>
            </a:r>
            <a:r>
              <a:rPr lang="en-US" sz="2000" b="1" i="1" dirty="0" smtClean="0">
                <a:solidFill>
                  <a:schemeClr val="accent3">
                    <a:lumMod val="50000"/>
                  </a:schemeClr>
                </a:solidFill>
                <a:latin typeface="Times New Roman" pitchFamily="18" charset="0"/>
              </a:rPr>
              <a:t> </a:t>
            </a:r>
          </a:p>
          <a:p>
            <a:pPr>
              <a:buNone/>
            </a:pPr>
            <a:r>
              <a:rPr lang="en-US" sz="2000" b="1" i="1" dirty="0" smtClean="0">
                <a:solidFill>
                  <a:schemeClr val="accent3">
                    <a:lumMod val="50000"/>
                  </a:schemeClr>
                </a:solidFill>
                <a:latin typeface="Times New Roman" pitchFamily="18" charset="0"/>
              </a:rPr>
              <a:t>             </a:t>
            </a:r>
            <a:r>
              <a:rPr lang="en-US" sz="2000" b="1" i="1" u="sng" dirty="0" smtClean="0">
                <a:solidFill>
                  <a:schemeClr val="accent3">
                    <a:lumMod val="50000"/>
                  </a:schemeClr>
                </a:solidFill>
                <a:latin typeface="Times New Roman" pitchFamily="18" charset="0"/>
              </a:rPr>
              <a:t>elymperaki@minedu.gov.gr</a:t>
            </a:r>
          </a:p>
          <a:p>
            <a:pPr>
              <a:buNone/>
            </a:pPr>
            <a:endParaRPr lang="el-GR" sz="2000" b="1" i="1" dirty="0" smtClean="0">
              <a:latin typeface="Times New Roman" pitchFamily="18" charset="0"/>
            </a:endParaRPr>
          </a:p>
          <a:p>
            <a:pPr algn="r">
              <a:buNone/>
            </a:pPr>
            <a:r>
              <a:rPr lang="el-GR" sz="2200" b="1" i="1" dirty="0" smtClean="0">
                <a:latin typeface="Times New Roman" pitchFamily="18" charset="0"/>
              </a:rPr>
              <a:t>Ευχαριστώ θερμά</a:t>
            </a:r>
          </a:p>
          <a:p>
            <a:pPr algn="r">
              <a:buNone/>
            </a:pPr>
            <a:endParaRPr lang="en-US" sz="2200" b="1" i="1" dirty="0" smtClean="0">
              <a:latin typeface="Times New Roman" pitchFamily="18" charset="0"/>
            </a:endParaRPr>
          </a:p>
        </p:txBody>
      </p:sp>
      <p:sp>
        <p:nvSpPr>
          <p:cNvPr id="2" name="1 - Τίτλος"/>
          <p:cNvSpPr>
            <a:spLocks noGrp="1"/>
          </p:cNvSpPr>
          <p:nvPr>
            <p:ph type="title"/>
          </p:nvPr>
        </p:nvSpPr>
        <p:spPr>
          <a:xfrm>
            <a:off x="762000" y="76200"/>
            <a:ext cx="8077200" cy="3886200"/>
          </a:xfrm>
        </p:spPr>
        <p:txBody>
          <a:bodyPr>
            <a:normAutofit fontScale="90000"/>
          </a:bodyPr>
          <a:lstStyle/>
          <a:p>
            <a:pPr algn="ctr">
              <a:lnSpc>
                <a:spcPct val="150000"/>
              </a:lnSpc>
            </a:pPr>
            <a:r>
              <a:rPr lang="el-GR" sz="3600" dirty="0">
                <a:solidFill>
                  <a:schemeClr val="tx1"/>
                </a:solidFill>
                <a:latin typeface="Times New Roman" panose="02020603050405020304" pitchFamily="18" charset="0"/>
                <a:cs typeface="Times New Roman" panose="02020603050405020304" pitchFamily="18" charset="0"/>
              </a:rPr>
              <a:t/>
            </a:r>
            <a:br>
              <a:rPr lang="el-GR" sz="3600" dirty="0">
                <a:solidFill>
                  <a:schemeClr val="tx1"/>
                </a:solidFill>
                <a:latin typeface="Times New Roman" panose="02020603050405020304" pitchFamily="18" charset="0"/>
                <a:cs typeface="Times New Roman" panose="02020603050405020304" pitchFamily="18" charset="0"/>
              </a:rPr>
            </a:br>
            <a:r>
              <a:rPr lang="el-GR" sz="3600" dirty="0" smtClean="0">
                <a:solidFill>
                  <a:schemeClr val="tx1"/>
                </a:solidFill>
                <a:latin typeface="Times New Roman" panose="02020603050405020304" pitchFamily="18" charset="0"/>
                <a:cs typeface="Times New Roman" panose="02020603050405020304" pitchFamily="18" charset="0"/>
              </a:rPr>
              <a:t/>
            </a:r>
            <a:br>
              <a:rPr lang="el-GR" sz="3600" dirty="0" smtClean="0">
                <a:solidFill>
                  <a:schemeClr val="tx1"/>
                </a:solidFill>
                <a:latin typeface="Times New Roman" panose="02020603050405020304" pitchFamily="18" charset="0"/>
                <a:cs typeface="Times New Roman" panose="02020603050405020304" pitchFamily="18" charset="0"/>
              </a:rPr>
            </a:br>
            <a:r>
              <a:rPr lang="el-GR" sz="3600" dirty="0">
                <a:solidFill>
                  <a:schemeClr val="tx1"/>
                </a:solidFill>
                <a:latin typeface="Times New Roman" panose="02020603050405020304" pitchFamily="18" charset="0"/>
                <a:cs typeface="Times New Roman" panose="02020603050405020304" pitchFamily="18" charset="0"/>
              </a:rPr>
              <a:t/>
            </a:r>
            <a:br>
              <a:rPr lang="el-GR" sz="3600" dirty="0">
                <a:solidFill>
                  <a:schemeClr val="tx1"/>
                </a:solidFill>
                <a:latin typeface="Times New Roman" panose="02020603050405020304" pitchFamily="18" charset="0"/>
                <a:cs typeface="Times New Roman" panose="02020603050405020304" pitchFamily="18" charset="0"/>
              </a:rPr>
            </a:br>
            <a:r>
              <a:rPr lang="el-GR" sz="2400" dirty="0" smtClean="0">
                <a:solidFill>
                  <a:schemeClr val="tx1"/>
                </a:solidFill>
                <a:effectLst/>
                <a:latin typeface="Times New Roman" panose="02020603050405020304" pitchFamily="18" charset="0"/>
                <a:cs typeface="Times New Roman" panose="02020603050405020304" pitchFamily="18" charset="0"/>
              </a:rPr>
              <a:t>Ημερίδα</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l-GR" sz="2400" dirty="0">
                <a:solidFill>
                  <a:schemeClr val="tx1"/>
                </a:solidFill>
                <a:effectLst/>
                <a:latin typeface="Times New Roman" panose="02020603050405020304" pitchFamily="18" charset="0"/>
                <a:cs typeface="Times New Roman" panose="02020603050405020304" pitchFamily="18" charset="0"/>
              </a:rPr>
              <a:t>Ε</a:t>
            </a:r>
            <a:r>
              <a:rPr lang="en-US" sz="2400" dirty="0">
                <a:solidFill>
                  <a:schemeClr val="tx1"/>
                </a:solidFill>
                <a:effectLst/>
                <a:latin typeface="Times New Roman" panose="02020603050405020304" pitchFamily="18" charset="0"/>
                <a:cs typeface="Times New Roman" panose="02020603050405020304" pitchFamily="18" charset="0"/>
              </a:rPr>
              <a:t>.</a:t>
            </a:r>
            <a:r>
              <a:rPr lang="el-GR" sz="2400" dirty="0">
                <a:solidFill>
                  <a:schemeClr val="tx1"/>
                </a:solidFill>
                <a:effectLst/>
                <a:latin typeface="Times New Roman" panose="02020603050405020304" pitchFamily="18" charset="0"/>
                <a:cs typeface="Times New Roman" panose="02020603050405020304" pitchFamily="18" charset="0"/>
              </a:rPr>
              <a:t>Ε</a:t>
            </a:r>
            <a:r>
              <a:rPr lang="en-US" sz="2400" dirty="0">
                <a:solidFill>
                  <a:schemeClr val="tx1"/>
                </a:solidFill>
                <a:effectLst/>
                <a:latin typeface="Times New Roman" panose="02020603050405020304" pitchFamily="18" charset="0"/>
                <a:cs typeface="Times New Roman" panose="02020603050405020304" pitchFamily="18" charset="0"/>
              </a:rPr>
              <a:t>.</a:t>
            </a:r>
            <a:r>
              <a:rPr lang="el-GR" sz="2400" dirty="0">
                <a:solidFill>
                  <a:schemeClr val="tx1"/>
                </a:solidFill>
                <a:effectLst/>
                <a:latin typeface="Times New Roman" panose="02020603050405020304" pitchFamily="18" charset="0"/>
                <a:cs typeface="Times New Roman" panose="02020603050405020304" pitchFamily="18" charset="0"/>
              </a:rPr>
              <a:t>Τ</a:t>
            </a:r>
            <a:r>
              <a:rPr lang="en-US" sz="2400" dirty="0">
                <a:solidFill>
                  <a:schemeClr val="tx1"/>
                </a:solidFill>
                <a:effectLst/>
                <a:latin typeface="Times New Roman" panose="02020603050405020304" pitchFamily="18" charset="0"/>
                <a:cs typeface="Times New Roman" panose="02020603050405020304" pitchFamily="18" charset="0"/>
              </a:rPr>
              <a:t>.</a:t>
            </a:r>
            <a:r>
              <a:rPr lang="el-GR" sz="2400" dirty="0">
                <a:solidFill>
                  <a:schemeClr val="tx1"/>
                </a:solidFill>
                <a:effectLst/>
                <a:latin typeface="Times New Roman" panose="02020603050405020304" pitchFamily="18" charset="0"/>
                <a:cs typeface="Times New Roman" panose="02020603050405020304" pitchFamily="18" charset="0"/>
              </a:rPr>
              <a:t>Ε</a:t>
            </a:r>
            <a:r>
              <a:rPr lang="en-US" sz="2400" dirty="0">
                <a:solidFill>
                  <a:schemeClr val="tx1"/>
                </a:solidFill>
                <a:effectLst/>
                <a:latin typeface="Times New Roman" panose="02020603050405020304" pitchFamily="18" charset="0"/>
                <a:cs typeface="Times New Roman" panose="02020603050405020304" pitchFamily="18" charset="0"/>
              </a:rPr>
              <a:t>.</a:t>
            </a:r>
            <a:r>
              <a:rPr lang="el-GR" sz="2400" dirty="0">
                <a:solidFill>
                  <a:schemeClr val="tx1"/>
                </a:solidFill>
                <a:effectLst/>
                <a:latin typeface="Times New Roman" panose="02020603050405020304" pitchFamily="18" charset="0"/>
                <a:cs typeface="Times New Roman" panose="02020603050405020304" pitchFamily="18" charset="0"/>
              </a:rPr>
              <a:t>Κ</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l-GR" sz="2400" dirty="0" smtClean="0">
                <a:solidFill>
                  <a:schemeClr val="tx1"/>
                </a:solidFill>
                <a:latin typeface="Times New Roman" panose="02020603050405020304" pitchFamily="18" charset="0"/>
                <a:cs typeface="Times New Roman" panose="02020603050405020304" pitchFamily="18" charset="0"/>
              </a:rPr>
              <a:t/>
            </a:r>
            <a:br>
              <a:rPr lang="el-GR" sz="2400" dirty="0" smtClean="0">
                <a:solidFill>
                  <a:schemeClr val="tx1"/>
                </a:solidFill>
                <a:latin typeface="Times New Roman" panose="02020603050405020304" pitchFamily="18" charset="0"/>
                <a:cs typeface="Times New Roman" panose="02020603050405020304" pitchFamily="18" charset="0"/>
              </a:rPr>
            </a:br>
            <a:r>
              <a:rPr lang="el-GR" sz="2400" dirty="0">
                <a:solidFill>
                  <a:schemeClr val="tx1"/>
                </a:solidFill>
                <a:latin typeface="Times New Roman" panose="02020603050405020304" pitchFamily="18" charset="0"/>
                <a:cs typeface="Times New Roman" panose="02020603050405020304" pitchFamily="18" charset="0"/>
              </a:rPr>
              <a:t/>
            </a:r>
            <a:br>
              <a:rPr lang="el-GR" sz="2400" dirty="0">
                <a:solidFill>
                  <a:schemeClr val="tx1"/>
                </a:solidFill>
                <a:latin typeface="Times New Roman" panose="02020603050405020304" pitchFamily="18" charset="0"/>
                <a:cs typeface="Times New Roman" panose="02020603050405020304" pitchFamily="18" charset="0"/>
              </a:rPr>
            </a:br>
            <a:r>
              <a:rPr lang="el-GR" sz="3100" dirty="0" smtClean="0">
                <a:solidFill>
                  <a:schemeClr val="tx1"/>
                </a:solidFill>
                <a:effectLst/>
                <a:latin typeface="Times New Roman" panose="02020603050405020304" pitchFamily="18" charset="0"/>
                <a:cs typeface="Times New Roman" panose="02020603050405020304" pitchFamily="18" charset="0"/>
              </a:rPr>
              <a:t>Ο </a:t>
            </a:r>
            <a:r>
              <a:rPr lang="el-GR" sz="3100" dirty="0">
                <a:solidFill>
                  <a:schemeClr val="tx1"/>
                </a:solidFill>
                <a:effectLst/>
                <a:latin typeface="Times New Roman" panose="02020603050405020304" pitchFamily="18" charset="0"/>
                <a:cs typeface="Times New Roman" panose="02020603050405020304" pitchFamily="18" charset="0"/>
              </a:rPr>
              <a:t>καταλυτικός ρόλος της Τεχνικής Επαγγελματικής </a:t>
            </a:r>
            <a:r>
              <a:rPr lang="el-GR" sz="3100" dirty="0" smtClean="0">
                <a:solidFill>
                  <a:schemeClr val="tx1"/>
                </a:solidFill>
                <a:effectLst/>
                <a:latin typeface="Times New Roman" panose="02020603050405020304" pitchFamily="18" charset="0"/>
                <a:cs typeface="Times New Roman" panose="02020603050405020304" pitchFamily="18" charset="0"/>
              </a:rPr>
              <a:t>Εκπαίδευσης </a:t>
            </a:r>
            <a:r>
              <a:rPr lang="el-GR" sz="3100" dirty="0">
                <a:solidFill>
                  <a:schemeClr val="tx1"/>
                </a:solidFill>
                <a:effectLst/>
                <a:latin typeface="Times New Roman" panose="02020603050405020304" pitchFamily="18" charset="0"/>
                <a:cs typeface="Times New Roman" panose="02020603050405020304" pitchFamily="18" charset="0"/>
              </a:rPr>
              <a:t>στην οικονομική </a:t>
            </a:r>
            <a:r>
              <a:rPr lang="el-GR" sz="3100" dirty="0" smtClean="0">
                <a:solidFill>
                  <a:schemeClr val="tx1"/>
                </a:solidFill>
                <a:effectLst/>
                <a:latin typeface="Times New Roman" panose="02020603050405020304" pitchFamily="18" charset="0"/>
                <a:cs typeface="Times New Roman" panose="02020603050405020304" pitchFamily="18" charset="0"/>
              </a:rPr>
              <a:t>ανάπτυξη</a:t>
            </a:r>
            <a:r>
              <a:rPr lang="en-US" sz="3100" i="1" dirty="0">
                <a:effectLst/>
                <a:latin typeface="Times New Roman" panose="02020603050405020304" pitchFamily="18" charset="0"/>
                <a:cs typeface="Times New Roman" panose="02020603050405020304" pitchFamily="18" charset="0"/>
              </a:rPr>
              <a:t/>
            </a:r>
            <a:br>
              <a:rPr lang="en-US" sz="3100" i="1" dirty="0">
                <a:effectLst/>
                <a:latin typeface="Times New Roman" panose="02020603050405020304" pitchFamily="18" charset="0"/>
                <a:cs typeface="Times New Roman" panose="02020603050405020304" pitchFamily="18" charset="0"/>
              </a:rPr>
            </a:br>
            <a:r>
              <a:rPr lang="en-US" sz="3600" i="1" dirty="0">
                <a:effectLst/>
                <a:latin typeface="Times New Roman" panose="02020603050405020304" pitchFamily="18" charset="0"/>
                <a:cs typeface="Times New Roman" panose="02020603050405020304" pitchFamily="18" charset="0"/>
              </a:rPr>
              <a:t>               </a:t>
            </a:r>
            <a:r>
              <a:rPr lang="el-GR" sz="3600" i="1" dirty="0">
                <a:effectLst/>
                <a:latin typeface="Times New Roman" panose="02020603050405020304" pitchFamily="18" charset="0"/>
                <a:cs typeface="Times New Roman" panose="02020603050405020304" pitchFamily="18" charset="0"/>
              </a:rPr>
              <a:t>    </a:t>
            </a:r>
            <a:r>
              <a:rPr lang="en-US" sz="3600" i="1" dirty="0">
                <a:effectLst/>
                <a:latin typeface="Times New Roman" panose="02020603050405020304" pitchFamily="18" charset="0"/>
                <a:cs typeface="Times New Roman" panose="02020603050405020304" pitchFamily="18" charset="0"/>
              </a:rPr>
              <a:t>                             </a:t>
            </a:r>
            <a:r>
              <a:rPr lang="el-GR" sz="3600" i="1" dirty="0" smtClean="0">
                <a:effectLst/>
                <a:latin typeface="Times New Roman" panose="02020603050405020304" pitchFamily="18" charset="0"/>
                <a:cs typeface="Times New Roman" panose="02020603050405020304" pitchFamily="18" charset="0"/>
              </a:rPr>
              <a:t>    </a:t>
            </a:r>
            <a:r>
              <a:rPr lang="el-GR" sz="2000" i="1" dirty="0">
                <a:solidFill>
                  <a:schemeClr val="tx1"/>
                </a:solidFill>
                <a:effectLst/>
                <a:latin typeface="Times New Roman" panose="02020603050405020304" pitchFamily="18" charset="0"/>
                <a:cs typeface="Times New Roman" panose="02020603050405020304" pitchFamily="18" charset="0"/>
              </a:rPr>
              <a:t>Αιγάλεω, 3</a:t>
            </a:r>
            <a:r>
              <a:rPr lang="en-US" sz="2000" i="1" dirty="0">
                <a:solidFill>
                  <a:schemeClr val="tx1"/>
                </a:solidFill>
                <a:effectLst/>
                <a:latin typeface="Times New Roman" panose="02020603050405020304" pitchFamily="18" charset="0"/>
                <a:cs typeface="Times New Roman" panose="02020603050405020304" pitchFamily="18" charset="0"/>
              </a:rPr>
              <a:t> </a:t>
            </a:r>
            <a:r>
              <a:rPr lang="el-GR" sz="2000" i="1" dirty="0" smtClean="0">
                <a:solidFill>
                  <a:schemeClr val="tx1"/>
                </a:solidFill>
                <a:effectLst/>
                <a:latin typeface="Times New Roman" panose="02020603050405020304" pitchFamily="18" charset="0"/>
                <a:cs typeface="Times New Roman" panose="02020603050405020304" pitchFamily="18" charset="0"/>
              </a:rPr>
              <a:t>Μαρτίου </a:t>
            </a:r>
            <a:r>
              <a:rPr lang="el-GR" sz="2000" i="1" dirty="0">
                <a:solidFill>
                  <a:schemeClr val="tx1"/>
                </a:solidFill>
                <a:effectLst/>
                <a:latin typeface="Times New Roman" panose="02020603050405020304" pitchFamily="18" charset="0"/>
                <a:cs typeface="Times New Roman" panose="02020603050405020304" pitchFamily="18" charset="0"/>
              </a:rPr>
              <a:t>2018</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l-GR"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382000" cy="5148072"/>
          </a:xfrm>
        </p:spPr>
        <p:txBody>
          <a:bodyPr>
            <a:noAutofit/>
          </a:bodyPr>
          <a:lstStyle/>
          <a:p>
            <a:pPr algn="just">
              <a:lnSpc>
                <a:spcPct val="120000"/>
              </a:lnSpc>
            </a:pPr>
            <a:r>
              <a:rPr lang="el-GR" sz="2000" dirty="0" smtClean="0">
                <a:latin typeface="Times New Roman" pitchFamily="18" charset="0"/>
                <a:cs typeface="Times New Roman" pitchFamily="18" charset="0"/>
              </a:rPr>
              <a:t>Ο κύκλος </a:t>
            </a:r>
            <a:r>
              <a:rPr lang="el-GR" sz="2000" b="1" dirty="0" smtClean="0">
                <a:latin typeface="Times New Roman" pitchFamily="18" charset="0"/>
                <a:cs typeface="Times New Roman" pitchFamily="18" charset="0"/>
              </a:rPr>
              <a:t>εργασία </a:t>
            </a:r>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εκπαίδευση - επενδύσεις - παραγωγή - κατανάλωση </a:t>
            </a:r>
            <a:r>
              <a:rPr lang="en-US" sz="2000" b="1" dirty="0" smtClean="0">
                <a:latin typeface="Times New Roman" pitchFamily="18" charset="0"/>
                <a:cs typeface="Times New Roman" pitchFamily="18" charset="0"/>
              </a:rPr>
              <a:t>-</a:t>
            </a:r>
            <a:r>
              <a:rPr lang="el-GR" sz="2000" b="1" dirty="0" smtClean="0">
                <a:latin typeface="Times New Roman" pitchFamily="18" charset="0"/>
                <a:cs typeface="Times New Roman" pitchFamily="18" charset="0"/>
              </a:rPr>
              <a:t> εργασία</a:t>
            </a:r>
            <a:r>
              <a:rPr lang="el-GR" sz="2000" dirty="0" smtClean="0">
                <a:latin typeface="Times New Roman" pitchFamily="18" charset="0"/>
                <a:cs typeface="Times New Roman" pitchFamily="18" charset="0"/>
              </a:rPr>
              <a:t> είναι μια αδιάσπαστη αλυσίδα στην πορεία της ανάπτυξης του κόσμου, της οποίας το αίτιο και το αιτιατό χάνονται στα βάθη της ιστορίας. </a:t>
            </a:r>
          </a:p>
          <a:p>
            <a:pPr algn="just">
              <a:lnSpc>
                <a:spcPct val="120000"/>
              </a:lnSpc>
            </a:pPr>
            <a:endParaRPr lang="el-GR" sz="2000" dirty="0" smtClean="0">
              <a:latin typeface="Times New Roman" pitchFamily="18" charset="0"/>
              <a:cs typeface="Times New Roman" pitchFamily="18" charset="0"/>
            </a:endParaRPr>
          </a:p>
          <a:p>
            <a:pPr algn="just">
              <a:lnSpc>
                <a:spcPct val="120000"/>
              </a:lnSpc>
            </a:pPr>
            <a:r>
              <a:rPr lang="el-GR" sz="2000" dirty="0" smtClean="0">
                <a:latin typeface="Times New Roman" pitchFamily="18" charset="0"/>
                <a:cs typeface="Times New Roman" pitchFamily="18" charset="0"/>
              </a:rPr>
              <a:t>Η ανάπτυξη του ενός κρίκου, ήταν πάντα προϋπόθεση ανάπτυξης του άλλου. Όσες φορές ένας κρίκος έσπαζε ή δεν εναρμονίζονταν, οι συνέπειες  εμφανίζονταν με τη μορφή οικονομικών και κοινωνικών κρίσεων.</a:t>
            </a:r>
          </a:p>
          <a:p>
            <a:pPr marL="109728" indent="0" algn="just">
              <a:lnSpc>
                <a:spcPct val="120000"/>
              </a:lnSpc>
              <a:buNone/>
            </a:pPr>
            <a:endParaRPr lang="el-GR" sz="2000" dirty="0" smtClean="0">
              <a:latin typeface="Times New Roman" pitchFamily="18" charset="0"/>
              <a:cs typeface="Times New Roman" pitchFamily="18" charset="0"/>
            </a:endParaRPr>
          </a:p>
          <a:p>
            <a:pPr algn="just">
              <a:lnSpc>
                <a:spcPct val="120000"/>
              </a:lnSpc>
            </a:pPr>
            <a:r>
              <a:rPr lang="el-GR" sz="2000" dirty="0" smtClean="0">
                <a:latin typeface="Times New Roman" pitchFamily="18" charset="0"/>
                <a:cs typeface="Times New Roman" pitchFamily="18" charset="0"/>
              </a:rPr>
              <a:t>Σήμερα, που η επιστήμη εισάγει </a:t>
            </a:r>
            <a:r>
              <a:rPr lang="el-GR" sz="2000" b="1" dirty="0" smtClean="0">
                <a:latin typeface="Times New Roman" pitchFamily="18" charset="0"/>
                <a:cs typeface="Times New Roman" pitchFamily="18" charset="0"/>
              </a:rPr>
              <a:t>σαρωτικές καινοτομίες </a:t>
            </a:r>
            <a:r>
              <a:rPr lang="el-GR" sz="2000" dirty="0" smtClean="0">
                <a:latin typeface="Times New Roman" pitchFamily="18" charset="0"/>
                <a:cs typeface="Times New Roman" pitchFamily="18" charset="0"/>
              </a:rPr>
              <a:t>στις επιχειρήσεις, η άριστη αξιοποίηση των επενδύσεων με ανάλογη εκπαίδευση του ανθρώπινου δυναμικού γίνεται προϋπόθεση κάθε ανάπτυξης</a:t>
            </a:r>
            <a:r>
              <a:rPr lang="en-US" sz="2000" dirty="0" smtClean="0">
                <a:latin typeface="Times New Roman" pitchFamily="18" charset="0"/>
                <a:cs typeface="Times New Roman" pitchFamily="18" charset="0"/>
              </a:rPr>
              <a:t>.</a:t>
            </a:r>
            <a:endParaRPr lang="el-GR" sz="2000" dirty="0" smtClean="0">
              <a:latin typeface="Times New Roman" pitchFamily="18" charset="0"/>
              <a:cs typeface="Times New Roman" pitchFamily="18" charset="0"/>
            </a:endParaRPr>
          </a:p>
        </p:txBody>
      </p:sp>
      <p:sp>
        <p:nvSpPr>
          <p:cNvPr id="3" name="Τίτλος 2"/>
          <p:cNvSpPr>
            <a:spLocks noGrp="1"/>
          </p:cNvSpPr>
          <p:nvPr>
            <p:ph type="title"/>
          </p:nvPr>
        </p:nvSpPr>
        <p:spPr>
          <a:xfrm>
            <a:off x="457200" y="228600"/>
            <a:ext cx="8229600" cy="1066800"/>
          </a:xfrm>
        </p:spPr>
        <p:txBody>
          <a:bodyPr>
            <a:normAutofit fontScale="90000"/>
          </a:bodyPr>
          <a:lstStyle/>
          <a:p>
            <a:pPr algn="ctr"/>
            <a:r>
              <a:rPr lang="el-GR" sz="3600" dirty="0" smtClean="0"/>
              <a:t> </a:t>
            </a:r>
            <a:br>
              <a:rPr lang="el-GR" sz="3600" dirty="0" smtClean="0"/>
            </a:br>
            <a:r>
              <a:rPr lang="el-GR" sz="3600" dirty="0" smtClean="0">
                <a:effectLst/>
                <a:latin typeface="Times New Roman" panose="02020603050405020304" pitchFamily="18" charset="0"/>
                <a:cs typeface="Times New Roman" panose="02020603050405020304" pitchFamily="18" charset="0"/>
              </a:rPr>
              <a:t>Ένας κρίσιμος και </a:t>
            </a:r>
            <a:r>
              <a:rPr lang="el-GR" sz="3600" dirty="0" smtClean="0">
                <a:solidFill>
                  <a:schemeClr val="tx1"/>
                </a:solidFill>
                <a:effectLst/>
                <a:latin typeface="Times New Roman" panose="02020603050405020304" pitchFamily="18" charset="0"/>
                <a:cs typeface="Times New Roman" panose="02020603050405020304" pitchFamily="18" charset="0"/>
              </a:rPr>
              <a:t>αδιάσπαστος</a:t>
            </a:r>
            <a:r>
              <a:rPr lang="el-GR" sz="3600" dirty="0" smtClean="0">
                <a:effectLst/>
                <a:latin typeface="Times New Roman" panose="02020603050405020304" pitchFamily="18" charset="0"/>
                <a:cs typeface="Times New Roman" panose="02020603050405020304" pitchFamily="18" charset="0"/>
              </a:rPr>
              <a:t> κύκλος</a:t>
            </a:r>
            <a:r>
              <a:rPr lang="el-GR" sz="3600" dirty="0" smtClean="0"/>
              <a:t/>
            </a:r>
            <a:br>
              <a:rPr lang="el-GR" sz="3600" dirty="0" smtClean="0"/>
            </a:b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58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lgn="just"/>
            <a:r>
              <a:rPr lang="el-GR" dirty="0" smtClean="0">
                <a:latin typeface="Times New Roman" pitchFamily="18" charset="0"/>
                <a:cs typeface="Times New Roman" pitchFamily="18" charset="0"/>
              </a:rPr>
              <a:t>Για κάθε εθνική οικονομία και για κάθε επιχείρηση αποτελεί πάντα ζητούμενο η επίτευξη «άριστης αξιοποίησης» επένδυσης και ανθρώπινου δυναμικού. </a:t>
            </a:r>
          </a:p>
          <a:p>
            <a:pPr algn="just"/>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Η ταχύτητα επίτευξης της άριστης αξιοποίησης εξαρτάται από </a:t>
            </a:r>
            <a:r>
              <a:rPr lang="el-GR" b="1" dirty="0" smtClean="0">
                <a:latin typeface="Times New Roman" pitchFamily="18" charset="0"/>
                <a:cs typeface="Times New Roman" pitchFamily="18" charset="0"/>
              </a:rPr>
              <a:t>τον χρόνο προσαρμογής </a:t>
            </a:r>
            <a:r>
              <a:rPr lang="el-GR" dirty="0" smtClean="0">
                <a:latin typeface="Times New Roman" pitchFamily="18" charset="0"/>
                <a:cs typeface="Times New Roman" pitchFamily="18" charset="0"/>
              </a:rPr>
              <a:t>του ανθρώπινου δυναμικού στις νέες τεχνολογίες και θέσεις εργασίας.</a:t>
            </a:r>
          </a:p>
          <a:p>
            <a:pPr algn="just">
              <a:buNone/>
            </a:pPr>
            <a:r>
              <a:rPr lang="el-GR" dirty="0" smtClean="0">
                <a:latin typeface="Times New Roman" pitchFamily="18" charset="0"/>
                <a:cs typeface="Times New Roman" pitchFamily="18" charset="0"/>
              </a:rPr>
              <a:t> </a:t>
            </a:r>
          </a:p>
          <a:p>
            <a:pPr algn="just"/>
            <a:r>
              <a:rPr lang="el-GR" dirty="0" smtClean="0">
                <a:latin typeface="Times New Roman" pitchFamily="18" charset="0"/>
                <a:cs typeface="Times New Roman" pitchFamily="18" charset="0"/>
              </a:rPr>
              <a:t>Όσο πιο συγχρονισμένη με τις νέες επενδύσεις είναι η ΕΕΚ, τόσο ταχύτερα έχουμε άριστη αξιοποίηση, ανταγωνιστικό πλεονέκτημα και συσσώρευση προϋποθέσεων για νέες επενδύσεις και ανάπτυξη.</a:t>
            </a:r>
            <a:endParaRPr lang="el-GR" dirty="0">
              <a:latin typeface="Times New Roman" pitchFamily="18" charset="0"/>
              <a:cs typeface="Times New Roman" pitchFamily="18" charset="0"/>
            </a:endParaRPr>
          </a:p>
        </p:txBody>
      </p:sp>
      <p:sp>
        <p:nvSpPr>
          <p:cNvPr id="3" name="2 - Τίτλος"/>
          <p:cNvSpPr>
            <a:spLocks noGrp="1"/>
          </p:cNvSpPr>
          <p:nvPr>
            <p:ph type="title"/>
          </p:nvPr>
        </p:nvSpPr>
        <p:spPr/>
        <p:txBody>
          <a:bodyPr/>
          <a:lstStyle/>
          <a:p>
            <a:pPr algn="ctr"/>
            <a:r>
              <a:rPr lang="el-GR" dirty="0" smtClean="0">
                <a:effectLst/>
                <a:latin typeface="Times New Roman" panose="02020603050405020304" pitchFamily="18" charset="0"/>
                <a:cs typeface="Times New Roman" panose="02020603050405020304" pitchFamily="18" charset="0"/>
              </a:rPr>
              <a:t>Δύο κρίσιμα ζητούμενα </a:t>
            </a:r>
            <a:endParaRPr lang="el-GR" dirty="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pPr algn="just"/>
            <a:endParaRPr lang="en-US" sz="2400" dirty="0" smtClean="0">
              <a:latin typeface="Times New Roman" panose="02020603050405020304" pitchFamily="18" charset="0"/>
              <a:cs typeface="Times New Roman" panose="02020603050405020304" pitchFamily="18" charset="0"/>
            </a:endParaRPr>
          </a:p>
          <a:p>
            <a:pPr algn="just"/>
            <a:endParaRPr lang="el-GR" sz="2400" dirty="0">
              <a:latin typeface="Times New Roman" panose="02020603050405020304" pitchFamily="18" charset="0"/>
              <a:cs typeface="Times New Roman" panose="02020603050405020304" pitchFamily="18" charset="0"/>
            </a:endParaRPr>
          </a:p>
          <a:p>
            <a:pPr lvl="0" algn="just">
              <a:buClr>
                <a:srgbClr val="2DA2BF"/>
              </a:buClr>
            </a:pPr>
            <a:r>
              <a:rPr lang="el-GR" sz="2400" dirty="0">
                <a:latin typeface="Times New Roman" panose="02020603050405020304" pitchFamily="18" charset="0"/>
                <a:cs typeface="Times New Roman" panose="02020603050405020304" pitchFamily="18" charset="0"/>
              </a:rPr>
              <a:t>Ο χρόνος προσαρμογής των εργαζομένων στις νέες τεχνικές μπορεί να μειωθεί στο βαθμό που η ΕΕΚ εφαρμόζεται κατά το δυνατόν με το δυικό σύστημα </a:t>
            </a:r>
            <a:r>
              <a:rPr lang="el-GR" sz="2400" b="1" dirty="0">
                <a:latin typeface="Times New Roman" panose="02020603050405020304" pitchFamily="18" charset="0"/>
                <a:cs typeface="Times New Roman" panose="02020603050405020304" pitchFamily="18" charset="0"/>
              </a:rPr>
              <a:t>εκπαίδευση – πρακτική</a:t>
            </a:r>
            <a:r>
              <a:rPr lang="el-GR" sz="2400" dirty="0">
                <a:latin typeface="Times New Roman" panose="02020603050405020304" pitchFamily="18" charset="0"/>
                <a:cs typeface="Times New Roman" panose="02020603050405020304" pitchFamily="18" charset="0"/>
              </a:rPr>
              <a:t> (μαθητεία) σε όλα τα επίπεδα.</a:t>
            </a:r>
          </a:p>
          <a:p>
            <a:pPr marL="109728" lvl="0" indent="0" algn="just">
              <a:buClr>
                <a:srgbClr val="2DA2BF"/>
              </a:buClr>
              <a:buNone/>
            </a:pPr>
            <a:endParaRPr lang="el-GR" sz="2400" dirty="0">
              <a:latin typeface="Times New Roman" panose="02020603050405020304" pitchFamily="18" charset="0"/>
              <a:cs typeface="Times New Roman" panose="02020603050405020304" pitchFamily="18" charset="0"/>
            </a:endParaRPr>
          </a:p>
          <a:p>
            <a:pPr lvl="0" algn="just">
              <a:buClr>
                <a:srgbClr val="2DA2BF"/>
              </a:buClr>
            </a:pPr>
            <a:r>
              <a:rPr lang="el-GR" sz="2400" b="1" dirty="0" smtClean="0">
                <a:solidFill>
                  <a:srgbClr val="C00000"/>
                </a:solidFill>
                <a:latin typeface="Times New Roman" panose="02020603050405020304" pitchFamily="18" charset="0"/>
                <a:cs typeface="Times New Roman" panose="02020603050405020304" pitchFamily="18" charset="0"/>
              </a:rPr>
              <a:t>Το </a:t>
            </a:r>
            <a:r>
              <a:rPr lang="el-GR" sz="2400" b="1" dirty="0">
                <a:solidFill>
                  <a:srgbClr val="C00000"/>
                </a:solidFill>
                <a:latin typeface="Times New Roman" panose="02020603050405020304" pitchFamily="18" charset="0"/>
                <a:cs typeface="Times New Roman" panose="02020603050405020304" pitchFamily="18" charset="0"/>
              </a:rPr>
              <a:t>δυικό σύστημα</a:t>
            </a:r>
            <a:r>
              <a:rPr lang="el-GR" sz="2400" dirty="0">
                <a:latin typeface="Times New Roman" panose="02020603050405020304" pitchFamily="18" charset="0"/>
                <a:cs typeface="Times New Roman" panose="02020603050405020304" pitchFamily="18" charset="0"/>
              </a:rPr>
              <a:t>, παρότι υποτιμημένο επί χρόνια,  έχει αποδειχτεί από την πράξη ότι βρίσκεται πάντα πιο κοντά στις ανάγκες της αγοράς </a:t>
            </a:r>
            <a:r>
              <a:rPr lang="el-GR" sz="2400" dirty="0" smtClean="0">
                <a:latin typeface="Times New Roman" panose="02020603050405020304" pitchFamily="18" charset="0"/>
                <a:cs typeface="Times New Roman" panose="02020603050405020304" pitchFamily="18" charset="0"/>
              </a:rPr>
              <a:t>εργασίας, </a:t>
            </a:r>
            <a:r>
              <a:rPr lang="el-GR" sz="2400" dirty="0">
                <a:latin typeface="Times New Roman" panose="02020603050405020304" pitchFamily="18" charset="0"/>
                <a:cs typeface="Times New Roman" panose="02020603050405020304" pitchFamily="18" charset="0"/>
              </a:rPr>
              <a:t>ενώ </a:t>
            </a:r>
            <a:r>
              <a:rPr lang="el-GR" sz="2400" dirty="0" smtClean="0">
                <a:latin typeface="Times New Roman" panose="02020603050405020304" pitchFamily="18" charset="0"/>
                <a:cs typeface="Times New Roman" panose="02020603050405020304" pitchFamily="18" charset="0"/>
              </a:rPr>
              <a:t>ταυτόχρονα, </a:t>
            </a:r>
            <a:r>
              <a:rPr lang="el-GR" sz="2400" dirty="0">
                <a:latin typeface="Times New Roman" panose="02020603050405020304" pitchFamily="18" charset="0"/>
                <a:cs typeface="Times New Roman" panose="02020603050405020304" pitchFamily="18" charset="0"/>
              </a:rPr>
              <a:t>δίνει πιο στέρεες δυνατότητες διαχείρισης των αποκτημένων γνώσεων και ικανοτήτων.</a:t>
            </a:r>
          </a:p>
          <a:p>
            <a:endParaRPr lang="el-GR" dirty="0"/>
          </a:p>
        </p:txBody>
      </p:sp>
      <p:sp>
        <p:nvSpPr>
          <p:cNvPr id="3" name="Τίτλος 2"/>
          <p:cNvSpPr>
            <a:spLocks noGrp="1"/>
          </p:cNvSpPr>
          <p:nvPr>
            <p:ph type="title"/>
          </p:nvPr>
        </p:nvSpPr>
        <p:spPr/>
        <p:txBody>
          <a:bodyPr>
            <a:noAutofit/>
          </a:bodyPr>
          <a:lstStyle/>
          <a:p>
            <a:pPr algn="ctr"/>
            <a:r>
              <a:rPr lang="el-GR" sz="3600" dirty="0" smtClean="0">
                <a:solidFill>
                  <a:schemeClr val="tx1"/>
                </a:solidFill>
                <a:effectLst/>
                <a:latin typeface="Times New Roman" panose="02020603050405020304" pitchFamily="18" charset="0"/>
                <a:cs typeface="Times New Roman" panose="02020603050405020304" pitchFamily="18" charset="0"/>
              </a:rPr>
              <a:t>Θεωρία &amp; Πράξη</a:t>
            </a:r>
            <a:br>
              <a:rPr lang="el-GR" sz="3600" dirty="0" smtClean="0">
                <a:solidFill>
                  <a:schemeClr val="tx1"/>
                </a:solidFill>
                <a:effectLst/>
                <a:latin typeface="Times New Roman" panose="02020603050405020304" pitchFamily="18" charset="0"/>
                <a:cs typeface="Times New Roman" panose="02020603050405020304" pitchFamily="18" charset="0"/>
              </a:rPr>
            </a:br>
            <a:r>
              <a:rPr lang="el-GR" sz="3600" dirty="0" smtClean="0">
                <a:solidFill>
                  <a:schemeClr val="tx1"/>
                </a:solidFill>
                <a:effectLst/>
                <a:latin typeface="Times New Roman" panose="02020603050405020304" pitchFamily="18" charset="0"/>
                <a:cs typeface="Times New Roman" panose="02020603050405020304" pitchFamily="18" charset="0"/>
              </a:rPr>
              <a:t>Εκπαίδευση και Πρακτική</a:t>
            </a:r>
            <a:endParaRPr lang="el-GR" sz="36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0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143000"/>
            <a:ext cx="8382000" cy="5410200"/>
          </a:xfrm>
        </p:spPr>
        <p:txBody>
          <a:bodyPr>
            <a:normAutofit fontScale="62500" lnSpcReduction="20000"/>
          </a:bodyPr>
          <a:lstStyle/>
          <a:p>
            <a:pPr algn="just"/>
            <a:r>
              <a:rPr lang="el-GR" sz="3400" dirty="0" smtClean="0">
                <a:latin typeface="Times New Roman" panose="02020603050405020304" pitchFamily="18" charset="0"/>
                <a:cs typeface="Times New Roman" panose="02020603050405020304" pitchFamily="18" charset="0"/>
              </a:rPr>
              <a:t>Το </a:t>
            </a:r>
            <a:r>
              <a:rPr lang="el-GR" sz="3400" dirty="0">
                <a:latin typeface="Times New Roman" panose="02020603050405020304" pitchFamily="18" charset="0"/>
                <a:cs typeface="Times New Roman" panose="02020603050405020304" pitchFamily="18" charset="0"/>
              </a:rPr>
              <a:t>υπάρχον σύστημα ΕΕΚ δεν ανταποκρίνεται στις απαιτήσεις της αγοράς εργασίας. </a:t>
            </a:r>
            <a:endParaRPr lang="el-GR" sz="3400" dirty="0" smtClean="0">
              <a:latin typeface="Times New Roman" panose="02020603050405020304" pitchFamily="18" charset="0"/>
              <a:cs typeface="Times New Roman" panose="02020603050405020304" pitchFamily="18" charset="0"/>
            </a:endParaRPr>
          </a:p>
          <a:p>
            <a:pPr marL="109728" indent="0" algn="just">
              <a:buNone/>
            </a:pPr>
            <a:r>
              <a:rPr lang="el-GR" sz="3400" dirty="0">
                <a:latin typeface="Times New Roman" panose="02020603050405020304" pitchFamily="18" charset="0"/>
                <a:cs typeface="Times New Roman" panose="02020603050405020304" pitchFamily="18" charset="0"/>
              </a:rPr>
              <a:t> </a:t>
            </a:r>
          </a:p>
          <a:p>
            <a:pPr algn="just"/>
            <a:r>
              <a:rPr lang="el-GR" sz="3400" dirty="0">
                <a:solidFill>
                  <a:srgbClr val="C00000"/>
                </a:solidFill>
                <a:latin typeface="Times New Roman" panose="02020603050405020304" pitchFamily="18" charset="0"/>
                <a:cs typeface="Times New Roman" panose="02020603050405020304" pitchFamily="18" charset="0"/>
              </a:rPr>
              <a:t>Το 80% των συμμετεχόντων </a:t>
            </a:r>
            <a:r>
              <a:rPr lang="el-GR" sz="3400" dirty="0" smtClean="0">
                <a:solidFill>
                  <a:srgbClr val="C00000"/>
                </a:solidFill>
                <a:latin typeface="Times New Roman" panose="02020603050405020304" pitchFamily="18" charset="0"/>
                <a:cs typeface="Times New Roman" panose="02020603050405020304" pitchFamily="18" charset="0"/>
              </a:rPr>
              <a:t>σε σχετική έρευνα</a:t>
            </a:r>
            <a:r>
              <a:rPr lang="en-US" sz="3400" dirty="0" smtClean="0">
                <a:solidFill>
                  <a:srgbClr val="C00000"/>
                </a:solidFill>
                <a:latin typeface="Times New Roman" panose="02020603050405020304" pitchFamily="18" charset="0"/>
                <a:cs typeface="Times New Roman" panose="02020603050405020304" pitchFamily="18" charset="0"/>
              </a:rPr>
              <a:t>*</a:t>
            </a:r>
            <a:r>
              <a:rPr lang="el-GR" sz="3400" dirty="0" smtClean="0">
                <a:solidFill>
                  <a:srgbClr val="C00000"/>
                </a:solidFill>
                <a:latin typeface="Times New Roman" panose="02020603050405020304" pitchFamily="18" charset="0"/>
                <a:cs typeface="Times New Roman" panose="02020603050405020304" pitchFamily="18" charset="0"/>
              </a:rPr>
              <a:t> διαπίστωσε </a:t>
            </a:r>
            <a:r>
              <a:rPr lang="el-GR" sz="3400" dirty="0">
                <a:solidFill>
                  <a:srgbClr val="C00000"/>
                </a:solidFill>
                <a:latin typeface="Times New Roman" panose="02020603050405020304" pitchFamily="18" charset="0"/>
                <a:cs typeface="Times New Roman" panose="02020603050405020304" pitchFamily="18" charset="0"/>
              </a:rPr>
              <a:t>το 2017 αναντιστοιχία, έναντι του 75% το 2016</a:t>
            </a:r>
            <a:r>
              <a:rPr lang="el-GR" sz="3400" dirty="0">
                <a:latin typeface="Times New Roman" panose="02020603050405020304" pitchFamily="18" charset="0"/>
                <a:cs typeface="Times New Roman" panose="02020603050405020304" pitchFamily="18" charset="0"/>
              </a:rPr>
              <a:t>.</a:t>
            </a:r>
          </a:p>
          <a:p>
            <a:pPr marL="109728" indent="0" algn="just">
              <a:buNone/>
            </a:pPr>
            <a:r>
              <a:rPr lang="el-GR" sz="3400" dirty="0">
                <a:latin typeface="Times New Roman" panose="02020603050405020304" pitchFamily="18" charset="0"/>
                <a:cs typeface="Times New Roman" panose="02020603050405020304" pitchFamily="18" charset="0"/>
              </a:rPr>
              <a:t> </a:t>
            </a:r>
          </a:p>
          <a:p>
            <a:pPr algn="just"/>
            <a:r>
              <a:rPr lang="el-GR" sz="3400" dirty="0">
                <a:latin typeface="Times New Roman" panose="02020603050405020304" pitchFamily="18" charset="0"/>
                <a:cs typeface="Times New Roman" panose="02020603050405020304" pitchFamily="18" charset="0"/>
              </a:rPr>
              <a:t>Για τη λύση του προβλήματος προτείνεται η ενίσχυση της πρακτικής </a:t>
            </a:r>
            <a:r>
              <a:rPr lang="el-GR" sz="3400" dirty="0" smtClean="0">
                <a:latin typeface="Times New Roman" panose="02020603050405020304" pitchFamily="18" charset="0"/>
                <a:cs typeface="Times New Roman" panose="02020603050405020304" pitchFamily="18" charset="0"/>
              </a:rPr>
              <a:t>άσκησης / </a:t>
            </a:r>
            <a:r>
              <a:rPr lang="el-GR" sz="3400" dirty="0">
                <a:latin typeface="Times New Roman" panose="02020603050405020304" pitchFamily="18" charset="0"/>
                <a:cs typeface="Times New Roman" panose="02020603050405020304" pitchFamily="18" charset="0"/>
              </a:rPr>
              <a:t>μαθητείας στις επιχειρήσεις (ποσοστό 68%), οι πρακτικές αντίστοιχες εκείνων του επιχειρηματικού κόσμου, (ποσοστό 57%) και η ενδυνάμωση της συνεργασίας των φορέων εκπαίδευσης με την αγορά εργασίας (ποσοστό 50%).</a:t>
            </a:r>
          </a:p>
          <a:p>
            <a:pPr algn="just"/>
            <a:endParaRPr lang="el-GR" sz="3400" dirty="0">
              <a:latin typeface="Times New Roman" panose="02020603050405020304" pitchFamily="18" charset="0"/>
              <a:cs typeface="Times New Roman" panose="02020603050405020304" pitchFamily="18" charset="0"/>
            </a:endParaRPr>
          </a:p>
          <a:p>
            <a:pPr algn="just"/>
            <a:r>
              <a:rPr lang="el-GR" sz="3400" dirty="0">
                <a:latin typeface="Times New Roman" panose="02020603050405020304" pitchFamily="18" charset="0"/>
                <a:cs typeface="Times New Roman" panose="02020603050405020304" pitchFamily="18" charset="0"/>
              </a:rPr>
              <a:t>Οι μεγαλύτερες αποκλίσεις εντοπίζονται στην «ανάληψη πρωτοβουλιών», στην «ικανότητα επίλυσης σύνθετων προβλημάτων» και στην «</a:t>
            </a:r>
            <a:r>
              <a:rPr lang="el-GR" sz="3400" dirty="0" smtClean="0">
                <a:latin typeface="Times New Roman" panose="02020603050405020304" pitchFamily="18" charset="0"/>
                <a:cs typeface="Times New Roman" panose="02020603050405020304" pitchFamily="18" charset="0"/>
              </a:rPr>
              <a:t>ευελιξία / </a:t>
            </a:r>
            <a:r>
              <a:rPr lang="el-GR" sz="3400" dirty="0">
                <a:latin typeface="Times New Roman" panose="02020603050405020304" pitchFamily="18" charset="0"/>
                <a:cs typeface="Times New Roman" panose="02020603050405020304" pitchFamily="18" charset="0"/>
              </a:rPr>
              <a:t>προσαρμοστικότητα» των υποψηφίων. </a:t>
            </a:r>
          </a:p>
          <a:p>
            <a:pPr marL="109728" indent="0">
              <a:buNone/>
            </a:pPr>
            <a:endParaRPr lang="en-US" sz="1400" dirty="0">
              <a:latin typeface="Times New Roman" panose="02020603050405020304" pitchFamily="18" charset="0"/>
              <a:cs typeface="Times New Roman" panose="02020603050405020304" pitchFamily="18" charset="0"/>
            </a:endParaRPr>
          </a:p>
          <a:p>
            <a:pPr marL="109728" indent="0">
              <a:buNone/>
            </a:pPr>
            <a:endParaRPr lang="el-GR" dirty="0">
              <a:latin typeface="Arial" pitchFamily="34" charset="0"/>
              <a:cs typeface="Arial" pitchFamily="34" charset="0"/>
            </a:endParaRPr>
          </a:p>
          <a:p>
            <a:pPr marL="900113" indent="-255588"/>
            <a:r>
              <a:rPr lang="el-GR" sz="1900" i="1" dirty="0" smtClean="0">
                <a:solidFill>
                  <a:srgbClr val="C00000"/>
                </a:solidFill>
                <a:latin typeface="Times New Roman" panose="02020603050405020304" pitchFamily="18" charset="0"/>
                <a:cs typeface="Times New Roman" panose="02020603050405020304" pitchFamily="18" charset="0"/>
              </a:rPr>
              <a:t>(</a:t>
            </a:r>
            <a:r>
              <a:rPr lang="en-US" sz="1900" i="1" dirty="0" smtClean="0">
                <a:solidFill>
                  <a:srgbClr val="C00000"/>
                </a:solidFill>
                <a:latin typeface="Times New Roman" panose="02020603050405020304" pitchFamily="18" charset="0"/>
                <a:cs typeface="Times New Roman" panose="02020603050405020304" pitchFamily="18" charset="0"/>
              </a:rPr>
              <a:t>*</a:t>
            </a:r>
            <a:r>
              <a:rPr lang="el-GR" sz="1900" i="1" dirty="0" smtClean="0">
                <a:solidFill>
                  <a:srgbClr val="C00000"/>
                </a:solidFill>
                <a:latin typeface="Times New Roman" panose="02020603050405020304" pitchFamily="18" charset="0"/>
                <a:cs typeface="Times New Roman" panose="02020603050405020304" pitchFamily="18" charset="0"/>
              </a:rPr>
              <a:t>Πηγή</a:t>
            </a:r>
            <a:r>
              <a:rPr lang="el-GR" sz="1900" i="1" dirty="0">
                <a:solidFill>
                  <a:srgbClr val="C00000"/>
                </a:solidFill>
                <a:latin typeface="Times New Roman" panose="02020603050405020304" pitchFamily="18" charset="0"/>
                <a:cs typeface="Times New Roman" panose="02020603050405020304" pitchFamily="18" charset="0"/>
              </a:rPr>
              <a:t>: </a:t>
            </a:r>
            <a:r>
              <a:rPr lang="el-GR" sz="1900" i="1" dirty="0" err="1">
                <a:solidFill>
                  <a:srgbClr val="C00000"/>
                </a:solidFill>
                <a:latin typeface="Times New Roman" panose="02020603050405020304" pitchFamily="18" charset="0"/>
                <a:cs typeface="Times New Roman" panose="02020603050405020304" pitchFamily="18" charset="0"/>
              </a:rPr>
              <a:t>Adecco</a:t>
            </a:r>
            <a:r>
              <a:rPr lang="el-GR" sz="1900" i="1" dirty="0">
                <a:solidFill>
                  <a:srgbClr val="C00000"/>
                </a:solidFill>
                <a:latin typeface="Times New Roman" panose="02020603050405020304" pitchFamily="18" charset="0"/>
                <a:cs typeface="Times New Roman" panose="02020603050405020304" pitchFamily="18" charset="0"/>
              </a:rPr>
              <a:t> </a:t>
            </a:r>
            <a:r>
              <a:rPr lang="el-GR" sz="1900" i="1" dirty="0" smtClean="0">
                <a:solidFill>
                  <a:srgbClr val="C00000"/>
                </a:solidFill>
                <a:latin typeface="Times New Roman" panose="02020603050405020304" pitchFamily="18" charset="0"/>
                <a:cs typeface="Times New Roman" panose="02020603050405020304" pitchFamily="18" charset="0"/>
              </a:rPr>
              <a:t>- </a:t>
            </a:r>
            <a:r>
              <a:rPr lang="el-GR" sz="1900" i="1" dirty="0">
                <a:solidFill>
                  <a:srgbClr val="C00000"/>
                </a:solidFill>
                <a:latin typeface="Times New Roman" panose="02020603050405020304" pitchFamily="18" charset="0"/>
                <a:cs typeface="Times New Roman" panose="02020603050405020304" pitchFamily="18" charset="0"/>
              </a:rPr>
              <a:t>Η </a:t>
            </a:r>
            <a:r>
              <a:rPr lang="el-GR" sz="1900" i="1" dirty="0" err="1">
                <a:solidFill>
                  <a:srgbClr val="C00000"/>
                </a:solidFill>
                <a:latin typeface="Times New Roman" panose="02020603050405020304" pitchFamily="18" charset="0"/>
                <a:cs typeface="Times New Roman" panose="02020603050405020304" pitchFamily="18" charset="0"/>
              </a:rPr>
              <a:t>Απασχολησιμότητα</a:t>
            </a:r>
            <a:r>
              <a:rPr lang="el-GR" sz="1900" i="1" dirty="0">
                <a:solidFill>
                  <a:srgbClr val="C00000"/>
                </a:solidFill>
                <a:latin typeface="Times New Roman" panose="02020603050405020304" pitchFamily="18" charset="0"/>
                <a:cs typeface="Times New Roman" panose="02020603050405020304" pitchFamily="18" charset="0"/>
              </a:rPr>
              <a:t> στην Ελλάδα 2017</a:t>
            </a:r>
            <a:r>
              <a:rPr lang="el-GR" sz="1900" i="1" dirty="0" smtClean="0">
                <a:solidFill>
                  <a:srgbClr val="C00000"/>
                </a:solidFill>
                <a:latin typeface="Times New Roman" panose="02020603050405020304" pitchFamily="18" charset="0"/>
                <a:cs typeface="Times New Roman" panose="02020603050405020304" pitchFamily="18" charset="0"/>
              </a:rPr>
              <a:t>)</a:t>
            </a:r>
            <a:endParaRPr lang="en-US" sz="1900" i="1" dirty="0" smtClean="0">
              <a:solidFill>
                <a:srgbClr val="C00000"/>
              </a:solidFill>
              <a:latin typeface="Times New Roman" panose="02020603050405020304" pitchFamily="18" charset="0"/>
              <a:cs typeface="Times New Roman" panose="02020603050405020304" pitchFamily="18" charset="0"/>
            </a:endParaRPr>
          </a:p>
          <a:p>
            <a:endParaRPr lang="en-US" dirty="0">
              <a:solidFill>
                <a:srgbClr val="FF0000"/>
              </a:solidFill>
              <a:latin typeface="Arial" pitchFamily="34" charset="0"/>
              <a:cs typeface="Arial" pitchFamily="34" charset="0"/>
            </a:endParaRPr>
          </a:p>
          <a:p>
            <a:endParaRPr lang="el-GR" dirty="0">
              <a:solidFill>
                <a:srgbClr val="FF0000"/>
              </a:solidFill>
              <a:latin typeface="Arial" pitchFamily="34" charset="0"/>
              <a:cs typeface="Arial" pitchFamily="34" charset="0"/>
            </a:endParaRPr>
          </a:p>
          <a:p>
            <a:endParaRPr lang="el-GR" dirty="0">
              <a:latin typeface="Arial" pitchFamily="34" charset="0"/>
              <a:cs typeface="Arial" pitchFamily="34" charset="0"/>
            </a:endParaRPr>
          </a:p>
          <a:p>
            <a:endParaRPr lang="el-GR" dirty="0"/>
          </a:p>
          <a:p>
            <a:endParaRPr lang="el-GR" dirty="0"/>
          </a:p>
        </p:txBody>
      </p:sp>
      <p:sp>
        <p:nvSpPr>
          <p:cNvPr id="3" name="Τίτλος 2"/>
          <p:cNvSpPr>
            <a:spLocks noGrp="1"/>
          </p:cNvSpPr>
          <p:nvPr>
            <p:ph type="title"/>
          </p:nvPr>
        </p:nvSpPr>
        <p:spPr>
          <a:xfrm>
            <a:off x="381000" y="76200"/>
            <a:ext cx="8305800" cy="1066800"/>
          </a:xfrm>
        </p:spPr>
        <p:txBody>
          <a:bodyPr>
            <a:normAutofit/>
          </a:bodyPr>
          <a:lstStyle/>
          <a:p>
            <a:pPr algn="ctr"/>
            <a:r>
              <a:rPr lang="el-GR" sz="3200" dirty="0">
                <a:solidFill>
                  <a:schemeClr val="tx1"/>
                </a:solidFill>
                <a:effectLst/>
                <a:latin typeface="Times New Roman" panose="02020603050405020304" pitchFamily="18" charset="0"/>
                <a:cs typeface="Times New Roman" panose="02020603050405020304" pitchFamily="18" charset="0"/>
              </a:rPr>
              <a:t>Αναντιστοιχίες ΕΕΚ – αγοράς εργασίας </a:t>
            </a:r>
            <a:r>
              <a:rPr lang="el-GR" sz="2400" dirty="0">
                <a:solidFill>
                  <a:schemeClr val="tx1"/>
                </a:solidFill>
                <a:latin typeface="Arial" pitchFamily="34" charset="0"/>
                <a:cs typeface="Arial" pitchFamily="34" charset="0"/>
              </a:rPr>
              <a:t/>
            </a:r>
            <a:br>
              <a:rPr lang="el-GR" sz="2400" dirty="0">
                <a:solidFill>
                  <a:schemeClr val="tx1"/>
                </a:solidFill>
                <a:latin typeface="Arial" pitchFamily="34" charset="0"/>
                <a:cs typeface="Arial" pitchFamily="34" charset="0"/>
              </a:rPr>
            </a:br>
            <a:endParaRPr lang="el-GR" sz="2400" dirty="0">
              <a:solidFill>
                <a:schemeClr val="tx1"/>
              </a:solidFill>
              <a:latin typeface="Arial" pitchFamily="34" charset="0"/>
              <a:cs typeface="Arial" pitchFamily="34" charset="0"/>
            </a:endParaRPr>
          </a:p>
        </p:txBody>
      </p:sp>
      <p:pic>
        <p:nvPicPr>
          <p:cNvPr id="1026" name="Picture 2" descr="C:\Users\stergios\Documents\14 ΑΙΜΗ\ΕΕΤΕΚ ΕΠΕΝΔΥΣΕΙΣ 3-3-2018\ANANTISTIHIA DEXIOTITO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351622"/>
            <a:ext cx="1981200" cy="120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38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533400" y="1752600"/>
            <a:ext cx="8229600" cy="4648200"/>
          </a:xfrm>
        </p:spPr>
        <p:txBody>
          <a:bodyPr>
            <a:normAutofit fontScale="25000" lnSpcReduction="20000"/>
          </a:bodyPr>
          <a:lstStyle/>
          <a:p>
            <a:pPr marL="109728" indent="0" algn="just">
              <a:lnSpc>
                <a:spcPct val="120000"/>
              </a:lnSpc>
              <a:spcBef>
                <a:spcPts val="0"/>
              </a:spcBef>
              <a:buNone/>
            </a:pPr>
            <a:r>
              <a:rPr lang="el-GR" sz="9600" dirty="0" smtClean="0">
                <a:latin typeface="Times New Roman" panose="02020603050405020304" pitchFamily="18" charset="0"/>
                <a:cs typeface="Times New Roman" panose="02020603050405020304" pitchFamily="18" charset="0"/>
              </a:rPr>
              <a:t>Ο </a:t>
            </a:r>
            <a:r>
              <a:rPr lang="el-GR" sz="9600" dirty="0">
                <a:latin typeface="Times New Roman" panose="02020603050405020304" pitchFamily="18" charset="0"/>
                <a:cs typeface="Times New Roman" panose="02020603050405020304" pitchFamily="18" charset="0"/>
              </a:rPr>
              <a:t>χρόνος προσαρμογής του ανθρώπινου δυναμικού </a:t>
            </a:r>
            <a:r>
              <a:rPr lang="el-GR" sz="9600" dirty="0" smtClean="0">
                <a:latin typeface="Times New Roman" panose="02020603050405020304" pitchFamily="18" charset="0"/>
                <a:cs typeface="Times New Roman" panose="02020603050405020304" pitchFamily="18" charset="0"/>
              </a:rPr>
              <a:t>είναι </a:t>
            </a:r>
            <a:r>
              <a:rPr lang="el-GR" sz="9600" dirty="0">
                <a:latin typeface="Times New Roman" panose="02020603050405020304" pitchFamily="18" charset="0"/>
                <a:cs typeface="Times New Roman" panose="02020603050405020304" pitchFamily="18" charset="0"/>
              </a:rPr>
              <a:t>ευθέως ανάλογος του επιπέδου και της ποιότητας Επαγγελματικής Εκπαίδευσης Κατάρτισης που έχει ήδη ληφθεί. </a:t>
            </a:r>
            <a:endParaRPr lang="en-US" sz="9600" dirty="0" smtClean="0">
              <a:latin typeface="Times New Roman" panose="02020603050405020304" pitchFamily="18" charset="0"/>
              <a:cs typeface="Times New Roman" panose="02020603050405020304" pitchFamily="18" charset="0"/>
            </a:endParaRPr>
          </a:p>
          <a:p>
            <a:pPr marL="109728" indent="0" algn="just">
              <a:lnSpc>
                <a:spcPct val="120000"/>
              </a:lnSpc>
              <a:spcBef>
                <a:spcPts val="0"/>
              </a:spcBef>
              <a:buNone/>
            </a:pPr>
            <a:endParaRPr lang="el-GR" sz="9600" b="1" i="1" dirty="0" smtClean="0">
              <a:latin typeface="Times New Roman" panose="02020603050405020304" pitchFamily="18" charset="0"/>
              <a:cs typeface="Times New Roman" panose="02020603050405020304" pitchFamily="18" charset="0"/>
            </a:endParaRPr>
          </a:p>
          <a:p>
            <a:pPr marL="109728" indent="0" algn="just">
              <a:lnSpc>
                <a:spcPct val="120000"/>
              </a:lnSpc>
              <a:spcBef>
                <a:spcPts val="0"/>
              </a:spcBef>
              <a:buNone/>
            </a:pPr>
            <a:r>
              <a:rPr lang="el-GR" sz="9600" b="1" i="1" dirty="0" smtClean="0">
                <a:latin typeface="Times New Roman" panose="02020603050405020304" pitchFamily="18" charset="0"/>
                <a:cs typeface="Times New Roman" panose="02020603050405020304" pitchFamily="18" charset="0"/>
              </a:rPr>
              <a:t>Συνεπώς,</a:t>
            </a:r>
            <a:endParaRPr lang="el-GR" sz="9600" b="1" i="1" dirty="0">
              <a:latin typeface="Times New Roman" panose="02020603050405020304" pitchFamily="18" charset="0"/>
              <a:cs typeface="Times New Roman" panose="02020603050405020304" pitchFamily="18" charset="0"/>
            </a:endParaRPr>
          </a:p>
          <a:p>
            <a:pPr marL="109728" indent="0" algn="just">
              <a:lnSpc>
                <a:spcPct val="120000"/>
              </a:lnSpc>
              <a:spcBef>
                <a:spcPts val="0"/>
              </a:spcBef>
              <a:buNone/>
            </a:pPr>
            <a:endParaRPr lang="en-US" sz="4800" b="1" i="1" dirty="0">
              <a:latin typeface="Times New Roman" panose="02020603050405020304" pitchFamily="18" charset="0"/>
              <a:cs typeface="Times New Roman" panose="02020603050405020304" pitchFamily="18" charset="0"/>
            </a:endParaRPr>
          </a:p>
          <a:p>
            <a:pPr marL="109728" indent="0" algn="just">
              <a:lnSpc>
                <a:spcPct val="120000"/>
              </a:lnSpc>
              <a:spcBef>
                <a:spcPts val="0"/>
              </a:spcBef>
              <a:buNone/>
            </a:pPr>
            <a:r>
              <a:rPr lang="el-GR" sz="9600" dirty="0" smtClean="0">
                <a:latin typeface="Times New Roman" panose="02020603050405020304" pitchFamily="18" charset="0"/>
                <a:cs typeface="Times New Roman" panose="02020603050405020304" pitchFamily="18" charset="0"/>
              </a:rPr>
              <a:t>Θέλουμε </a:t>
            </a:r>
            <a:r>
              <a:rPr lang="el-GR" sz="9600" dirty="0">
                <a:latin typeface="Times New Roman" panose="02020603050405020304" pitchFamily="18" charset="0"/>
                <a:cs typeface="Times New Roman" panose="02020603050405020304" pitchFamily="18" charset="0"/>
              </a:rPr>
              <a:t>μια Γενική Παιδεία </a:t>
            </a:r>
            <a:r>
              <a:rPr lang="el-GR" sz="9600" dirty="0" smtClean="0">
                <a:latin typeface="Times New Roman" panose="02020603050405020304" pitchFamily="18" charset="0"/>
                <a:cs typeface="Times New Roman" panose="02020603050405020304" pitchFamily="18" charset="0"/>
              </a:rPr>
              <a:t>ευρύτατων γνώσεων και μια επαγγελματική εκπαίδευση ευρέων ικανοτήτων ως στοιχείων απόκτησης πολλαπλών νέων εξειδικεύσεων, ώστε το </a:t>
            </a:r>
            <a:r>
              <a:rPr lang="el-GR" sz="9600" dirty="0">
                <a:latin typeface="Times New Roman" panose="02020603050405020304" pitchFamily="18" charset="0"/>
                <a:cs typeface="Times New Roman" panose="02020603050405020304" pitchFamily="18" charset="0"/>
              </a:rPr>
              <a:t>ανθρώπινο δυναμικό </a:t>
            </a:r>
            <a:r>
              <a:rPr lang="el-GR" sz="9600" dirty="0" smtClean="0">
                <a:latin typeface="Times New Roman" panose="02020603050405020304" pitchFamily="18" charset="0"/>
                <a:cs typeface="Times New Roman" panose="02020603050405020304" pitchFamily="18" charset="0"/>
              </a:rPr>
              <a:t>να είναι ανά  πάσα στιγμή ικανό να αφομοιώνει και να αποκτά νέες δεξιότητες</a:t>
            </a:r>
            <a:r>
              <a:rPr lang="en-US" sz="9600" dirty="0" smtClean="0">
                <a:latin typeface="Times New Roman" panose="02020603050405020304" pitchFamily="18" charset="0"/>
                <a:cs typeface="Times New Roman" panose="02020603050405020304" pitchFamily="18" charset="0"/>
              </a:rPr>
              <a:t>,</a:t>
            </a:r>
            <a:r>
              <a:rPr lang="el-GR" sz="9600" dirty="0" smtClean="0">
                <a:latin typeface="Times New Roman" panose="02020603050405020304" pitchFamily="18" charset="0"/>
                <a:cs typeface="Times New Roman" panose="02020603050405020304" pitchFamily="18" charset="0"/>
              </a:rPr>
              <a:t> προσαρμοσμένες στις </a:t>
            </a:r>
            <a:r>
              <a:rPr lang="el-GR" sz="9600" dirty="0">
                <a:latin typeface="Times New Roman" panose="02020603050405020304" pitchFamily="18" charset="0"/>
                <a:cs typeface="Times New Roman" panose="02020603050405020304" pitchFamily="18" charset="0"/>
              </a:rPr>
              <a:t>νέες </a:t>
            </a:r>
            <a:r>
              <a:rPr lang="el-GR" sz="9600" dirty="0" smtClean="0">
                <a:latin typeface="Times New Roman" panose="02020603050405020304" pitchFamily="18" charset="0"/>
                <a:cs typeface="Times New Roman" panose="02020603050405020304" pitchFamily="18" charset="0"/>
              </a:rPr>
              <a:t>τεχνολογίες, εξελισσόμενες </a:t>
            </a:r>
            <a:r>
              <a:rPr lang="el-GR" sz="9600" dirty="0">
                <a:latin typeface="Times New Roman" panose="02020603050405020304" pitchFamily="18" charset="0"/>
                <a:cs typeface="Times New Roman" panose="02020603050405020304" pitchFamily="18" charset="0"/>
              </a:rPr>
              <a:t>συνεχώς</a:t>
            </a:r>
            <a:r>
              <a:rPr lang="el-GR" sz="9600" dirty="0" smtClean="0">
                <a:latin typeface="Times New Roman" panose="02020603050405020304" pitchFamily="18" charset="0"/>
                <a:cs typeface="Times New Roman" panose="02020603050405020304" pitchFamily="18" charset="0"/>
              </a:rPr>
              <a:t>.</a:t>
            </a:r>
            <a:endParaRPr lang="en-US" sz="9600" dirty="0" smtClean="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7200" dirty="0" smtClean="0">
              <a:latin typeface="Arial" pitchFamily="34" charset="0"/>
              <a:cs typeface="Arial" pitchFamily="34" charset="0"/>
            </a:endParaRPr>
          </a:p>
          <a:p>
            <a:pPr marL="109728" indent="0">
              <a:buNone/>
            </a:pPr>
            <a:endParaRPr lang="el-GR" dirty="0">
              <a:latin typeface="Arial" pitchFamily="34" charset="0"/>
              <a:cs typeface="Arial" pitchFamily="34" charset="0"/>
            </a:endParaRPr>
          </a:p>
          <a:p>
            <a:endParaRPr lang="el-GR" dirty="0"/>
          </a:p>
        </p:txBody>
      </p:sp>
      <p:sp>
        <p:nvSpPr>
          <p:cNvPr id="3" name="Τίτλος 2"/>
          <p:cNvSpPr>
            <a:spLocks noGrp="1"/>
          </p:cNvSpPr>
          <p:nvPr>
            <p:ph type="title"/>
          </p:nvPr>
        </p:nvSpPr>
        <p:spPr/>
        <p:txBody>
          <a:bodyPr>
            <a:normAutofit fontScale="90000"/>
          </a:bodyPr>
          <a:lstStyle/>
          <a:p>
            <a:pPr algn="ctr"/>
            <a:r>
              <a:rPr lang="el-GR" dirty="0" smtClean="0">
                <a:effectLst/>
                <a:latin typeface="Times New Roman" panose="02020603050405020304" pitchFamily="18" charset="0"/>
                <a:cs typeface="Times New Roman" panose="02020603050405020304" pitchFamily="18" charset="0"/>
              </a:rPr>
              <a:t>Η κρισιμότητα του χρόνου προσαρμογής</a:t>
            </a:r>
            <a:endParaRPr lang="el-G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328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3112</TotalTime>
  <Words>2784</Words>
  <Application>Microsoft Office PowerPoint</Application>
  <PresentationFormat>Προβολή στην οθόνη (4:3)</PresentationFormat>
  <Paragraphs>327</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Συγκέντρωση</vt:lpstr>
      <vt:lpstr>                Η δυναμική των δεξιοτήτων,  κλειδί για την απορρόφηση στην αγορά εργασίας </vt:lpstr>
      <vt:lpstr> Με το βλέμμα στραμμένο στην ανάπτυξη  </vt:lpstr>
      <vt:lpstr>Τι να κάνουμε; </vt:lpstr>
      <vt:lpstr>H κατάσταση στην εκπαίδευση και στην οικονομία</vt:lpstr>
      <vt:lpstr>  Ένας κρίσιμος και αδιάσπαστος κύκλος </vt:lpstr>
      <vt:lpstr>Δύο κρίσιμα ζητούμενα </vt:lpstr>
      <vt:lpstr>Θεωρία &amp; Πράξη Εκπαίδευση και Πρακτική</vt:lpstr>
      <vt:lpstr>Αναντιστοιχίες ΕΕΚ – αγοράς εργασίας  </vt:lpstr>
      <vt:lpstr>Η κρισιμότητα του χρόνου προσαρμογής</vt:lpstr>
      <vt:lpstr>Οι προβλέψεις των επαγγελμάτων του μέλλοντος </vt:lpstr>
      <vt:lpstr> Διάγνωση Αναγκών της Αγοράς Εργασίας  στην Ελλάδα </vt:lpstr>
      <vt:lpstr>ΕΙΕΑΔ</vt:lpstr>
      <vt:lpstr> Διάγνωση και πρόβλεψη</vt:lpstr>
      <vt:lpstr>  Το παράδειγμα της Ιρλανδίας</vt:lpstr>
      <vt:lpstr> Ένα σύστημα αυτοεξέλιξης  εφ’ όρου ζωής  Το μυαλό δεν είναι ένα δοχείο που πρέπει να γεμίσει,      αλλά μια φωτιά που πρέπει ν’ ανάψει! - ΠΛΟΥΤΑΡΧΟΣ  </vt:lpstr>
      <vt:lpstr>Μια περίπτωση κινδύνου</vt:lpstr>
      <vt:lpstr>Η Ελλάδα τελευταία σε ψηφιακές ικανότητες! (Πηγή: Accenture, (2017), «Η ψηφιακή Ελλάδα: Ο δρόμος προς την ανάπτυξη», Μάιος 2017) </vt:lpstr>
      <vt:lpstr> Συνασπισμός για τις Ψηφιακές δεξιότητες στην Ε.Ε. </vt:lpstr>
      <vt:lpstr>Ψηφιακές επενδύσεις </vt:lpstr>
      <vt:lpstr>Η Ελλάδα σήμερα …</vt:lpstr>
      <vt:lpstr>Βασικές  ικανότητες</vt:lpstr>
      <vt:lpstr> ΤΠΕ ένας κρίσιμος τομέας </vt:lpstr>
      <vt:lpstr>Παρουσίαση του PowerPoint</vt:lpstr>
      <vt:lpstr>Υστέρηση σε βασικές δεξιότητες </vt:lpstr>
      <vt:lpstr>Επιδόσεις σε θεματικές δεξιότητες Η Ελλάδα στις  τελευταίες θέσεις (Πηγή: Έρευνα PIAAC - 2015 - ΟΟΣΑ)</vt:lpstr>
      <vt:lpstr>ΣΕΒ Κρίσιμα επαγγέλματα - 8 επιχειρηματικοί τομείς </vt:lpstr>
      <vt:lpstr>Τι επιχειρήσεις θέλουμε;</vt:lpstr>
      <vt:lpstr>Τι επαγγελματική εκπαίδευση θέλουμε;</vt:lpstr>
      <vt:lpstr>EPALE</vt:lpstr>
      <vt:lpstr>Σύστημα αξιολόγησης  της σχέσης ΕΕΚ – αγοράς εργασίας</vt:lpstr>
      <vt:lpstr>Με την ολιστική προσέγγιση </vt:lpstr>
      <vt:lpstr>Το Υπουργείο Παιδείας  πρέπει να ηγείται της ΕΕΚ </vt:lpstr>
      <vt:lpstr>Αναντιστοιχίες ΕΕΚ - Απασχόλησης</vt:lpstr>
      <vt:lpstr>Cedefop</vt:lpstr>
      <vt:lpstr>Εγκάρσιες - οριζόντιες δεξιότητες (Transversal – Horizontal skills)  Soft skills</vt:lpstr>
      <vt:lpstr>Επικεντρώνομαι  στα δικά μου δυνατά σημεία</vt:lpstr>
      <vt:lpstr>Συμπεράσματα</vt:lpstr>
      <vt:lpstr> Κλείνοντας</vt:lpstr>
      <vt:lpstr>Παρουσίαση του PowerPoint</vt:lpstr>
      <vt:lpstr>   Ημερίδα Ε.Ε.Τ.Ε.Κ.  Ο καταλυτικός ρόλος της Τεχνικής Επαγγελματικής Εκπαίδευσης στην οικονομική ανάπτυξη                                                     Αιγάλεω, 3 Μαρτίου 2018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Ευρωπαϊκή Ένωση Καλές Πρακτικές</dc:title>
  <dc:creator>USER</dc:creator>
  <cp:lastModifiedBy>USER</cp:lastModifiedBy>
  <cp:revision>414</cp:revision>
  <dcterms:created xsi:type="dcterms:W3CDTF">2016-03-27T18:30:43Z</dcterms:created>
  <dcterms:modified xsi:type="dcterms:W3CDTF">2018-03-01T20:15:33Z</dcterms:modified>
</cp:coreProperties>
</file>