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8" r:id="rId2"/>
    <p:sldMasterId id="2147483780" r:id="rId3"/>
  </p:sldMasterIdLst>
  <p:notesMasterIdLst>
    <p:notesMasterId r:id="rId41"/>
  </p:notesMasterIdLst>
  <p:sldIdLst>
    <p:sldId id="257" r:id="rId4"/>
    <p:sldId id="289" r:id="rId5"/>
    <p:sldId id="290" r:id="rId6"/>
    <p:sldId id="258" r:id="rId7"/>
    <p:sldId id="295" r:id="rId8"/>
    <p:sldId id="296" r:id="rId9"/>
    <p:sldId id="319" r:id="rId10"/>
    <p:sldId id="260" r:id="rId11"/>
    <p:sldId id="285" r:id="rId12"/>
    <p:sldId id="301" r:id="rId13"/>
    <p:sldId id="305" r:id="rId14"/>
    <p:sldId id="288" r:id="rId15"/>
    <p:sldId id="263" r:id="rId16"/>
    <p:sldId id="308" r:id="rId17"/>
    <p:sldId id="321" r:id="rId18"/>
    <p:sldId id="264" r:id="rId19"/>
    <p:sldId id="309" r:id="rId20"/>
    <p:sldId id="265" r:id="rId21"/>
    <p:sldId id="266" r:id="rId22"/>
    <p:sldId id="269" r:id="rId23"/>
    <p:sldId id="272" r:id="rId24"/>
    <p:sldId id="273" r:id="rId25"/>
    <p:sldId id="304" r:id="rId26"/>
    <p:sldId id="307" r:id="rId27"/>
    <p:sldId id="291" r:id="rId28"/>
    <p:sldId id="316" r:id="rId29"/>
    <p:sldId id="292" r:id="rId30"/>
    <p:sldId id="323" r:id="rId31"/>
    <p:sldId id="310" r:id="rId32"/>
    <p:sldId id="293" r:id="rId33"/>
    <p:sldId id="312" r:id="rId34"/>
    <p:sldId id="311" r:id="rId35"/>
    <p:sldId id="322" r:id="rId36"/>
    <p:sldId id="306" r:id="rId37"/>
    <p:sldId id="317" r:id="rId38"/>
    <p:sldId id="315" r:id="rId39"/>
    <p:sldId id="284" r:id="rId4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18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xVal>
            <c:numRef>
              <c:f>Φύλλο2!$A$2:$A$11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xVal>
          <c:yVal>
            <c:numRef>
              <c:f>Φύλλο2!$B$2:$B$11</c:f>
              <c:numCache>
                <c:formatCode>General</c:formatCode>
                <c:ptCount val="10"/>
                <c:pt idx="0">
                  <c:v>2.78</c:v>
                </c:pt>
                <c:pt idx="1">
                  <c:v>2.54</c:v>
                </c:pt>
                <c:pt idx="2">
                  <c:v>2.57</c:v>
                </c:pt>
                <c:pt idx="3">
                  <c:v>2.91</c:v>
                </c:pt>
                <c:pt idx="4">
                  <c:v>3.11</c:v>
                </c:pt>
                <c:pt idx="5">
                  <c:v>2.63</c:v>
                </c:pt>
                <c:pt idx="6">
                  <c:v>2.29</c:v>
                </c:pt>
                <c:pt idx="7">
                  <c:v>2.25</c:v>
                </c:pt>
                <c:pt idx="8">
                  <c:v>2.44</c:v>
                </c:pt>
                <c:pt idx="9">
                  <c:v>2.2799999999999998</c:v>
                </c:pt>
              </c:numCache>
            </c:numRef>
          </c:yVal>
          <c:smooth val="1"/>
        </c:ser>
        <c:ser>
          <c:idx val="1"/>
          <c:order val="1"/>
          <c:xVal>
            <c:numRef>
              <c:f>Φύλλο2!$A$2:$A$11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xVal>
          <c:yVal>
            <c:numRef>
              <c:f>Φύλλο2!$C$2:$C$11</c:f>
              <c:numCache>
                <c:formatCode>General</c:formatCode>
                <c:ptCount val="10"/>
                <c:pt idx="0">
                  <c:v>4.47</c:v>
                </c:pt>
                <c:pt idx="1">
                  <c:v>4.2</c:v>
                </c:pt>
                <c:pt idx="2">
                  <c:v>3.6</c:v>
                </c:pt>
                <c:pt idx="3">
                  <c:v>3.66</c:v>
                </c:pt>
                <c:pt idx="4">
                  <c:v>3.5</c:v>
                </c:pt>
                <c:pt idx="5">
                  <c:v>3.26</c:v>
                </c:pt>
                <c:pt idx="6">
                  <c:v>3.39</c:v>
                </c:pt>
                <c:pt idx="7">
                  <c:v>4.0199999999999996</c:v>
                </c:pt>
                <c:pt idx="8">
                  <c:v>4.5199999999999996</c:v>
                </c:pt>
                <c:pt idx="9">
                  <c:v>4.0599999999999996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882176"/>
        <c:axId val="40883712"/>
      </c:scatterChart>
      <c:valAx>
        <c:axId val="40882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883712"/>
        <c:crosses val="autoZero"/>
        <c:crossBetween val="midCat"/>
      </c:valAx>
      <c:valAx>
        <c:axId val="40883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88217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C0911-5E44-42D5-8130-2797CED06A6C}" type="datetimeFigureOut">
              <a:rPr lang="el-GR" smtClean="0"/>
              <a:t>4/3/2013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9882F-5AB5-4569-8EEC-CA5BC6EE94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9521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9882F-5AB5-4569-8EEC-CA5BC6EE94C3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419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647D4-FC09-460F-AF35-9EE7836DC7BF}" type="slidenum">
              <a:rPr lang="el-GR">
                <a:solidFill>
                  <a:prstClr val="black"/>
                </a:solidFill>
              </a:rPr>
              <a:pPr eaLnBrk="1" hangingPunct="1"/>
              <a:t>9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9882F-5AB5-4569-8EEC-CA5BC6EE94C3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0803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17C8175-5B2C-46D6-BC1F-16670CC81969}" type="datetimeFigureOut">
              <a:rPr lang="el-GR" smtClean="0"/>
              <a:pPr/>
              <a:t>4/3/2013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>
              <a:solidFill>
                <a:srgbClr val="EBDDC3"/>
              </a:solidFill>
            </a:endParaRPr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7F28CC-0579-47D9-8A8E-815751608F4B}" type="slidenum">
              <a:rPr lang="el-GR" smtClean="0">
                <a:solidFill>
                  <a:srgbClr val="EBDDC3"/>
                </a:solidFill>
              </a:rPr>
              <a:pPr/>
              <a:t>‹#›</a:t>
            </a:fld>
            <a:endParaRPr lang="el-GR">
              <a:solidFill>
                <a:srgbClr val="EBDDC3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F28CC-0579-47D9-8A8E-815751608F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7" name="Ορθογώνιο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A7F28CC-0579-47D9-8A8E-815751608F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Ορθογώνιο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17C8175-5B2C-46D6-BC1F-16670CC81969}" type="datetimeFigureOut">
              <a:rPr lang="el-GR" smtClean="0"/>
              <a:pPr/>
              <a:t>4/3/2013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>
              <a:solidFill>
                <a:srgbClr val="EBDDC3"/>
              </a:solidFill>
            </a:endParaRPr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7F28CC-0579-47D9-8A8E-815751608F4B}" type="slidenum">
              <a:rPr lang="el-GR" smtClean="0">
                <a:solidFill>
                  <a:srgbClr val="EBDDC3"/>
                </a:solidFill>
              </a:rPr>
              <a:pPr/>
              <a:t>‹#›</a:t>
            </a:fld>
            <a:endParaRPr lang="el-GR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6851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7F28CC-0579-47D9-8A8E-815751608F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63663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13" name="Θέση αριθμού διαφάνειας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A7F28CC-0579-47D9-8A8E-815751608F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434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A7F28CC-0579-47D9-8A8E-815751608F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Θέση υποσέλιδου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201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12" name="Θέση αριθμού διαφάνειας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A7F28CC-0579-47D9-8A8E-815751608F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728527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7F28CC-0579-47D9-8A8E-815751608F4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6136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7F28CC-0579-47D9-8A8E-815751608F4B}" type="slidenum">
              <a:rPr lang="el-GR" smtClean="0">
                <a:solidFill>
                  <a:srgbClr val="775F55"/>
                </a:solidFill>
              </a:rPr>
              <a:pPr/>
              <a:t>‹#›</a:t>
            </a:fld>
            <a:endParaRPr lang="el-G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1309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7F28CC-0579-47D9-8A8E-815751608F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2183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7F28CC-0579-47D9-8A8E-815751608F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Ορθογώνιο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1" name="Ορθογώνιο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13" name="Θέση αριθμού διαφάνειας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A7F28CC-0579-47D9-8A8E-815751608F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388076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F28CC-0579-47D9-8A8E-815751608F4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88981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7" name="Ορθογώνιο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A7F28CC-0579-47D9-8A8E-815751608F4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75112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Ορθογώνιο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17C8175-5B2C-46D6-BC1F-16670CC81969}" type="datetimeFigureOut">
              <a:rPr lang="el-GR" smtClean="0"/>
              <a:pPr/>
              <a:t>4/3/2013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>
              <a:solidFill>
                <a:srgbClr val="EBDDC3"/>
              </a:solidFill>
            </a:endParaRPr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7F28CC-0579-47D9-8A8E-815751608F4B}" type="slidenum">
              <a:rPr lang="el-GR" smtClean="0">
                <a:solidFill>
                  <a:srgbClr val="EBDDC3"/>
                </a:solidFill>
              </a:rPr>
              <a:pPr/>
              <a:t>‹#›</a:t>
            </a:fld>
            <a:endParaRPr lang="el-GR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0081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7F28CC-0579-47D9-8A8E-815751608F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346532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13" name="Θέση αριθμού διαφάνειας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A7F28CC-0579-47D9-8A8E-815751608F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19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A7F28CC-0579-47D9-8A8E-815751608F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Θέση υποσέλιδου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2189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12" name="Θέση αριθμού διαφάνειας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A7F28CC-0579-47D9-8A8E-815751608F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2464249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7F28CC-0579-47D9-8A8E-815751608F4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16334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7F28CC-0579-47D9-8A8E-815751608F4B}" type="slidenum">
              <a:rPr lang="el-GR" smtClean="0">
                <a:solidFill>
                  <a:srgbClr val="775F55"/>
                </a:solidFill>
              </a:rPr>
              <a:pPr/>
              <a:t>‹#›</a:t>
            </a:fld>
            <a:endParaRPr lang="el-G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657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13" name="Θέση αριθμού διαφάνειας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A7F28CC-0579-47D9-8A8E-815751608F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7F28CC-0579-47D9-8A8E-815751608F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925623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Ορθογώνιο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1" name="Ορθογώνιο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13" name="Θέση αριθμού διαφάνειας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A7F28CC-0579-47D9-8A8E-815751608F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799082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F28CC-0579-47D9-8A8E-815751608F4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89470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7" name="Ορθογώνιο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A7F28CC-0579-47D9-8A8E-815751608F4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3513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A7F28CC-0579-47D9-8A8E-815751608F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Θέση υποσέλιδου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>
              <a:solidFill>
                <a:srgbClr val="775F55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12" name="Θέση αριθμού διαφάνειας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A7F28CC-0579-47D9-8A8E-815751608F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7F28CC-0579-47D9-8A8E-815751608F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7F28CC-0579-47D9-8A8E-815751608F4B}" type="slidenum">
              <a:rPr lang="el-GR" smtClean="0">
                <a:solidFill>
                  <a:srgbClr val="775F55"/>
                </a:solidFill>
              </a:rPr>
              <a:pPr/>
              <a:t>‹#›</a:t>
            </a:fld>
            <a:endParaRPr lang="el-GR">
              <a:solidFill>
                <a:srgbClr val="775F55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7F28CC-0579-47D9-8A8E-815751608F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Ορθογώνιο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1" name="Ορθογώνιο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13" name="Θέση αριθμού διαφάνειας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A7F28CC-0579-47D9-8A8E-815751608F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7F28CC-0579-47D9-8A8E-815751608F4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7F28CC-0579-47D9-8A8E-815751608F4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153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7C8175-5B2C-46D6-BC1F-16670CC81969}" type="datetimeFigureOut">
              <a:rPr lang="el-GR" smtClean="0">
                <a:solidFill>
                  <a:srgbClr val="775F55"/>
                </a:solidFill>
              </a:rPr>
              <a:pPr/>
              <a:t>4/3/2013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7F28CC-0579-47D9-8A8E-815751608F4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1652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______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340894"/>
          </a:xfrm>
        </p:spPr>
        <p:txBody>
          <a:bodyPr>
            <a:normAutofit fontScale="90000"/>
          </a:bodyPr>
          <a:lstStyle/>
          <a:p>
            <a:r>
              <a:rPr lang="el-GR" b="1" dirty="0" err="1"/>
              <a:t>τσαμουργκέλης</a:t>
            </a:r>
            <a:r>
              <a:rPr lang="el-GR" b="1" dirty="0"/>
              <a:t> </a:t>
            </a:r>
            <a:r>
              <a:rPr lang="el-GR" b="1" dirty="0" err="1"/>
              <a:t>γιάννης</a:t>
            </a:r>
            <a:r>
              <a:rPr lang="el-GR" b="1" dirty="0"/>
              <a:t/>
            </a:r>
            <a:br>
              <a:rPr lang="el-GR" b="1" dirty="0"/>
            </a:br>
            <a:r>
              <a:rPr lang="el-GR" sz="3100" b="1" dirty="0"/>
              <a:t>επίκουρος καθηγητής διεθνούς οικονομικής </a:t>
            </a:r>
            <a:r>
              <a:rPr lang="el-GR" sz="3100" b="1" dirty="0" smtClean="0"/>
              <a:t/>
            </a:r>
            <a:br>
              <a:rPr lang="el-GR" sz="3100" b="1" dirty="0" smtClean="0"/>
            </a:br>
            <a:r>
              <a:rPr lang="el-GR" sz="3100" b="1" dirty="0" smtClean="0"/>
              <a:t>παν/</a:t>
            </a:r>
            <a:r>
              <a:rPr lang="el-GR" sz="3100" b="1" dirty="0" err="1" smtClean="0"/>
              <a:t>μιο</a:t>
            </a:r>
            <a:r>
              <a:rPr lang="el-GR" sz="3100" b="1" dirty="0" smtClean="0"/>
              <a:t> </a:t>
            </a:r>
            <a:r>
              <a:rPr lang="el-GR" sz="3100" b="1" dirty="0"/>
              <a:t>αιγαίου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648" y="1981200"/>
            <a:ext cx="8153400" cy="4114800"/>
          </a:xfrm>
        </p:spPr>
        <p:txBody>
          <a:bodyPr>
            <a:normAutofit lnSpcReduction="10000"/>
          </a:bodyPr>
          <a:lstStyle/>
          <a:p>
            <a:endParaRPr lang="el-GR" sz="4400" b="1" dirty="0" smtClean="0"/>
          </a:p>
          <a:p>
            <a:r>
              <a:rPr lang="el-GR" sz="4400" b="1" dirty="0" smtClean="0"/>
              <a:t> πτυχές </a:t>
            </a:r>
            <a:r>
              <a:rPr lang="el-GR" sz="4400" b="1" dirty="0"/>
              <a:t>της κρίσης </a:t>
            </a:r>
            <a:endParaRPr lang="el-GR" sz="4400" b="1" dirty="0" smtClean="0"/>
          </a:p>
          <a:p>
            <a:r>
              <a:rPr lang="el-GR" sz="4400" b="1" dirty="0" smtClean="0"/>
              <a:t> Μικρομεσαίες επιχειρήσεις </a:t>
            </a:r>
          </a:p>
          <a:p>
            <a:r>
              <a:rPr lang="el-GR" sz="4400" b="1" dirty="0" smtClean="0"/>
              <a:t> Ευκαιρίες και προοπτικές</a:t>
            </a:r>
          </a:p>
          <a:p>
            <a:endParaRPr lang="el-GR" sz="4400" b="1" dirty="0"/>
          </a:p>
          <a:p>
            <a:pPr lvl="8"/>
            <a:r>
              <a:rPr lang="el-GR" sz="3300" b="1" dirty="0" smtClean="0"/>
              <a:t>4 Μαρτίου 2013</a:t>
            </a:r>
            <a:endParaRPr lang="el-GR" sz="3300" b="1" dirty="0"/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82615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2648" y="332656"/>
            <a:ext cx="8153400" cy="950234"/>
          </a:xfrm>
        </p:spPr>
        <p:txBody>
          <a:bodyPr>
            <a:normAutofit fontScale="90000"/>
          </a:bodyPr>
          <a:lstStyle/>
          <a:p>
            <a:r>
              <a:rPr lang="el-GR" sz="2200" b="1" u="sng" dirty="0"/>
              <a:t>ΑΚΡΙΒΟ ΧΡΗΜΑ</a:t>
            </a:r>
            <a:br>
              <a:rPr lang="el-GR" sz="2200" b="1" u="sng" dirty="0"/>
            </a:br>
            <a:r>
              <a:rPr lang="el-GR" sz="2200" b="1" u="sng" dirty="0"/>
              <a:t>Ποσοστιαία Διαφορά Καθαρού </a:t>
            </a:r>
            <a:r>
              <a:rPr lang="el-GR" sz="2200" b="1" u="sng" dirty="0" err="1"/>
              <a:t>Επιτοκιακού</a:t>
            </a:r>
            <a:r>
              <a:rPr lang="el-GR" sz="2200" b="1" u="sng" dirty="0"/>
              <a:t> Περιθωρίου</a:t>
            </a:r>
            <a:br>
              <a:rPr lang="el-GR" sz="2200" b="1" u="sng" dirty="0"/>
            </a:br>
            <a:r>
              <a:rPr lang="el-GR" sz="2200" b="1" u="sng" dirty="0"/>
              <a:t>Ελλάδας με τις χώρες  της ζώνης του ευρώ. Τραπεζικοί Όμιλοι</a:t>
            </a:r>
            <a:r>
              <a:rPr lang="el-GR" u="sng" dirty="0"/>
              <a:t/>
            </a:r>
            <a:br>
              <a:rPr lang="el-GR" u="sng" dirty="0"/>
            </a:b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7254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r>
              <a:rPr lang="el-GR" sz="3600" b="1" u="sng" dirty="0"/>
              <a:t>Επιτόκιο δανεισμού για ΝΕΑ δάνεια προς </a:t>
            </a:r>
            <a:r>
              <a:rPr lang="el-GR" sz="3600" b="1" u="sng" dirty="0" smtClean="0"/>
              <a:t>επιχειρήσεις. Έτος </a:t>
            </a:r>
            <a:r>
              <a:rPr lang="el-GR" sz="3600" b="1" u="sng" dirty="0"/>
              <a:t>2011 </a:t>
            </a:r>
            <a:br>
              <a:rPr lang="el-GR" sz="3600" b="1" u="sng" dirty="0"/>
            </a:br>
            <a:endParaRPr lang="el-GR" sz="3600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92356498"/>
              </p:ext>
            </p:extLst>
          </p:nvPr>
        </p:nvGraphicFramePr>
        <p:xfrm>
          <a:off x="0" y="1454746"/>
          <a:ext cx="8784975" cy="550031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93698"/>
                <a:gridCol w="1490270"/>
                <a:gridCol w="1598572"/>
                <a:gridCol w="1290502"/>
                <a:gridCol w="1611933"/>
              </a:tblGrid>
              <a:tr h="2720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Δάνεια μέχρι 1εκ€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Δάνεια άνω 1εκ</a:t>
                      </a:r>
                      <a:endParaRPr lang="el-G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720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δεκ2009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δεκ2010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δεκ2009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δεκ2010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0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Βέλγιο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2,42</a:t>
                      </a:r>
                      <a:endParaRPr lang="el-G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2,63</a:t>
                      </a:r>
                      <a:endParaRPr lang="el-G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1,63</a:t>
                      </a:r>
                      <a:endParaRPr lang="el-G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1,95</a:t>
                      </a:r>
                      <a:endParaRPr lang="el-G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Γαλλία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2,71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2,65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1,94</a:t>
                      </a:r>
                      <a:endParaRPr lang="el-G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2,19</a:t>
                      </a:r>
                      <a:endParaRPr lang="el-G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Γερμανία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3,36</a:t>
                      </a:r>
                      <a:endParaRPr lang="el-G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3,76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2,57</a:t>
                      </a:r>
                      <a:endParaRPr lang="el-G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2,78</a:t>
                      </a:r>
                      <a:endParaRPr lang="el-G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Ελλάδα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4,70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6,32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3,24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4,95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71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Ιρλανδία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3,32</a:t>
                      </a:r>
                      <a:endParaRPr lang="el-G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3,87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2,50</a:t>
                      </a:r>
                      <a:endParaRPr lang="el-G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3,12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24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Πορτογαλία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4,95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5,92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3,27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4,44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Ισπανία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3,63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3,78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2,16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2,57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Ιταλία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2,95</a:t>
                      </a:r>
                      <a:endParaRPr lang="el-G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3,18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1,78</a:t>
                      </a:r>
                      <a:endParaRPr lang="el-G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2,56</a:t>
                      </a:r>
                      <a:endParaRPr lang="el-G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Κύπρος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6,00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6,64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5,47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6,18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761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sz="3600" b="1" smtClean="0"/>
              <a:t>ΧΡΗΜΑΤΟΔΟΤΗΣΗ ΠΟΛΙΤΙΚΟΥ ΣΥΣΤΗΜΑΤΟΣ</a:t>
            </a:r>
          </a:p>
        </p:txBody>
      </p:sp>
      <p:graphicFrame>
        <p:nvGraphicFramePr>
          <p:cNvPr id="1843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84213" y="1557338"/>
          <a:ext cx="7632700" cy="482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r:id="rId3" imgW="7632854" imgH="4828450" progId="Excel.Chart.8">
                  <p:embed/>
                </p:oleObj>
              </mc:Choice>
              <mc:Fallback>
                <p:oleObj r:id="rId3" imgW="7632854" imgH="4828450" progId="Excel.Char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557338"/>
                        <a:ext cx="7632700" cy="482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877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Μη ευελιξία και ο ΦΑΥΛΟΣ ΚΥΚΛΟΣ από τους περιορισμούς ρευστότητας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922125"/>
          </a:xfrm>
        </p:spPr>
        <p:txBody>
          <a:bodyPr>
            <a:normAutofit/>
          </a:bodyPr>
          <a:lstStyle/>
          <a:p>
            <a:pPr lvl="0"/>
            <a:r>
              <a:rPr lang="el-GR" sz="3000" dirty="0">
                <a:solidFill>
                  <a:prstClr val="black"/>
                </a:solidFill>
              </a:rPr>
              <a:t>→ πτωχεύσεις </a:t>
            </a:r>
            <a:r>
              <a:rPr lang="el-GR" sz="3000" dirty="0" smtClean="0">
                <a:solidFill>
                  <a:prstClr val="black"/>
                </a:solidFill>
              </a:rPr>
              <a:t>και απαξία στην πραγματική οικονομία  </a:t>
            </a:r>
            <a:r>
              <a:rPr lang="el-GR" sz="3000" dirty="0">
                <a:solidFill>
                  <a:prstClr val="black"/>
                </a:solidFill>
              </a:rPr>
              <a:t>→ </a:t>
            </a:r>
            <a:endParaRPr lang="el-GR" sz="3000" dirty="0" smtClean="0">
              <a:solidFill>
                <a:prstClr val="black"/>
              </a:solidFill>
            </a:endParaRPr>
          </a:p>
          <a:p>
            <a:pPr lvl="0"/>
            <a:r>
              <a:rPr lang="el-GR" sz="3000" dirty="0" smtClean="0">
                <a:solidFill>
                  <a:prstClr val="black"/>
                </a:solidFill>
              </a:rPr>
              <a:t>αύξηση των τραπεζικών επισφαλειών </a:t>
            </a:r>
            <a:r>
              <a:rPr lang="el-GR" sz="3000" dirty="0">
                <a:solidFill>
                  <a:prstClr val="black"/>
                </a:solidFill>
              </a:rPr>
              <a:t> → </a:t>
            </a:r>
            <a:endParaRPr lang="el-GR" sz="3000" dirty="0" smtClean="0">
              <a:solidFill>
                <a:prstClr val="black"/>
              </a:solidFill>
            </a:endParaRPr>
          </a:p>
          <a:p>
            <a:pPr lvl="0"/>
            <a:r>
              <a:rPr lang="el-GR" sz="3000" dirty="0" smtClean="0">
                <a:solidFill>
                  <a:prstClr val="black"/>
                </a:solidFill>
              </a:rPr>
              <a:t> περαιτέρω αύξηση του κόστους χρήματος και περιορισμό των δανείων  και πιστοδοτήσεων  → </a:t>
            </a:r>
          </a:p>
          <a:p>
            <a:pPr lvl="0"/>
            <a:r>
              <a:rPr lang="el-GR" sz="3000" dirty="0" smtClean="0">
                <a:solidFill>
                  <a:prstClr val="black"/>
                </a:solidFill>
              </a:rPr>
              <a:t> νέες πτωχεύσεις και περαιτέρω απαξία στην πραγματική οικονομία </a:t>
            </a:r>
            <a:r>
              <a:rPr lang="el-GR" sz="3000" dirty="0">
                <a:solidFill>
                  <a:prstClr val="black"/>
                </a:solidFill>
              </a:rPr>
              <a:t>→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5851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ΦΑΥΛΟΣ ΚΥΚΛΟΣ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Περαιτέρω…</a:t>
            </a:r>
          </a:p>
          <a:p>
            <a:r>
              <a:rPr lang="el-GR" dirty="0" smtClean="0"/>
              <a:t>Όσο μεγαλύτερη η πίεση από τον πληθωρισμό</a:t>
            </a:r>
          </a:p>
          <a:p>
            <a:r>
              <a:rPr lang="el-GR" dirty="0" smtClean="0"/>
              <a:t>Όσο μεγαλύτερη η πίεση από την έλλειψη ρευστότητας </a:t>
            </a:r>
          </a:p>
          <a:p>
            <a:endParaRPr lang="el-GR" dirty="0"/>
          </a:p>
          <a:p>
            <a:r>
              <a:rPr lang="el-GR" dirty="0" smtClean="0"/>
              <a:t>Τόσο μεγαλύτερη η ανάγκη για μείωση του κόστους εργασίας....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37409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-27297" y="0"/>
            <a:ext cx="9130353" cy="125559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>Διαρθρωτικές αιτίες – λάθος χειρισμοί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15738" y="1501254"/>
            <a:ext cx="9155557" cy="536357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l-GR" dirty="0" smtClean="0"/>
          </a:p>
          <a:p>
            <a:r>
              <a:rPr lang="el-GR" dirty="0" smtClean="0"/>
              <a:t>Ο νομισματικός εκτροχιασμός μετά το </a:t>
            </a:r>
            <a:r>
              <a:rPr lang="el-GR" dirty="0" smtClean="0"/>
              <a:t>2001 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Και ο δημοσιονομικός εκτροχιασμός του 2008-09</a:t>
            </a:r>
          </a:p>
          <a:p>
            <a:endParaRPr lang="el-GR" dirty="0"/>
          </a:p>
          <a:p>
            <a:r>
              <a:rPr lang="el-GR" dirty="0" smtClean="0"/>
              <a:t>Οδήγησαν στην απώλεια ισορροπίας ενός διαρθρωτικά ανεπαρκούς οικονομικού </a:t>
            </a:r>
            <a:r>
              <a:rPr lang="el-GR" dirty="0" smtClean="0"/>
              <a:t>συστήματος</a:t>
            </a:r>
          </a:p>
          <a:p>
            <a:endParaRPr lang="el-GR" dirty="0" smtClean="0"/>
          </a:p>
          <a:p>
            <a:r>
              <a:rPr lang="el-GR" dirty="0" smtClean="0"/>
              <a:t>Λάθος χειρισμοί ενέπλεξαν την οικονομία σε φαύλο κύκλο και δυναμική ύφεση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16171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ΦΑΥΛΟΣ ΚΥΚΛΟΣ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922125"/>
          </a:xfrm>
        </p:spPr>
        <p:txBody>
          <a:bodyPr>
            <a:normAutofit/>
          </a:bodyPr>
          <a:lstStyle/>
          <a:p>
            <a:pPr lvl="0"/>
            <a:r>
              <a:rPr lang="el-GR" sz="4000" dirty="0" smtClean="0">
                <a:solidFill>
                  <a:prstClr val="black"/>
                </a:solidFill>
              </a:rPr>
              <a:t>Δυσχέρεια στο </a:t>
            </a:r>
            <a:r>
              <a:rPr lang="el-GR" sz="4000" dirty="0">
                <a:solidFill>
                  <a:prstClr val="black"/>
                </a:solidFill>
              </a:rPr>
              <a:t>μεταρρυθμιστικό έργο καθώς επιτελείται </a:t>
            </a:r>
            <a:r>
              <a:rPr lang="el-GR" sz="4000" dirty="0" smtClean="0">
                <a:solidFill>
                  <a:prstClr val="black"/>
                </a:solidFill>
              </a:rPr>
              <a:t>με:</a:t>
            </a:r>
          </a:p>
          <a:p>
            <a:pPr lvl="1"/>
            <a:r>
              <a:rPr lang="el-GR" sz="4000" dirty="0" smtClean="0">
                <a:solidFill>
                  <a:prstClr val="black"/>
                </a:solidFill>
              </a:rPr>
              <a:t> </a:t>
            </a:r>
            <a:r>
              <a:rPr lang="el-GR" sz="4000" dirty="0">
                <a:solidFill>
                  <a:prstClr val="black"/>
                </a:solidFill>
              </a:rPr>
              <a:t>όρους οικονομικής δυσπραγίας </a:t>
            </a:r>
            <a:r>
              <a:rPr lang="el-GR" sz="4000" dirty="0" smtClean="0">
                <a:solidFill>
                  <a:prstClr val="black"/>
                </a:solidFill>
              </a:rPr>
              <a:t>  </a:t>
            </a:r>
          </a:p>
          <a:p>
            <a:pPr marL="365760" lvl="1" indent="0">
              <a:buNone/>
            </a:pPr>
            <a:r>
              <a:rPr lang="el-GR" sz="4000" dirty="0">
                <a:solidFill>
                  <a:prstClr val="black"/>
                </a:solidFill>
              </a:rPr>
              <a:t> </a:t>
            </a:r>
            <a:r>
              <a:rPr lang="el-GR" sz="4000" dirty="0" smtClean="0">
                <a:solidFill>
                  <a:prstClr val="black"/>
                </a:solidFill>
              </a:rPr>
              <a:t>   και </a:t>
            </a:r>
            <a:r>
              <a:rPr lang="el-GR" sz="4000" dirty="0">
                <a:solidFill>
                  <a:prstClr val="black"/>
                </a:solidFill>
              </a:rPr>
              <a:t>ανέχειας </a:t>
            </a:r>
            <a:endParaRPr lang="el-GR" sz="4000" dirty="0" smtClean="0">
              <a:solidFill>
                <a:prstClr val="black"/>
              </a:solidFill>
            </a:endParaRPr>
          </a:p>
          <a:p>
            <a:pPr lvl="1"/>
            <a:r>
              <a:rPr lang="el-GR" sz="4000" dirty="0" smtClean="0">
                <a:solidFill>
                  <a:prstClr val="black"/>
                </a:solidFill>
              </a:rPr>
              <a:t> </a:t>
            </a:r>
            <a:r>
              <a:rPr lang="el-GR" sz="4000" dirty="0" smtClean="0">
                <a:solidFill>
                  <a:prstClr val="black"/>
                </a:solidFill>
              </a:rPr>
              <a:t>οικονομικής και κοινωνικής </a:t>
            </a:r>
            <a:r>
              <a:rPr lang="el-GR" sz="4000" dirty="0" smtClean="0">
                <a:solidFill>
                  <a:prstClr val="black"/>
                </a:solidFill>
              </a:rPr>
              <a:t>αποδιάρθρωσης</a:t>
            </a:r>
          </a:p>
          <a:p>
            <a:pPr lvl="1"/>
            <a:r>
              <a:rPr lang="el-GR" sz="4000" dirty="0" smtClean="0">
                <a:solidFill>
                  <a:prstClr val="black"/>
                </a:solidFill>
              </a:rPr>
              <a:t> πολιτικής </a:t>
            </a:r>
            <a:r>
              <a:rPr lang="el-GR" sz="4000" dirty="0">
                <a:solidFill>
                  <a:prstClr val="black"/>
                </a:solidFill>
              </a:rPr>
              <a:t>αστάθειας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5575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Πρώτο και μεγάλο θύμα οι μικρομεσαίες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Το οικονομικό περιβάλλον πλήττει </a:t>
            </a:r>
          </a:p>
          <a:p>
            <a:r>
              <a:rPr lang="el-GR" dirty="0" smtClean="0"/>
              <a:t>Πρώτα τις ΜΜΕ</a:t>
            </a:r>
          </a:p>
          <a:p>
            <a:r>
              <a:rPr lang="el-GR" dirty="0" smtClean="0"/>
              <a:t>Και κύρια τις ΜΜΕ</a:t>
            </a:r>
          </a:p>
          <a:p>
            <a:pPr marL="0" indent="0" algn="ctr">
              <a:buNone/>
            </a:pPr>
            <a:r>
              <a:rPr lang="el-GR" b="1" u="sng" dirty="0" smtClean="0"/>
              <a:t>εξαιτίας </a:t>
            </a:r>
          </a:p>
          <a:p>
            <a:r>
              <a:rPr lang="el-GR" dirty="0" smtClean="0"/>
              <a:t>της ευαισθησίας στους κύκλους της ζήτησης,</a:t>
            </a:r>
          </a:p>
          <a:p>
            <a:r>
              <a:rPr lang="el-GR" dirty="0" smtClean="0"/>
              <a:t> την εξάρτηση από τεχνολογίες έντασης εργασίας,</a:t>
            </a:r>
          </a:p>
          <a:p>
            <a:r>
              <a:rPr lang="el-GR" dirty="0"/>
              <a:t>τ</a:t>
            </a:r>
            <a:r>
              <a:rPr lang="el-GR" dirty="0" smtClean="0"/>
              <a:t>ην εξάρτηση από δανειακά κεφάλαια</a:t>
            </a:r>
            <a:endParaRPr lang="el-GR" dirty="0"/>
          </a:p>
          <a:p>
            <a:r>
              <a:rPr lang="el-GR" dirty="0" smtClean="0"/>
              <a:t> τη μικρή εξαγωγική δραστηριότητα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523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Που πάμε;  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r>
              <a:rPr lang="el-GR" dirty="0" smtClean="0"/>
              <a:t>Εισροή ξένου κεφαλαίου </a:t>
            </a:r>
          </a:p>
          <a:p>
            <a:r>
              <a:rPr lang="el-GR" dirty="0" smtClean="0"/>
              <a:t>εξισορροπημένη» εκδοχή του πελατειακού πολιτικού συστήματος που δημιούργησε την κρίση</a:t>
            </a:r>
          </a:p>
          <a:p>
            <a:pPr lvl="1"/>
            <a:r>
              <a:rPr lang="el-GR" dirty="0" smtClean="0"/>
              <a:t>όξυνση της εισοδηματικής ανισοκατανομής</a:t>
            </a:r>
          </a:p>
          <a:p>
            <a:pPr lvl="1"/>
            <a:r>
              <a:rPr lang="el-GR" dirty="0" smtClean="0"/>
              <a:t>με πολωμένη κοινωνία – «άνεργη ανάπτυξη» και </a:t>
            </a:r>
            <a:r>
              <a:rPr lang="el-GR" b="1" u="sng" dirty="0" smtClean="0"/>
              <a:t>εξαφάνιση της Μεσαίας Τάξης</a:t>
            </a:r>
          </a:p>
          <a:p>
            <a:pPr lvl="1"/>
            <a:r>
              <a:rPr lang="el-GR" dirty="0" smtClean="0"/>
              <a:t>Με τρεις τράπεζες!!!!!!!!!!!!</a:t>
            </a:r>
          </a:p>
          <a:p>
            <a:pPr lvl="1"/>
            <a:r>
              <a:rPr lang="el-GR" dirty="0" smtClean="0"/>
              <a:t>Με συμπίεση της ελληνικής επιχειρηματικότητας</a:t>
            </a:r>
          </a:p>
          <a:p>
            <a:pPr lvl="1"/>
            <a:r>
              <a:rPr lang="el-GR" dirty="0" smtClean="0"/>
              <a:t>Αυταρχική Δημοκρατία </a:t>
            </a:r>
            <a:r>
              <a:rPr lang="el-GR" dirty="0"/>
              <a:t>Σ</a:t>
            </a:r>
            <a:r>
              <a:rPr lang="el-GR" dirty="0" smtClean="0"/>
              <a:t>υντεταγμένων </a:t>
            </a:r>
            <a:r>
              <a:rPr lang="el-GR" dirty="0"/>
              <a:t>Σ</a:t>
            </a:r>
            <a:r>
              <a:rPr lang="el-GR" dirty="0" smtClean="0"/>
              <a:t>υμφερόντων</a:t>
            </a:r>
          </a:p>
          <a:p>
            <a:pPr marL="365760" lvl="1" indent="0">
              <a:buNone/>
            </a:pPr>
            <a:endParaRPr lang="el-GR" dirty="0" smtClean="0"/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65143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l-GR" dirty="0" smtClean="0"/>
              <a:t> να σκεφτούμε αλλιώς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819053"/>
          </a:xfrm>
        </p:spPr>
        <p:txBody>
          <a:bodyPr>
            <a:normAutofit fontScale="92500" lnSpcReduction="10000"/>
          </a:bodyPr>
          <a:lstStyle/>
          <a:p>
            <a:r>
              <a:rPr lang="el-GR" sz="8000" dirty="0" smtClean="0"/>
              <a:t>ΕΘΝΙΚΟ ΣΧΕΔΙΟ</a:t>
            </a:r>
          </a:p>
          <a:p>
            <a:r>
              <a:rPr lang="el-GR" sz="8000" dirty="0" smtClean="0"/>
              <a:t>ΠΡΟΟΔΕΥΤΙΚΗΣ</a:t>
            </a:r>
          </a:p>
          <a:p>
            <a:r>
              <a:rPr lang="el-GR" sz="8000" dirty="0" smtClean="0"/>
              <a:t>ΕΥΡΩΠΑΙΚΗΣ</a:t>
            </a:r>
          </a:p>
          <a:p>
            <a:r>
              <a:rPr lang="el-GR" sz="8000" dirty="0" smtClean="0"/>
              <a:t>ΟΛΟΚΛΗΡΩΣΗΣ </a:t>
            </a:r>
          </a:p>
        </p:txBody>
      </p:sp>
    </p:spTree>
    <p:extLst>
      <p:ext uri="{BB962C8B-B14F-4D97-AF65-F5344CB8AC3E}">
        <p14:creationId xmlns:p14="http://schemas.microsoft.com/office/powerpoint/2010/main" val="351782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Μοναδική κρίση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Για την περίοδο 1880-1997</a:t>
            </a:r>
          </a:p>
          <a:p>
            <a:r>
              <a:rPr lang="el-GR" dirty="0" smtClean="0"/>
              <a:t>Η μέση διάρκεια ολιστικών κρίσεων ήταν 3,7 έτη περίπου. </a:t>
            </a:r>
          </a:p>
          <a:p>
            <a:pPr lvl="1"/>
            <a:r>
              <a:rPr lang="el-GR" dirty="0" smtClean="0"/>
              <a:t>Εμείς διανύουμε το </a:t>
            </a:r>
            <a:r>
              <a:rPr lang="el-GR" dirty="0"/>
              <a:t>6</a:t>
            </a:r>
            <a:r>
              <a:rPr lang="el-GR" baseline="30000" dirty="0" smtClean="0"/>
              <a:t>ο</a:t>
            </a:r>
            <a:r>
              <a:rPr lang="el-GR" dirty="0" smtClean="0"/>
              <a:t> έτος</a:t>
            </a:r>
          </a:p>
          <a:p>
            <a:endParaRPr lang="el-GR" dirty="0" smtClean="0"/>
          </a:p>
          <a:p>
            <a:r>
              <a:rPr lang="el-GR" dirty="0" smtClean="0"/>
              <a:t>Η μέση απώλεια ΑΕΠ (βάθος κρίσεων) ήταν περί το 18% του ΑΕΠ. 	</a:t>
            </a:r>
          </a:p>
          <a:p>
            <a:pPr lvl="1"/>
            <a:r>
              <a:rPr lang="el-GR" dirty="0" smtClean="0"/>
              <a:t>Εμείς έχουμε προσεγγίσει το 26% και ανεβαίνει προς 30%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90953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819053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ΠΟΥ ΜΕΤΑΤΡΕΠΕΙ ΤΟ ΜΝΗΜΟΝΙΟ ΚΑΙ ΤΙΣ ΜΕΤΑΡΡΥΘΜΙΣΕΙΣ ΑΠΟ ΣΤΡΑΤΗΓΙΚΗ ΣΤΟΧΕΥΣΗ</a:t>
            </a:r>
          </a:p>
          <a:p>
            <a:pPr lvl="1"/>
            <a:r>
              <a:rPr lang="el-GR" dirty="0" smtClean="0"/>
              <a:t> σε μεταβατικό πλάνο</a:t>
            </a:r>
          </a:p>
          <a:p>
            <a:pPr marL="457200" lvl="1" indent="0">
              <a:buNone/>
            </a:pPr>
            <a:r>
              <a:rPr lang="el-GR" sz="3000" dirty="0" smtClean="0"/>
              <a:t>προς ΤΗ ΜΕΓΑΛΗ ΣΤΟΧΕΥΣΗ: </a:t>
            </a:r>
          </a:p>
          <a:p>
            <a:pPr marL="457200" lvl="1" indent="0">
              <a:buNone/>
            </a:pPr>
            <a:endParaRPr lang="el-GR" sz="3000" b="1" dirty="0" smtClean="0"/>
          </a:p>
          <a:p>
            <a:pPr marL="457200" lvl="1" indent="0">
              <a:buNone/>
            </a:pPr>
            <a:r>
              <a:rPr lang="el-GR" sz="3000" b="1" dirty="0" smtClean="0"/>
              <a:t>ΠΑΡΑΓΩΓΙΚΗ ΑΝΑΣΥΓΚΡΟΤΗΣΗ</a:t>
            </a:r>
          </a:p>
          <a:p>
            <a:pPr marL="457200" lvl="1" indent="0">
              <a:buNone/>
            </a:pPr>
            <a:endParaRPr lang="el-GR" sz="3000" b="1" dirty="0" smtClean="0"/>
          </a:p>
          <a:p>
            <a:pPr marL="457200" lvl="1" indent="0">
              <a:buNone/>
            </a:pPr>
            <a:r>
              <a:rPr lang="el-GR" sz="3000" b="1" dirty="0" smtClean="0"/>
              <a:t>ΑΝΑΔΙΑΡΘΡΩΣΗ ΧΡΗΜΑΤΟΠΙΣΤΩΤΙΚΟΥ ΣΥΣΤΗΜΑΤΟΣ</a:t>
            </a:r>
            <a:r>
              <a:rPr lang="el-GR" sz="3000" dirty="0" smtClean="0"/>
              <a:t>	</a:t>
            </a:r>
          </a:p>
          <a:p>
            <a:pPr marL="457200" lvl="1" indent="0">
              <a:buNone/>
            </a:pPr>
            <a:endParaRPr lang="el-GR" sz="3000" b="1" dirty="0" smtClean="0"/>
          </a:p>
          <a:p>
            <a:pPr marL="457200" lvl="1" indent="0">
              <a:buNone/>
            </a:pPr>
            <a:r>
              <a:rPr lang="el-GR" sz="3000" b="1" dirty="0" smtClean="0"/>
              <a:t>ΑΝΑΣΧΕΔΙΑΣΜΟ ΠΟΛΙΤΙΚΟΥ ΣΥΣΤΗΜΑΤΟΣ </a:t>
            </a:r>
            <a:r>
              <a:rPr lang="el-GR" sz="3000" b="1" dirty="0" smtClean="0"/>
              <a:t>– ΚΡΑΤΟΥΣ</a:t>
            </a:r>
          </a:p>
          <a:p>
            <a:pPr marL="457200" lvl="1" indent="0">
              <a:buNone/>
            </a:pPr>
            <a:r>
              <a:rPr lang="el-GR" sz="3000" b="1" dirty="0" smtClean="0"/>
              <a:t>(όχι </a:t>
            </a:r>
            <a:r>
              <a:rPr lang="el-GR" sz="3000" b="1" dirty="0" err="1" smtClean="0"/>
              <a:t>επαγγελματοποίηση</a:t>
            </a:r>
            <a:r>
              <a:rPr lang="el-GR" sz="3000" b="1" dirty="0" smtClean="0"/>
              <a:t> της πολιτικής - όχι πελατειακές πολιτικές σχέσεις)</a:t>
            </a:r>
            <a:endParaRPr lang="el-GR" sz="3000" dirty="0" smtClean="0"/>
          </a:p>
          <a:p>
            <a:pPr marL="457200" lvl="1" indent="0">
              <a:buNone/>
            </a:pPr>
            <a:r>
              <a:rPr lang="el-GR" sz="3000" dirty="0"/>
              <a:t>	</a:t>
            </a:r>
            <a:r>
              <a:rPr lang="el-GR" sz="3000" dirty="0" smtClean="0"/>
              <a:t>  </a:t>
            </a:r>
          </a:p>
          <a:p>
            <a:pPr marL="457200" lvl="1" indent="0">
              <a:buNone/>
            </a:pPr>
            <a:r>
              <a:rPr lang="el-GR" sz="3000" dirty="0"/>
              <a:t>	</a:t>
            </a:r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ΕΘΝΙΚΟ ΣΧΕΔΙΟ ΠΡΟΟΔΕΥΤΙΚΗΣ ΕΥΡΩΠΑΙΚΗΣ ΟΛΟΚΛΗΡΩΣΗΣ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91697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544216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ΕΘΝΙΚΟ ΣΧΕΔΙΟ ΠΡΟΟΔΕΥΤΙΚΗΣ ΕΥΡΩΠΑΙΚΗΣ ΟΛΟΚΛΗΡΩΣΗΣ</a:t>
            </a:r>
            <a:br>
              <a:rPr lang="el-GR" b="1" dirty="0" smtClean="0"/>
            </a:br>
            <a:r>
              <a:rPr lang="el-GR" b="1" dirty="0" smtClean="0"/>
              <a:t>για την οικονομία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648" y="1916832"/>
            <a:ext cx="8153400" cy="46067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l-GR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l-GR" b="1" dirty="0" smtClean="0">
                <a:solidFill>
                  <a:srgbClr val="C00000"/>
                </a:solidFill>
              </a:rPr>
              <a:t>Μοχλός ανάπτυξης: </a:t>
            </a:r>
          </a:p>
          <a:p>
            <a:pPr marL="0" indent="0" algn="ctr">
              <a:buNone/>
            </a:pPr>
            <a:r>
              <a:rPr lang="el-GR" b="1" u="sng" dirty="0" smtClean="0">
                <a:solidFill>
                  <a:srgbClr val="C00000"/>
                </a:solidFill>
              </a:rPr>
              <a:t>η πραγματική οικονομία και οι επιχειρήσεις.</a:t>
            </a:r>
            <a:r>
              <a:rPr lang="el-GR" b="1" dirty="0" smtClean="0">
                <a:solidFill>
                  <a:srgbClr val="C0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l-GR" b="1" dirty="0" smtClean="0">
                <a:solidFill>
                  <a:srgbClr val="C00000"/>
                </a:solidFill>
              </a:rPr>
              <a:t>ΟΧΙ </a:t>
            </a:r>
          </a:p>
          <a:p>
            <a:pPr marL="0" indent="0" algn="ctr">
              <a:buNone/>
            </a:pPr>
            <a:r>
              <a:rPr lang="el-GR" b="1" dirty="0" smtClean="0">
                <a:solidFill>
                  <a:srgbClr val="C00000"/>
                </a:solidFill>
              </a:rPr>
              <a:t>το κράτος και τις τράπεζες.</a:t>
            </a:r>
          </a:p>
          <a:p>
            <a:endParaRPr lang="el-GR" dirty="0"/>
          </a:p>
          <a:p>
            <a:r>
              <a:rPr lang="el-GR" dirty="0" smtClean="0"/>
              <a:t>με ανοικτές και </a:t>
            </a:r>
            <a:r>
              <a:rPr lang="el-GR" dirty="0" err="1" smtClean="0"/>
              <a:t>προσβάσιμες</a:t>
            </a:r>
            <a:r>
              <a:rPr lang="el-GR" dirty="0" smtClean="0"/>
              <a:t> αγορές</a:t>
            </a:r>
          </a:p>
          <a:p>
            <a:r>
              <a:rPr lang="el-GR" dirty="0" smtClean="0"/>
              <a:t>Με επιτελικό κράτος, </a:t>
            </a:r>
          </a:p>
          <a:p>
            <a:r>
              <a:rPr lang="el-GR" dirty="0" smtClean="0"/>
              <a:t>με ισχυρό ρόλο ανεξάρτητων - ρυθμιστικών αρχών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6801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648" y="1916832"/>
            <a:ext cx="8153400" cy="4844185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Πραγματική στήριξη μικρής και μικρομεσαίας </a:t>
            </a:r>
            <a:r>
              <a:rPr lang="el-GR" dirty="0" smtClean="0"/>
              <a:t>επιχειρηματικότητας</a:t>
            </a:r>
          </a:p>
          <a:p>
            <a:r>
              <a:rPr lang="el-GR" dirty="0" smtClean="0"/>
              <a:t>Ολιγοπώλια </a:t>
            </a:r>
            <a:r>
              <a:rPr lang="el-GR" dirty="0" smtClean="0"/>
              <a:t>ΝΑΙ αλλά.. υπό </a:t>
            </a:r>
            <a:endParaRPr lang="el-GR" dirty="0"/>
          </a:p>
          <a:p>
            <a:pPr lvl="1"/>
            <a:r>
              <a:rPr lang="el-GR" dirty="0" smtClean="0"/>
              <a:t>Ρύθμιση</a:t>
            </a:r>
          </a:p>
          <a:p>
            <a:pPr lvl="1"/>
            <a:r>
              <a:rPr lang="el-GR" dirty="0" smtClean="0"/>
              <a:t>Εποπτεία</a:t>
            </a:r>
          </a:p>
          <a:p>
            <a:pPr lvl="1"/>
            <a:r>
              <a:rPr lang="el-GR" b="1" dirty="0" smtClean="0"/>
              <a:t>Φορολογικό συντελεστή </a:t>
            </a:r>
            <a:r>
              <a:rPr lang="el-GR" b="1" dirty="0"/>
              <a:t>κοινωνικής ανταπόδοσης</a:t>
            </a:r>
            <a:r>
              <a:rPr lang="el-GR" dirty="0"/>
              <a:t> για υπερβάλλοντα </a:t>
            </a:r>
            <a:r>
              <a:rPr lang="el-GR" dirty="0" smtClean="0"/>
              <a:t>μη </a:t>
            </a:r>
            <a:r>
              <a:rPr lang="el-GR" dirty="0" err="1"/>
              <a:t>επανεπενδυόμενα</a:t>
            </a:r>
            <a:r>
              <a:rPr lang="el-GR" dirty="0"/>
              <a:t> κέρδη</a:t>
            </a:r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616224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ΕΘΝΙΚΟ ΣΧΕΔΙΟ ΠΡΟΟΔΕΥΤΙΚΗΣ ΕΥΡΩΠΑΙΚΗΣ ΟΛΟΚΛΗΡΩΣΗΣ</a:t>
            </a:r>
            <a:br>
              <a:rPr lang="el-GR" b="1" dirty="0" smtClean="0"/>
            </a:br>
            <a:r>
              <a:rPr lang="el-GR" b="1" dirty="0" smtClean="0"/>
              <a:t>για την οικονομία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66457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648" y="1988840"/>
            <a:ext cx="8153400" cy="4647486"/>
          </a:xfrm>
        </p:spPr>
        <p:txBody>
          <a:bodyPr/>
          <a:lstStyle/>
          <a:p>
            <a:r>
              <a:rPr lang="el-GR" dirty="0" smtClean="0"/>
              <a:t>Αναδιάρθρωση χρηματοπιστωτικού συστήματος με περιορισμό του ρόλου των τραπεζών. </a:t>
            </a:r>
          </a:p>
          <a:p>
            <a:r>
              <a:rPr lang="el-GR" dirty="0" smtClean="0"/>
              <a:t>Αναδιάρθρωση τραπεζικού συστήματος με θέσπιση κινήτρων δημιουργίας ιδιωτικών τοπικών τραπεζών και εξυγίανση των συνεταιριστικών</a:t>
            </a:r>
          </a:p>
          <a:p>
            <a:r>
              <a:rPr lang="el-GR" b="1" dirty="0" smtClean="0"/>
              <a:t>ΚΑΘΕΣΤΩΣ ΠΡΟΣΒΑΣΙΜΟΥ ΚΑΙ ΦΘΗΝΟΥ ΧΡΗΜΑΤΟΣ </a:t>
            </a:r>
            <a:r>
              <a:rPr lang="el-GR" b="1" dirty="0" smtClean="0"/>
              <a:t>– ΚΑΤΑΛΥΤΗΣ ΥΠΑΡΞΗΣ ελληνικής επιχειρηματικότητας</a:t>
            </a:r>
            <a:endParaRPr lang="el-GR" b="1" dirty="0"/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544216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ΕΘΝΙΚΟ ΣΧΕΔΙΟ ΠΡΟΟΔΕΥΤΙΚΗΣ ΕΥΡΩΠΑΙΚΗΣ ΟΛΟΚΛΗΡΩΣΗΣ</a:t>
            </a:r>
            <a:br>
              <a:rPr lang="el-GR" b="1" dirty="0" smtClean="0"/>
            </a:br>
            <a:r>
              <a:rPr lang="el-GR" b="1" dirty="0" smtClean="0"/>
              <a:t>για την οικονομία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67730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l-GR" b="1" u="sng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el-GR" b="1" u="sng" dirty="0" smtClean="0">
                <a:latin typeface="Times New Roman"/>
                <a:ea typeface="Times New Roman"/>
                <a:cs typeface="Times New Roman"/>
              </a:rPr>
            </a:br>
            <a:r>
              <a:rPr lang="el-GR" b="1" dirty="0" smtClean="0">
                <a:ea typeface="Times New Roman"/>
                <a:cs typeface="Times New Roman"/>
              </a:rPr>
              <a:t>να σκεφτούμε αλλιώς…</a:t>
            </a:r>
            <a:r>
              <a:rPr lang="el-GR" b="1" u="sng" dirty="0" smtClean="0">
                <a:ea typeface="Times New Roman"/>
                <a:cs typeface="Times New Roman"/>
              </a:rPr>
              <a:t/>
            </a:r>
            <a:br>
              <a:rPr lang="el-GR" b="1" u="sng" dirty="0" smtClean="0">
                <a:ea typeface="Times New Roman"/>
                <a:cs typeface="Times New Roman"/>
              </a:rPr>
            </a:br>
            <a:r>
              <a:rPr lang="el-GR" b="1" u="sng" dirty="0" smtClean="0">
                <a:ea typeface="Times New Roman"/>
                <a:cs typeface="Times New Roman"/>
              </a:rPr>
              <a:t>Πολιτικές </a:t>
            </a:r>
            <a:r>
              <a:rPr lang="el-GR" b="1" u="sng" dirty="0">
                <a:ea typeface="Times New Roman"/>
                <a:cs typeface="Times New Roman"/>
              </a:rPr>
              <a:t>διεθνικής εμβέλειας</a:t>
            </a:r>
            <a:r>
              <a:rPr lang="el-GR" sz="4000" dirty="0">
                <a:ea typeface="Calibri"/>
                <a:cs typeface="Times New Roman"/>
              </a:rPr>
              <a:t/>
            </a:r>
            <a:br>
              <a:rPr lang="el-GR" sz="4000" dirty="0">
                <a:ea typeface="Calibri"/>
                <a:cs typeface="Times New Roman"/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Επαναδιαπραγμάτευση </a:t>
            </a:r>
            <a:r>
              <a:rPr lang="el-GR" dirty="0"/>
              <a:t>με την </a:t>
            </a:r>
            <a:r>
              <a:rPr lang="el-GR" dirty="0" smtClean="0"/>
              <a:t>τρόικα </a:t>
            </a:r>
            <a:r>
              <a:rPr lang="el-GR" dirty="0"/>
              <a:t>για ειδικό πρόγραμμα </a:t>
            </a:r>
            <a:r>
              <a:rPr lang="el-GR" b="1" dirty="0"/>
              <a:t>ενίσχυσης της </a:t>
            </a:r>
            <a:r>
              <a:rPr lang="el-GR" b="1" dirty="0" smtClean="0"/>
              <a:t>ρευστότητας</a:t>
            </a:r>
            <a:r>
              <a:rPr lang="el-GR" dirty="0" smtClean="0"/>
              <a:t>…. αλλοίμονο εάν το νέο πακέτο εμπεριέχει μέτρα περαιτέρω συρρίκνωσης της πραγματικής οικονομίας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557418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να σκεφτούμε </a:t>
            </a:r>
            <a:r>
              <a:rPr lang="el-GR" dirty="0" smtClean="0"/>
              <a:t>αλλιώς…</a:t>
            </a:r>
            <a:br>
              <a:rPr lang="el-GR" dirty="0" smtClean="0"/>
            </a:br>
            <a:r>
              <a:rPr lang="el-GR" dirty="0" smtClean="0"/>
              <a:t>ο ρόλος των μικρομεσαίων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Βελτίωση όρων χρηματοδότησης</a:t>
            </a:r>
          </a:p>
          <a:p>
            <a:r>
              <a:rPr lang="el-GR" dirty="0" smtClean="0"/>
              <a:t>αλλαγή </a:t>
            </a:r>
            <a:r>
              <a:rPr lang="el-GR" dirty="0" smtClean="0"/>
              <a:t>θεσμικού πλαισίου ιδιωτικών – συνεταιριστικών τραπεζών</a:t>
            </a:r>
          </a:p>
          <a:p>
            <a:r>
              <a:rPr lang="el-GR" dirty="0" smtClean="0"/>
              <a:t>δημιουργία </a:t>
            </a:r>
            <a:r>
              <a:rPr lang="el-GR" dirty="0" smtClean="0"/>
              <a:t>της δικής σας συνεταιριστικής ή ιδιωτικής τράπεζας (με μορφή ΑΕ</a:t>
            </a:r>
            <a:r>
              <a:rPr lang="el-GR" dirty="0" smtClean="0"/>
              <a:t>)</a:t>
            </a:r>
          </a:p>
          <a:p>
            <a:r>
              <a:rPr lang="el-GR" dirty="0" smtClean="0"/>
              <a:t>σύνδεση της </a:t>
            </a:r>
            <a:r>
              <a:rPr lang="el-GR" dirty="0" err="1" smtClean="0"/>
              <a:t>ανακεφαλαιοποίησης</a:t>
            </a:r>
            <a:r>
              <a:rPr lang="el-GR" dirty="0" smtClean="0"/>
              <a:t> με πρόγραμμα ανοικτών αλληλόχρεων με αποκλειστική καταβολή τόκων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410345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u="sng" dirty="0" smtClean="0"/>
              <a:t/>
            </a:r>
            <a:br>
              <a:rPr lang="el-GR" b="1" u="sng" dirty="0" smtClean="0"/>
            </a:br>
            <a:r>
              <a:rPr lang="el-GR" dirty="0"/>
              <a:t>να σκεφτούμε </a:t>
            </a:r>
            <a:r>
              <a:rPr lang="el-GR" dirty="0" smtClean="0"/>
              <a:t>αλλιώς… </a:t>
            </a:r>
            <a:br>
              <a:rPr lang="el-GR" dirty="0" smtClean="0"/>
            </a:br>
            <a:r>
              <a:rPr lang="el-GR" b="1" u="sng" dirty="0" smtClean="0"/>
              <a:t>Πολιτικές </a:t>
            </a:r>
            <a:r>
              <a:rPr lang="el-GR" b="1" u="sng" dirty="0"/>
              <a:t>Εθνικής Εμβέλειας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u="sng" dirty="0"/>
              <a:t>Περιορισμός κόστους λειτουργίας τραπεζών</a:t>
            </a:r>
            <a:endParaRPr lang="el-GR" dirty="0"/>
          </a:p>
          <a:p>
            <a:r>
              <a:rPr lang="el-GR" u="sng" dirty="0" smtClean="0"/>
              <a:t>Περιορισμός </a:t>
            </a:r>
            <a:r>
              <a:rPr lang="el-GR" u="sng" dirty="0"/>
              <a:t>κόστους χρήματος</a:t>
            </a:r>
            <a:endParaRPr lang="el-GR" dirty="0"/>
          </a:p>
          <a:p>
            <a:r>
              <a:rPr lang="el-GR" u="sng" dirty="0"/>
              <a:t>Ενίσχυση κεφαλαιαγορών</a:t>
            </a:r>
            <a:endParaRPr lang="el-GR" dirty="0"/>
          </a:p>
          <a:p>
            <a:r>
              <a:rPr lang="el-GR" u="sng" dirty="0" smtClean="0"/>
              <a:t>Επέμβαση </a:t>
            </a:r>
            <a:r>
              <a:rPr lang="el-GR" u="sng" dirty="0"/>
              <a:t>επί της κατεύθυνσης των χρηματοδοτήσεων </a:t>
            </a:r>
            <a:endParaRPr lang="el-GR" u="sng" dirty="0" smtClean="0"/>
          </a:p>
          <a:p>
            <a:r>
              <a:rPr lang="el-GR" u="sng" dirty="0"/>
              <a:t>Ενίσχυση Εποπτικού Ρόλου της Επιτροπής Κεφαλαιαγοράς και </a:t>
            </a:r>
            <a:r>
              <a:rPr lang="el-GR" u="sng" dirty="0" err="1"/>
              <a:t>ΤτΕ</a:t>
            </a:r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170355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να σκεφτούμε </a:t>
            </a:r>
            <a:r>
              <a:rPr lang="el-GR" dirty="0" smtClean="0"/>
              <a:t>αλλιώς…</a:t>
            </a:r>
            <a:br>
              <a:rPr lang="el-GR" dirty="0" smtClean="0"/>
            </a:br>
            <a:r>
              <a:rPr lang="el-GR" dirty="0" smtClean="0"/>
              <a:t>ο ρόλος των μικρομεσαίων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Μείωση στο </a:t>
            </a:r>
            <a:r>
              <a:rPr lang="el-GR" dirty="0" smtClean="0"/>
              <a:t>κόστος λειτουργίας</a:t>
            </a:r>
          </a:p>
          <a:p>
            <a:pPr lvl="1"/>
            <a:r>
              <a:rPr lang="el-GR" dirty="0" smtClean="0"/>
              <a:t>Συμπράξεις και συνεταιρισμοί</a:t>
            </a:r>
          </a:p>
          <a:p>
            <a:endParaRPr lang="el-GR" dirty="0"/>
          </a:p>
          <a:p>
            <a:pPr lvl="1"/>
            <a:r>
              <a:rPr lang="el-GR" dirty="0" smtClean="0"/>
              <a:t>Πληροφορική </a:t>
            </a:r>
            <a:r>
              <a:rPr lang="el-GR" dirty="0" smtClean="0"/>
              <a:t>και </a:t>
            </a:r>
            <a:r>
              <a:rPr lang="el-GR" dirty="0" smtClean="0"/>
              <a:t>τεχνολογία </a:t>
            </a:r>
            <a:endParaRPr lang="el-GR" dirty="0" smtClean="0"/>
          </a:p>
          <a:p>
            <a:endParaRPr lang="el-GR" dirty="0"/>
          </a:p>
          <a:p>
            <a:pPr lvl="1"/>
            <a:r>
              <a:rPr lang="el-GR" dirty="0" smtClean="0"/>
              <a:t>Επένδυση στο </a:t>
            </a:r>
            <a:r>
              <a:rPr lang="el-GR" dirty="0" smtClean="0"/>
              <a:t>ανθρώπινο δυναμικό</a:t>
            </a:r>
          </a:p>
          <a:p>
            <a:pPr lvl="1"/>
            <a:endParaRPr lang="el-GR" dirty="0" smtClean="0"/>
          </a:p>
          <a:p>
            <a:pPr lvl="1"/>
            <a:r>
              <a:rPr lang="el-GR" b="1" dirty="0" smtClean="0"/>
              <a:t>ΚΑΙΝΟΤΟΜΙΑ και ΚΑΙΝΟΤΟΜΙΚΗ ΑΝΤΙΓΡΑΦΗ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1394744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Γιατί η χρηματοδότηση;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b="1" u="sng" dirty="0" smtClean="0"/>
              <a:t>Όσο</a:t>
            </a:r>
            <a:r>
              <a:rPr lang="el-GR" dirty="0" smtClean="0"/>
              <a:t> </a:t>
            </a:r>
          </a:p>
          <a:p>
            <a:r>
              <a:rPr lang="el-GR" dirty="0" smtClean="0"/>
              <a:t>πιο ανταγωνιστικό το τραπεζικό σύστημα και πιο εύκολη η πρόσβαση στο χρήμα </a:t>
            </a:r>
          </a:p>
          <a:p>
            <a:pPr marL="0" indent="0" algn="ctr">
              <a:buNone/>
            </a:pPr>
            <a:r>
              <a:rPr lang="el-GR" b="1" u="sng" dirty="0" smtClean="0"/>
              <a:t>τόσο</a:t>
            </a:r>
          </a:p>
          <a:p>
            <a:r>
              <a:rPr lang="el-GR" dirty="0" smtClean="0"/>
              <a:t>Μεγαλύτερη και υγιέστερη η ανάπτυξη των ΜΜΕ</a:t>
            </a:r>
          </a:p>
          <a:p>
            <a:r>
              <a:rPr lang="el-GR" dirty="0" smtClean="0"/>
              <a:t>Μεγαλύτερη η ανάπτυξη της έρευνας αι της καινοτομίας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937530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να σκεφτούμε αλλιώς…</a:t>
            </a:r>
            <a:br>
              <a:rPr lang="el-GR" dirty="0"/>
            </a:br>
            <a:r>
              <a:rPr lang="el-GR" dirty="0"/>
              <a:t>ο ρόλος των μικρομεσαίων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Προγράμματα </a:t>
            </a:r>
            <a:r>
              <a:rPr lang="el-GR" dirty="0"/>
              <a:t>συνεργασίας με δήμους</a:t>
            </a:r>
          </a:p>
          <a:p>
            <a:pPr lvl="1"/>
            <a:r>
              <a:rPr lang="el-GR" dirty="0" smtClean="0"/>
              <a:t>Εκμετάλλευση ακίνητης περιουσίας μέσω προγράμματος μικρών ιδιωτικοποιήσεων και απόδοσης στην οικονομία δημοτικών ακινήτων</a:t>
            </a:r>
          </a:p>
          <a:p>
            <a:pPr lvl="1"/>
            <a:r>
              <a:rPr lang="el-GR" dirty="0" smtClean="0"/>
              <a:t>Αναβάθμιση εμπορικών δρόμων και δημιουργία νέων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63942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Οι αιτίες….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Με δεδομένη την ύφεση ..η</a:t>
            </a:r>
            <a:r>
              <a:rPr lang="el-GR" dirty="0" smtClean="0"/>
              <a:t> </a:t>
            </a:r>
            <a:r>
              <a:rPr lang="el-GR" dirty="0" smtClean="0"/>
              <a:t>οικονομία και η επιχειρηματικότητα σε μοναδικό κλοιό </a:t>
            </a:r>
          </a:p>
          <a:p>
            <a:pPr lvl="1"/>
            <a:r>
              <a:rPr lang="el-GR" dirty="0" smtClean="0"/>
              <a:t>Φόρων</a:t>
            </a:r>
          </a:p>
          <a:p>
            <a:pPr lvl="1"/>
            <a:r>
              <a:rPr lang="el-GR" dirty="0" smtClean="0"/>
              <a:t>Τόκων</a:t>
            </a:r>
          </a:p>
          <a:p>
            <a:pPr lvl="1"/>
            <a:r>
              <a:rPr lang="el-GR" dirty="0" smtClean="0"/>
              <a:t>Αναποτελεσματικής </a:t>
            </a:r>
            <a:r>
              <a:rPr lang="el-GR" dirty="0" smtClean="0"/>
              <a:t>παραγωγικής </a:t>
            </a:r>
            <a:r>
              <a:rPr lang="el-GR" dirty="0" smtClean="0"/>
              <a:t>διάρθρωσης </a:t>
            </a:r>
            <a:endParaRPr lang="el-GR" dirty="0" smtClean="0"/>
          </a:p>
          <a:p>
            <a:pPr lvl="1"/>
            <a:r>
              <a:rPr lang="el-GR" dirty="0" smtClean="0"/>
              <a:t>Κακής εξυπηρέτησης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178572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να σκεφτούμε </a:t>
            </a:r>
            <a:r>
              <a:rPr lang="el-GR" dirty="0" smtClean="0"/>
              <a:t>αλλιώς…</a:t>
            </a:r>
            <a:br>
              <a:rPr lang="el-GR" dirty="0" smtClean="0"/>
            </a:br>
            <a:r>
              <a:rPr lang="el-GR" dirty="0" smtClean="0"/>
              <a:t>ο ρόλος των μικρομεσαίων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Δίκτυα, δίκτυα, δίκτυα…..</a:t>
            </a:r>
          </a:p>
          <a:p>
            <a:endParaRPr lang="el-GR" dirty="0"/>
          </a:p>
          <a:p>
            <a:r>
              <a:rPr lang="el-GR" dirty="0" smtClean="0"/>
              <a:t>Δίκτυα πελατών</a:t>
            </a:r>
          </a:p>
          <a:p>
            <a:r>
              <a:rPr lang="el-GR" dirty="0" smtClean="0"/>
              <a:t>Δίκτυα συνεργατών</a:t>
            </a:r>
          </a:p>
          <a:p>
            <a:r>
              <a:rPr lang="el-GR" dirty="0" smtClean="0"/>
              <a:t>Δίκτυα προμηθευτών</a:t>
            </a:r>
          </a:p>
          <a:p>
            <a:r>
              <a:rPr lang="el-GR" dirty="0" smtClean="0"/>
              <a:t>Δίκτυα </a:t>
            </a:r>
            <a:r>
              <a:rPr lang="el-GR" dirty="0" err="1" smtClean="0"/>
              <a:t>πάροχων</a:t>
            </a:r>
            <a:r>
              <a:rPr lang="el-GR" dirty="0" smtClean="0"/>
              <a:t> προϊόντων και υπηρεσιών  </a:t>
            </a:r>
          </a:p>
        </p:txBody>
      </p:sp>
    </p:spTree>
    <p:extLst>
      <p:ext uri="{BB962C8B-B14F-4D97-AF65-F5344CB8AC3E}">
        <p14:creationId xmlns:p14="http://schemas.microsoft.com/office/powerpoint/2010/main" val="24553822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να σκεφτούμε αλλιώς…</a:t>
            </a:r>
            <a:br>
              <a:rPr lang="el-GR" dirty="0"/>
            </a:br>
            <a:r>
              <a:rPr lang="el-GR" dirty="0"/>
              <a:t>ο ρόλος των μικρομεσαίων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ΕΛΛΑΔΑ – ανταγωνιστικότητα</a:t>
            </a:r>
          </a:p>
          <a:p>
            <a:endParaRPr lang="el-GR" dirty="0" smtClean="0"/>
          </a:p>
          <a:p>
            <a:r>
              <a:rPr lang="el-GR" dirty="0" smtClean="0"/>
              <a:t>ενίσχυση </a:t>
            </a:r>
            <a:r>
              <a:rPr lang="el-GR" dirty="0"/>
              <a:t>σε κάθε σημείο </a:t>
            </a:r>
            <a:r>
              <a:rPr lang="el-GR" dirty="0" smtClean="0"/>
              <a:t>κόστους, μεταφορές, διόδια, λιμάνια, </a:t>
            </a:r>
            <a:r>
              <a:rPr lang="en-US" dirty="0" smtClean="0"/>
              <a:t>container</a:t>
            </a:r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ειδικό πρόγραμμα ρευστότητας από τράπεζες για εξαγωγικές δραστηριότητες με δέσμευση τους ενόψει </a:t>
            </a:r>
            <a:r>
              <a:rPr lang="el-GR" dirty="0" err="1" smtClean="0"/>
              <a:t>ανακεφαλαιοποίησης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179393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να σκεφτούμε αλλιώς…</a:t>
            </a:r>
            <a:br>
              <a:rPr lang="el-GR" dirty="0"/>
            </a:br>
            <a:r>
              <a:rPr lang="el-GR" dirty="0"/>
              <a:t>ο ρόλος των μικρομεσαίων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Ενίσχυση για το κόστος προώθησης και τοποθέτησης στο ράφι, τόσο στην Ελλάδα όσο και στο εξωτερικό (ανάλυση τιμολόγησης και κοστολογίου από τις εμπορικές αλυσίδες)</a:t>
            </a:r>
          </a:p>
          <a:p>
            <a:endParaRPr lang="el-GR" dirty="0" smtClean="0"/>
          </a:p>
          <a:p>
            <a:r>
              <a:rPr lang="el-GR" dirty="0" smtClean="0"/>
              <a:t>οικονομική διπλωματία για αντιμετώπιση των </a:t>
            </a:r>
            <a:r>
              <a:rPr lang="el-GR" dirty="0" err="1" smtClean="0"/>
              <a:t>ολιγοπωλιακών</a:t>
            </a:r>
            <a:r>
              <a:rPr lang="el-GR" dirty="0" smtClean="0"/>
              <a:t> διαρθρώσεων εμπορίας και κυκλωμάτων που ελέγχουν την προώθηση των εξαγωγών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4322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να σκεφτούμε αλλιώς…</a:t>
            </a:r>
            <a:br>
              <a:rPr lang="el-GR" dirty="0"/>
            </a:br>
            <a:r>
              <a:rPr lang="el-GR" dirty="0"/>
              <a:t>ο ρόλος των μικρομεσαίων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Αποτροπή εξαγωγών χύδην αγροτικών προϊόντων</a:t>
            </a:r>
          </a:p>
          <a:p>
            <a:endParaRPr lang="el-GR" dirty="0"/>
          </a:p>
          <a:p>
            <a:r>
              <a:rPr lang="el-GR" dirty="0" smtClean="0"/>
              <a:t>Ειδικό πρόγραμμα φορολογικών κινήτρων και αντικινήτρων για βιομηχανοποίηση του αγροτικού τομέα και αύξηση της προστιθέμενης αξίας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683234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b="1" u="sng" dirty="0" smtClean="0"/>
              <a:t>Ποιότητα</a:t>
            </a:r>
          </a:p>
          <a:p>
            <a:endParaRPr lang="el-GR" dirty="0"/>
          </a:p>
          <a:p>
            <a:r>
              <a:rPr lang="el-GR" dirty="0" smtClean="0"/>
              <a:t>Από την Ανταγωνιστικότητα</a:t>
            </a:r>
          </a:p>
          <a:p>
            <a:endParaRPr lang="el-GR" dirty="0" smtClean="0"/>
          </a:p>
          <a:p>
            <a:r>
              <a:rPr lang="el-GR" dirty="0" smtClean="0"/>
              <a:t>Στην </a:t>
            </a:r>
            <a:r>
              <a:rPr lang="el-GR" dirty="0" smtClean="0"/>
              <a:t>Παραγωγικότητα</a:t>
            </a:r>
            <a:endParaRPr lang="el-GR" dirty="0"/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να σκεφτούμε </a:t>
            </a:r>
            <a:r>
              <a:rPr lang="el-GR" dirty="0" smtClean="0"/>
              <a:t>αλλιώς…</a:t>
            </a:r>
            <a:br>
              <a:rPr lang="el-GR" dirty="0" smtClean="0"/>
            </a:br>
            <a:r>
              <a:rPr lang="el-GR" dirty="0" smtClean="0"/>
              <a:t>ο ρόλος των μικρομεσαίων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067158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να σκεφτούμε αλλιώς…</a:t>
            </a:r>
            <a:br>
              <a:rPr lang="el-GR" dirty="0"/>
            </a:br>
            <a:r>
              <a:rPr lang="el-GR" dirty="0"/>
              <a:t>ο ρόλος των μικρομεσαίων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Πρέπει να προχωρήσουμε </a:t>
            </a:r>
            <a:r>
              <a:rPr lang="el-GR" dirty="0" err="1" smtClean="0"/>
              <a:t>μαζί…πολιτεία</a:t>
            </a:r>
            <a:r>
              <a:rPr lang="el-GR" dirty="0" smtClean="0"/>
              <a:t>, επιχειρήσεις, τράπεζες, εργαζόμενοι, κοινωνία</a:t>
            </a:r>
          </a:p>
          <a:p>
            <a:r>
              <a:rPr lang="el-GR" dirty="0" smtClean="0"/>
              <a:t>Κυρίως όμως</a:t>
            </a:r>
            <a:endParaRPr lang="el-GR" dirty="0"/>
          </a:p>
          <a:p>
            <a:r>
              <a:rPr lang="el-GR" dirty="0" smtClean="0"/>
              <a:t>Δώστε στους πολιτικούς να καταλάβουν ότι πέρα από τα μέτωπα διαχείρισης των πελατειακών σχέσεων και της εκλογικής </a:t>
            </a:r>
            <a:r>
              <a:rPr lang="el-GR" dirty="0" err="1" smtClean="0"/>
              <a:t>πελατείας….η</a:t>
            </a:r>
            <a:r>
              <a:rPr lang="el-GR" dirty="0" smtClean="0"/>
              <a:t> αγορά εκεί έξω είναι αδυσώπητη…</a:t>
            </a:r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911819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648" y="116632"/>
            <a:ext cx="8153400" cy="597936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endParaRPr lang="el-GR" sz="6000" b="1" dirty="0"/>
          </a:p>
          <a:p>
            <a:r>
              <a:rPr lang="el-GR" sz="6000" b="1" dirty="0"/>
              <a:t>Είναι πόλεμος εκεί έξω</a:t>
            </a:r>
            <a:r>
              <a:rPr lang="el-GR" sz="6000" b="1" dirty="0" smtClean="0"/>
              <a:t>…</a:t>
            </a:r>
          </a:p>
          <a:p>
            <a:r>
              <a:rPr lang="el-GR" sz="6000" b="1" dirty="0" smtClean="0"/>
              <a:t>Πρέπει να είμαστε </a:t>
            </a:r>
            <a:r>
              <a:rPr lang="el-GR" sz="6000" b="1" dirty="0" err="1" smtClean="0"/>
              <a:t>μαζί….όλοι</a:t>
            </a:r>
            <a:r>
              <a:rPr lang="el-GR" sz="6000" b="1" dirty="0" smtClean="0"/>
              <a:t> μαζί…</a:t>
            </a:r>
            <a:endParaRPr lang="el-GR" sz="6000" b="1" dirty="0"/>
          </a:p>
        </p:txBody>
      </p:sp>
    </p:spTree>
    <p:extLst>
      <p:ext uri="{BB962C8B-B14F-4D97-AF65-F5344CB8AC3E}">
        <p14:creationId xmlns:p14="http://schemas.microsoft.com/office/powerpoint/2010/main" val="19180994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221776"/>
          </a:xfrm>
        </p:spPr>
        <p:txBody>
          <a:bodyPr>
            <a:normAutofit fontScale="90000"/>
          </a:bodyPr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648" y="476672"/>
            <a:ext cx="8153400" cy="5619328"/>
          </a:xfrm>
        </p:spPr>
        <p:txBody>
          <a:bodyPr/>
          <a:lstStyle/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ευχαριστώ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555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83227"/>
            <a:ext cx="8153400" cy="990600"/>
          </a:xfrm>
        </p:spPr>
        <p:txBody>
          <a:bodyPr/>
          <a:lstStyle/>
          <a:p>
            <a:r>
              <a:rPr lang="el-GR" dirty="0" smtClean="0"/>
              <a:t>Η παράταση της κρίσης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53592" y="16002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u="sng" dirty="0" smtClean="0"/>
          </a:p>
          <a:p>
            <a:pPr marL="0" indent="0">
              <a:buNone/>
            </a:pPr>
            <a:r>
              <a:rPr lang="el-GR" b="1" u="sng" dirty="0" smtClean="0"/>
              <a:t>Δημοσιονομική προσαρμογή  </a:t>
            </a:r>
          </a:p>
          <a:p>
            <a:pPr marL="0" indent="0">
              <a:buNone/>
            </a:pPr>
            <a:endParaRPr lang="el-GR" b="1" u="sng" dirty="0" smtClean="0"/>
          </a:p>
          <a:p>
            <a:r>
              <a:rPr lang="el-GR" dirty="0" smtClean="0"/>
              <a:t>Πολιτικό </a:t>
            </a:r>
            <a:r>
              <a:rPr lang="el-GR" dirty="0" err="1" smtClean="0"/>
              <a:t>σύστημα…..καταλήγει</a:t>
            </a:r>
            <a:r>
              <a:rPr lang="el-GR" dirty="0" smtClean="0"/>
              <a:t> σε…</a:t>
            </a:r>
            <a:endParaRPr lang="en-US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b="1" dirty="0" smtClean="0"/>
              <a:t>          </a:t>
            </a:r>
            <a:r>
              <a:rPr lang="el-GR" b="1" u="sng" dirty="0" err="1" smtClean="0"/>
              <a:t>Υπερ</a:t>
            </a:r>
            <a:r>
              <a:rPr lang="el-GR" b="1" u="sng" dirty="0" smtClean="0"/>
              <a:t> – φορολόγηση </a:t>
            </a:r>
          </a:p>
          <a:p>
            <a:pPr marL="0" indent="0">
              <a:buNone/>
            </a:pPr>
            <a:r>
              <a:rPr lang="el-GR" b="1" u="sng" dirty="0" smtClean="0"/>
              <a:t>των φορολογικά βεβαρημένων</a:t>
            </a:r>
            <a:endParaRPr lang="el-GR" b="1" u="sng" dirty="0" smtClean="0"/>
          </a:p>
          <a:p>
            <a:endParaRPr lang="el-GR" dirty="0"/>
          </a:p>
        </p:txBody>
      </p:sp>
      <p:sp>
        <p:nvSpPr>
          <p:cNvPr id="4" name="Τίτλος 1"/>
          <p:cNvSpPr txBox="1">
            <a:spLocks/>
          </p:cNvSpPr>
          <p:nvPr/>
        </p:nvSpPr>
        <p:spPr>
          <a:xfrm>
            <a:off x="-1" y="0"/>
            <a:ext cx="9130145" cy="12512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5400" b="1" dirty="0" smtClean="0"/>
              <a:t> </a:t>
            </a:r>
            <a:r>
              <a:rPr lang="el-GR" sz="4900" b="1" dirty="0" smtClean="0"/>
              <a:t>παράταση και βάθος της κρίσης</a:t>
            </a:r>
            <a:endParaRPr lang="el-GR" sz="4900" b="1" dirty="0"/>
          </a:p>
        </p:txBody>
      </p:sp>
      <p:sp>
        <p:nvSpPr>
          <p:cNvPr id="5" name="Δεξιό βέλος 4"/>
          <p:cNvSpPr/>
          <p:nvPr/>
        </p:nvSpPr>
        <p:spPr>
          <a:xfrm>
            <a:off x="5652120" y="2564904"/>
            <a:ext cx="978408" cy="844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Δεξιό βέλος 7"/>
          <p:cNvSpPr/>
          <p:nvPr/>
        </p:nvSpPr>
        <p:spPr>
          <a:xfrm>
            <a:off x="467544" y="4653136"/>
            <a:ext cx="978408" cy="844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317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l-GR" b="1" dirty="0"/>
              <a:t>παράταση και βάθος της κρίσης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b="1" dirty="0" smtClean="0"/>
              <a:t>Η υιοθέτηση της στρατηγικής φθηνού κόστους </a:t>
            </a:r>
            <a:r>
              <a:rPr lang="el-GR" b="1" dirty="0" err="1" smtClean="0"/>
              <a:t>εργασίας….ενισχύει</a:t>
            </a:r>
            <a:r>
              <a:rPr lang="el-GR" b="1" dirty="0" smtClean="0"/>
              <a:t> τους γνωστούς εξαγωγικούς κλ</a:t>
            </a:r>
            <a:r>
              <a:rPr lang="el-GR" b="1" dirty="0"/>
              <a:t>ά</a:t>
            </a:r>
            <a:r>
              <a:rPr lang="el-GR" b="1" dirty="0" smtClean="0"/>
              <a:t>δους έντασης εργασίας </a:t>
            </a:r>
          </a:p>
          <a:p>
            <a:r>
              <a:rPr lang="el-GR" b="1" dirty="0" smtClean="0"/>
              <a:t>Δεν διαχέει τις ευκαιρίες</a:t>
            </a:r>
            <a:endParaRPr lang="el-GR" b="1" dirty="0" smtClean="0"/>
          </a:p>
          <a:p>
            <a:pPr marL="0" indent="0">
              <a:buNone/>
            </a:pPr>
            <a:endParaRPr lang="el-GR" b="1" u="sng" dirty="0" smtClean="0"/>
          </a:p>
          <a:p>
            <a:pPr marL="0" indent="0">
              <a:buNone/>
            </a:pPr>
            <a:endParaRPr lang="el-GR" b="1" u="sng" dirty="0"/>
          </a:p>
          <a:p>
            <a:pPr marL="0" indent="0">
              <a:buNone/>
            </a:pPr>
            <a:r>
              <a:rPr lang="el-GR" b="1" u="sng" dirty="0" smtClean="0"/>
              <a:t>Τα </a:t>
            </a:r>
            <a:r>
              <a:rPr lang="el-GR" b="1" u="sng" dirty="0" smtClean="0"/>
              <a:t>στοιχεία εξαγωγών (έκθεση </a:t>
            </a:r>
            <a:r>
              <a:rPr lang="el-GR" b="1" u="sng" dirty="0" err="1" smtClean="0"/>
              <a:t>ΤτΕ</a:t>
            </a:r>
            <a:r>
              <a:rPr lang="el-GR" b="1" u="sng" dirty="0" smtClean="0"/>
              <a:t>)</a:t>
            </a:r>
          </a:p>
          <a:p>
            <a:r>
              <a:rPr lang="el-GR" dirty="0" smtClean="0"/>
              <a:t>45% της αύξησης, λοιπά προϊόντα μεταποίησης -κυρίως είδη από βαμβάκι-νήματα και είδη ένδυσης</a:t>
            </a:r>
          </a:p>
          <a:p>
            <a:r>
              <a:rPr lang="el-GR" dirty="0" smtClean="0"/>
              <a:t>33% της αύξησης, από αγροτικά προϊόντα</a:t>
            </a:r>
          </a:p>
          <a:p>
            <a:r>
              <a:rPr lang="el-GR" dirty="0" smtClean="0"/>
              <a:t>Χημικά, μικρή </a:t>
            </a:r>
            <a:r>
              <a:rPr lang="el-GR" dirty="0" smtClean="0"/>
              <a:t>πτώση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41888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l-GR" sz="5300" b="1" dirty="0" smtClean="0"/>
              <a:t>παράταση </a:t>
            </a:r>
            <a:r>
              <a:rPr lang="el-GR" sz="5300" b="1" dirty="0"/>
              <a:t>και βάθος της κρίσης</a:t>
            </a:r>
            <a:r>
              <a:rPr lang="el-GR" b="1" dirty="0"/>
              <a:t/>
            </a:r>
            <a:br>
              <a:rPr lang="el-GR" b="1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648" y="1844824"/>
            <a:ext cx="8153400" cy="4251176"/>
          </a:xfrm>
        </p:spPr>
        <p:txBody>
          <a:bodyPr/>
          <a:lstStyle/>
          <a:p>
            <a:pPr marL="0" indent="0">
              <a:buNone/>
            </a:pPr>
            <a:r>
              <a:rPr lang="el-GR" b="1" u="sng" dirty="0"/>
              <a:t>Αποτέλεσμα</a:t>
            </a:r>
          </a:p>
          <a:p>
            <a:r>
              <a:rPr lang="el-GR" dirty="0"/>
              <a:t>Οι επιχειρήσεις πιέζονται για άμεση προσαρμογή</a:t>
            </a:r>
          </a:p>
          <a:p>
            <a:r>
              <a:rPr lang="el-GR" dirty="0"/>
              <a:t>Όσες δεν τα καταφέρνουν </a:t>
            </a:r>
            <a:r>
              <a:rPr lang="el-GR" dirty="0" smtClean="0"/>
              <a:t>..</a:t>
            </a:r>
          </a:p>
          <a:p>
            <a:pPr lvl="1"/>
            <a:r>
              <a:rPr lang="el-GR" dirty="0" smtClean="0"/>
              <a:t>παράγουν </a:t>
            </a:r>
            <a:r>
              <a:rPr lang="el-GR" dirty="0"/>
              <a:t>ανεργία </a:t>
            </a:r>
            <a:r>
              <a:rPr lang="el-GR" dirty="0" smtClean="0"/>
              <a:t>– μείωση </a:t>
            </a:r>
            <a:r>
              <a:rPr lang="el-GR" dirty="0"/>
              <a:t>φορολογικής </a:t>
            </a:r>
            <a:r>
              <a:rPr lang="el-GR" dirty="0" smtClean="0"/>
              <a:t>βάσης</a:t>
            </a:r>
          </a:p>
          <a:p>
            <a:endParaRPr lang="el-GR" dirty="0"/>
          </a:p>
          <a:p>
            <a:r>
              <a:rPr lang="el-GR" dirty="0" smtClean="0"/>
              <a:t>Άρα </a:t>
            </a:r>
            <a:r>
              <a:rPr lang="el-GR" dirty="0"/>
              <a:t>περαιτέρω μείωση κόστους εργασίας</a:t>
            </a:r>
          </a:p>
          <a:p>
            <a:r>
              <a:rPr lang="el-GR" dirty="0"/>
              <a:t>Περαιτέρω αύξηση φορολογικής επιβάρυνσης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46869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Πως παράγεται ΔΥΝΑΜΙΚΗ ΥΦΕΣΗ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Ύφεση και δημοσιονομική προσαρμογή υπό καθεστώς πιστωτικών περιορισμών και εν τέλει πιστωτικής κατάρρευσης…</a:t>
            </a:r>
          </a:p>
          <a:p>
            <a:r>
              <a:rPr lang="el-GR" dirty="0" smtClean="0"/>
              <a:t>Οδηγεί σε ΔΥΝΑΜΙΚΗ ΥΦΕΣΗ, διευρύνει το βάθος και επεκτείνει τη διάρκεια ενώ η πολιτική της χρηματοδότησης του δείκτη κεφαλαιακής επάρκειας των τραπεζών </a:t>
            </a:r>
            <a:r>
              <a:rPr lang="el-GR" dirty="0"/>
              <a:t>δ</a:t>
            </a:r>
            <a:r>
              <a:rPr lang="el-GR" dirty="0" smtClean="0"/>
              <a:t>ημιουργεί προϋποθέσεις κατάρρευσης τραπεζών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35212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l-GR" sz="5400" b="1" dirty="0" smtClean="0"/>
              <a:t>παράταση και βάθος της κρίσης</a:t>
            </a:r>
            <a:endParaRPr lang="el-GR" sz="49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22273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Κακός σχεδιασμός δεν έλαβε υπόψη το νομισματικό τομέα και τους περιορισμούς ρευστότητας λόγω</a:t>
            </a:r>
          </a:p>
          <a:p>
            <a:pPr lvl="1"/>
            <a:r>
              <a:rPr lang="el-GR" dirty="0" smtClean="0"/>
              <a:t>Του ρόλου και της πολιτικής της ΕΚΤ </a:t>
            </a:r>
          </a:p>
          <a:p>
            <a:pPr lvl="1"/>
            <a:r>
              <a:rPr lang="el-GR" dirty="0" smtClean="0"/>
              <a:t>Της </a:t>
            </a:r>
            <a:r>
              <a:rPr lang="el-GR" dirty="0" err="1" smtClean="0"/>
              <a:t>ολιγοπωλιακής</a:t>
            </a:r>
            <a:r>
              <a:rPr lang="el-GR" dirty="0" smtClean="0"/>
              <a:t> διάρθρωση τραπεζικού τομέα και </a:t>
            </a:r>
          </a:p>
          <a:p>
            <a:pPr lvl="2"/>
            <a:r>
              <a:rPr lang="el-GR" dirty="0" smtClean="0"/>
              <a:t>Της ιστορικής σύμπραξης με το πολιτικό σύστημα</a:t>
            </a:r>
          </a:p>
        </p:txBody>
      </p:sp>
    </p:spTree>
    <p:extLst>
      <p:ext uri="{BB962C8B-B14F-4D97-AF65-F5344CB8AC3E}">
        <p14:creationId xmlns:p14="http://schemas.microsoft.com/office/powerpoint/2010/main" val="302138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sz="4000" b="1" smtClean="0">
                <a:solidFill>
                  <a:schemeClr val="folHlink"/>
                </a:solidFill>
              </a:rPr>
              <a:t>ΤΡΑΠΕΖΙΚΑ ΙΔΡΥΜΑΤΑ ΚΑΙ ΤΡΑΠΕΖΕΣ </a:t>
            </a:r>
            <a:r>
              <a:rPr lang="el-GR" sz="2800" b="1" smtClean="0">
                <a:solidFill>
                  <a:schemeClr val="folHlink"/>
                </a:solidFill>
              </a:rPr>
              <a:t>(πηγή ΟΟΣΑ, 2008</a:t>
            </a:r>
            <a:r>
              <a:rPr lang="el-GR" sz="2800" b="1" smtClean="0"/>
              <a:t>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ΕΛΛΑΔΑ</a:t>
            </a:r>
            <a:r>
              <a:rPr lang="en-US" sz="2400" dirty="0" smtClean="0"/>
              <a:t>			</a:t>
            </a:r>
            <a:r>
              <a:rPr lang="el-GR" sz="2400" dirty="0" smtClean="0"/>
              <a:t>66                59 (2012)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ΝΟΡΒΗΓΙΑ</a:t>
            </a:r>
            <a:r>
              <a:rPr lang="en-US" sz="2400" dirty="0" smtClean="0"/>
              <a:t>		</a:t>
            </a:r>
            <a:r>
              <a:rPr lang="el-GR" sz="2400" dirty="0" smtClean="0"/>
              <a:t>	147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ΦΙΛΑΝΔΙΑ</a:t>
            </a:r>
            <a:r>
              <a:rPr lang="en-US" sz="2400" dirty="0" smtClean="0"/>
              <a:t>			</a:t>
            </a:r>
            <a:r>
              <a:rPr lang="el-GR" sz="2400" dirty="0" smtClean="0"/>
              <a:t>333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ΑΥΣΤΡΙΑ</a:t>
            </a:r>
            <a:r>
              <a:rPr lang="en-US" sz="2400" dirty="0" smtClean="0"/>
              <a:t>			</a:t>
            </a:r>
            <a:r>
              <a:rPr lang="el-GR" sz="2400" dirty="0" smtClean="0"/>
              <a:t>867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ΔΑΝΙΑ</a:t>
            </a:r>
            <a:r>
              <a:rPr lang="en-US" sz="2400" dirty="0" smtClean="0"/>
              <a:t>			</a:t>
            </a:r>
            <a:r>
              <a:rPr lang="el-GR" sz="2400" dirty="0" smtClean="0"/>
              <a:t>101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ΓΑΛΛΙΑ</a:t>
            </a:r>
            <a:r>
              <a:rPr lang="en-US" sz="2400" dirty="0" smtClean="0"/>
              <a:t>			</a:t>
            </a:r>
            <a:r>
              <a:rPr lang="el-GR" sz="2400" dirty="0" smtClean="0"/>
              <a:t>338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ΓΕΡΜΑΝΙΑ</a:t>
            </a:r>
            <a:r>
              <a:rPr lang="en-US" sz="2400" dirty="0" smtClean="0"/>
              <a:t>		</a:t>
            </a:r>
            <a:r>
              <a:rPr lang="el-GR" sz="2400" dirty="0" smtClean="0"/>
              <a:t>	1816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ΙΤΑΛΙΑ</a:t>
            </a:r>
            <a:r>
              <a:rPr lang="en-US" sz="2400" dirty="0" smtClean="0"/>
              <a:t>			</a:t>
            </a:r>
            <a:r>
              <a:rPr lang="el-GR" sz="2400" dirty="0" smtClean="0"/>
              <a:t>795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ΙΣΠΑΝΙΑ</a:t>
            </a:r>
            <a:r>
              <a:rPr lang="en-US" sz="2400" dirty="0" smtClean="0"/>
              <a:t>			</a:t>
            </a:r>
            <a:r>
              <a:rPr lang="el-GR" sz="2400" dirty="0" smtClean="0"/>
              <a:t>286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ΙΡΛΑΝΔΙΑ</a:t>
            </a:r>
            <a:r>
              <a:rPr lang="en-US" sz="2400" dirty="0" smtClean="0"/>
              <a:t>			</a:t>
            </a:r>
            <a:r>
              <a:rPr lang="el-GR" sz="2400" dirty="0" smtClean="0"/>
              <a:t>42</a:t>
            </a:r>
          </a:p>
        </p:txBody>
      </p:sp>
    </p:spTree>
    <p:extLst>
      <p:ext uri="{BB962C8B-B14F-4D97-AF65-F5344CB8AC3E}">
        <p14:creationId xmlns:p14="http://schemas.microsoft.com/office/powerpoint/2010/main" val="43799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773</TotalTime>
  <Words>1079</Words>
  <Application>Microsoft Office PowerPoint</Application>
  <PresentationFormat>Προβολή στην οθόνη (4:3)</PresentationFormat>
  <Paragraphs>282</Paragraphs>
  <Slides>37</Slides>
  <Notes>3</Notes>
  <HiddenSlides>0</HiddenSlides>
  <MMClips>0</MMClips>
  <ScaleCrop>false</ScaleCrop>
  <HeadingPairs>
    <vt:vector size="6" baseType="variant">
      <vt:variant>
        <vt:lpstr>Θέμα</vt:lpstr>
      </vt:variant>
      <vt:variant>
        <vt:i4>3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37</vt:i4>
      </vt:variant>
    </vt:vector>
  </HeadingPairs>
  <TitlesOfParts>
    <vt:vector size="41" baseType="lpstr">
      <vt:lpstr>Διάμεσος</vt:lpstr>
      <vt:lpstr>1_Διάμεσος</vt:lpstr>
      <vt:lpstr>2_Διάμεσος</vt:lpstr>
      <vt:lpstr>Γράφημα του Microsoft Excel</vt:lpstr>
      <vt:lpstr>τσαμουργκέλης γιάννης επίκουρος καθηγητής διεθνούς οικονομικής  παν/μιο αιγαίου </vt:lpstr>
      <vt:lpstr>Μοναδική κρίση</vt:lpstr>
      <vt:lpstr>Οι αιτίες….</vt:lpstr>
      <vt:lpstr>Η παράταση της κρίσης </vt:lpstr>
      <vt:lpstr>παράταση και βάθος της κρίσης</vt:lpstr>
      <vt:lpstr>παράταση και βάθος της κρίσης </vt:lpstr>
      <vt:lpstr>Πως παράγεται ΔΥΝΑΜΙΚΗ ΥΦΕΣΗ</vt:lpstr>
      <vt:lpstr>παράταση και βάθος της κρίσης</vt:lpstr>
      <vt:lpstr>ΤΡΑΠΕΖΙΚΑ ΙΔΡΥΜΑΤΑ ΚΑΙ ΤΡΑΠΕΖΕΣ (πηγή ΟΟΣΑ, 2008)</vt:lpstr>
      <vt:lpstr>ΑΚΡΙΒΟ ΧΡΗΜΑ Ποσοστιαία Διαφορά Καθαρού Επιτοκιακού Περιθωρίου Ελλάδας με τις χώρες  της ζώνης του ευρώ. Τραπεζικοί Όμιλοι </vt:lpstr>
      <vt:lpstr> Επιτόκιο δανεισμού για ΝΕΑ δάνεια προς επιχειρήσεις. Έτος 2011  </vt:lpstr>
      <vt:lpstr>ΧΡΗΜΑΤΟΔΟΤΗΣΗ ΠΟΛΙΤΙΚΟΥ ΣΥΣΤΗΜΑΤΟΣ</vt:lpstr>
      <vt:lpstr>Μη ευελιξία και ο ΦΑΥΛΟΣ ΚΥΚΛΟΣ από τους περιορισμούς ρευστότητας</vt:lpstr>
      <vt:lpstr>ΦΑΥΛΟΣ ΚΥΚΛΟΣ</vt:lpstr>
      <vt:lpstr>Διαρθρωτικές αιτίες – λάθος χειρισμοί</vt:lpstr>
      <vt:lpstr>ΦΑΥΛΟΣ ΚΥΚΛΟΣ</vt:lpstr>
      <vt:lpstr>Πρώτο και μεγάλο θύμα οι μικρομεσαίες</vt:lpstr>
      <vt:lpstr>Που πάμε;  </vt:lpstr>
      <vt:lpstr> να σκεφτούμε αλλιώς</vt:lpstr>
      <vt:lpstr>ΕΘΝΙΚΟ ΣΧΕΔΙΟ ΠΡΟΟΔΕΥΤΙΚΗΣ ΕΥΡΩΠΑΙΚΗΣ ΟΛΟΚΛΗΡΩΣΗΣ</vt:lpstr>
      <vt:lpstr>ΕΘΝΙΚΟ ΣΧΕΔΙΟ ΠΡΟΟΔΕΥΤΙΚΗΣ ΕΥΡΩΠΑΙΚΗΣ ΟΛΟΚΛΗΡΩΣΗΣ για την οικονομία</vt:lpstr>
      <vt:lpstr>ΕΘΝΙΚΟ ΣΧΕΔΙΟ ΠΡΟΟΔΕΥΤΙΚΗΣ ΕΥΡΩΠΑΙΚΗΣ ΟΛΟΚΛΗΡΩΣΗΣ για την οικονομία</vt:lpstr>
      <vt:lpstr>ΕΘΝΙΚΟ ΣΧΕΔΙΟ ΠΡΟΟΔΕΥΤΙΚΗΣ ΕΥΡΩΠΑΙΚΗΣ ΟΛΟΚΛΗΡΩΣΗΣ για την οικονομία</vt:lpstr>
      <vt:lpstr> να σκεφτούμε αλλιώς… Πολιτικές διεθνικής εμβέλειας </vt:lpstr>
      <vt:lpstr>να σκεφτούμε αλλιώς… ο ρόλος των μικρομεσαίων</vt:lpstr>
      <vt:lpstr> να σκεφτούμε αλλιώς…  Πολιτικές Εθνικής Εμβέλειας </vt:lpstr>
      <vt:lpstr>να σκεφτούμε αλλιώς… ο ρόλος των μικρομεσαίων</vt:lpstr>
      <vt:lpstr>Γιατί η χρηματοδότηση;</vt:lpstr>
      <vt:lpstr>να σκεφτούμε αλλιώς… ο ρόλος των μικρομεσαίων</vt:lpstr>
      <vt:lpstr>να σκεφτούμε αλλιώς… ο ρόλος των μικρομεσαίων</vt:lpstr>
      <vt:lpstr>να σκεφτούμε αλλιώς… ο ρόλος των μικρομεσαίων</vt:lpstr>
      <vt:lpstr>να σκεφτούμε αλλιώς… ο ρόλος των μικρομεσαίων</vt:lpstr>
      <vt:lpstr>να σκεφτούμε αλλιώς… ο ρόλος των μικρομεσαίων</vt:lpstr>
      <vt:lpstr>να σκεφτούμε αλλιώς… ο ρόλος των μικρομεσαίων</vt:lpstr>
      <vt:lpstr>να σκεφτούμε αλλιώς… ο ρόλος των μικρομεσαίων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ioannis</dc:creator>
  <cp:lastModifiedBy>ioannis</cp:lastModifiedBy>
  <cp:revision>55</cp:revision>
  <dcterms:created xsi:type="dcterms:W3CDTF">2012-11-28T09:09:18Z</dcterms:created>
  <dcterms:modified xsi:type="dcterms:W3CDTF">2013-03-04T15:18:50Z</dcterms:modified>
</cp:coreProperties>
</file>